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4201" r:id="rId2"/>
  </p:sldMasterIdLst>
  <p:notesMasterIdLst>
    <p:notesMasterId r:id="rId32"/>
  </p:notesMasterIdLst>
  <p:sldIdLst>
    <p:sldId id="256" r:id="rId3"/>
    <p:sldId id="276" r:id="rId4"/>
    <p:sldId id="281" r:id="rId5"/>
    <p:sldId id="257" r:id="rId6"/>
    <p:sldId id="277" r:id="rId7"/>
    <p:sldId id="259" r:id="rId8"/>
    <p:sldId id="279" r:id="rId9"/>
    <p:sldId id="280" r:id="rId10"/>
    <p:sldId id="278" r:id="rId11"/>
    <p:sldId id="260" r:id="rId12"/>
    <p:sldId id="261" r:id="rId13"/>
    <p:sldId id="262" r:id="rId14"/>
    <p:sldId id="263" r:id="rId15"/>
    <p:sldId id="264" r:id="rId16"/>
    <p:sldId id="282" r:id="rId17"/>
    <p:sldId id="265" r:id="rId18"/>
    <p:sldId id="283" r:id="rId19"/>
    <p:sldId id="266" r:id="rId20"/>
    <p:sldId id="267" r:id="rId21"/>
    <p:sldId id="268" r:id="rId22"/>
    <p:sldId id="284" r:id="rId23"/>
    <p:sldId id="285" r:id="rId24"/>
    <p:sldId id="286" r:id="rId25"/>
    <p:sldId id="269" r:id="rId26"/>
    <p:sldId id="270" r:id="rId27"/>
    <p:sldId id="271" r:id="rId28"/>
    <p:sldId id="272" r:id="rId29"/>
    <p:sldId id="273" r:id="rId30"/>
    <p:sldId id="274" r:id="rId31"/>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2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e.llewellyn@outlook.com" userId="994db52be7e53424" providerId="LiveId" clId="{C90524A1-C2D1-42B1-832C-BF3307E9AD2C}"/>
    <pc:docChg chg="custSel addSld delSld modSld sldOrd addMainMaster">
      <pc:chgData name="corrie.llewellyn@outlook.com" userId="994db52be7e53424" providerId="LiveId" clId="{C90524A1-C2D1-42B1-832C-BF3307E9AD2C}" dt="2021-09-13T20:29:27.354" v="5" actId="47"/>
      <pc:docMkLst>
        <pc:docMk/>
      </pc:docMkLst>
      <pc:sldChg chg="delSp del mod">
        <pc:chgData name="corrie.llewellyn@outlook.com" userId="994db52be7e53424" providerId="LiveId" clId="{C90524A1-C2D1-42B1-832C-BF3307E9AD2C}" dt="2021-09-13T20:29:27.354" v="5" actId="47"/>
        <pc:sldMkLst>
          <pc:docMk/>
          <pc:sldMk cId="2189175812" sldId="275"/>
        </pc:sldMkLst>
        <pc:picChg chg="del">
          <ac:chgData name="corrie.llewellyn@outlook.com" userId="994db52be7e53424" providerId="LiveId" clId="{C90524A1-C2D1-42B1-832C-BF3307E9AD2C}" dt="2021-09-13T20:28:22.945" v="0" actId="21"/>
          <ac:picMkLst>
            <pc:docMk/>
            <pc:sldMk cId="2189175812" sldId="275"/>
            <ac:picMk id="2" creationId="{9DEF46C8-B1B1-4B6D-9C31-C76EBDB24ABB}"/>
          </ac:picMkLst>
        </pc:picChg>
      </pc:sldChg>
      <pc:sldChg chg="ord">
        <pc:chgData name="corrie.llewellyn@outlook.com" userId="994db52be7e53424" providerId="LiveId" clId="{C90524A1-C2D1-42B1-832C-BF3307E9AD2C}" dt="2021-09-13T20:28:44.604" v="2"/>
        <pc:sldMkLst>
          <pc:docMk/>
          <pc:sldMk cId="2440705603" sldId="276"/>
        </pc:sldMkLst>
      </pc:sldChg>
      <pc:sldChg chg="add">
        <pc:chgData name="corrie.llewellyn@outlook.com" userId="994db52be7e53424" providerId="LiveId" clId="{C90524A1-C2D1-42B1-832C-BF3307E9AD2C}" dt="2021-09-13T20:29:20.191" v="4"/>
        <pc:sldMkLst>
          <pc:docMk/>
          <pc:sldMk cId="3005558656" sldId="281"/>
        </pc:sldMkLst>
      </pc:sldChg>
      <pc:sldMasterChg chg="add addSldLayout">
        <pc:chgData name="corrie.llewellyn@outlook.com" userId="994db52be7e53424" providerId="LiveId" clId="{C90524A1-C2D1-42B1-832C-BF3307E9AD2C}" dt="2021-09-13T20:29:20.183" v="3" actId="27028"/>
        <pc:sldMasterMkLst>
          <pc:docMk/>
          <pc:sldMasterMk cId="1917803281" sldId="2147484201"/>
        </pc:sldMasterMkLst>
        <pc:sldLayoutChg chg="add">
          <pc:chgData name="corrie.llewellyn@outlook.com" userId="994db52be7e53424" providerId="LiveId" clId="{C90524A1-C2D1-42B1-832C-BF3307E9AD2C}" dt="2021-09-13T20:29:20.183" v="3" actId="27028"/>
          <pc:sldLayoutMkLst>
            <pc:docMk/>
            <pc:sldMasterMk cId="1917803281" sldId="2147484201"/>
            <pc:sldLayoutMk cId="1801886642" sldId="21474842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72B57E46-1A5D-42F6-BE22-F48123B47D7D}" type="datetimeFigureOut">
              <a:rPr lang="en-GB" smtClean="0"/>
              <a:t>04/10/2021</a:t>
            </a:fld>
            <a:endParaRPr lang="en-GB"/>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04A42AA6-3A1C-4EB5-B179-E4DF3E4C3B8E}" type="slidenum">
              <a:rPr lang="en-GB" smtClean="0"/>
              <a:t>‹#›</a:t>
            </a:fld>
            <a:endParaRPr lang="en-GB"/>
          </a:p>
        </p:txBody>
      </p:sp>
    </p:spTree>
    <p:extLst>
      <p:ext uri="{BB962C8B-B14F-4D97-AF65-F5344CB8AC3E}">
        <p14:creationId xmlns:p14="http://schemas.microsoft.com/office/powerpoint/2010/main" val="170879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2971699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course is to give an overview of the digital tech used in practices to support patient services. It provides the foundation for nurses to develop their own skills and start to embed some digital into there every day practice </a:t>
            </a:r>
          </a:p>
        </p:txBody>
      </p:sp>
      <p:sp>
        <p:nvSpPr>
          <p:cNvPr id="4" name="Slide Number Placeholder 3"/>
          <p:cNvSpPr>
            <a:spLocks noGrp="1"/>
          </p:cNvSpPr>
          <p:nvPr>
            <p:ph type="sldNum" sz="quarter" idx="5"/>
          </p:nvPr>
        </p:nvSpPr>
        <p:spPr/>
        <p:txBody>
          <a:bodyPr/>
          <a:lstStyle/>
          <a:p>
            <a:fld id="{04A42AA6-3A1C-4EB5-B179-E4DF3E4C3B8E}" type="slidenum">
              <a:rPr lang="en-GB" smtClean="0"/>
              <a:t>1</a:t>
            </a:fld>
            <a:endParaRPr lang="en-GB"/>
          </a:p>
        </p:txBody>
      </p:sp>
    </p:spTree>
    <p:extLst>
      <p:ext uri="{BB962C8B-B14F-4D97-AF65-F5344CB8AC3E}">
        <p14:creationId xmlns:p14="http://schemas.microsoft.com/office/powerpoint/2010/main" val="118000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969696"/>
                </a:solidFill>
                <a:effectLst/>
                <a:latin typeface="Lato"/>
              </a:rPr>
              <a:t>Our first and biggest brand, </a:t>
            </a:r>
            <a:r>
              <a:rPr lang="en-GB" b="0" i="0" dirty="0" err="1">
                <a:solidFill>
                  <a:srgbClr val="969696"/>
                </a:solidFill>
                <a:effectLst/>
                <a:latin typeface="Lato"/>
              </a:rPr>
              <a:t>myGP</a:t>
            </a:r>
            <a:r>
              <a:rPr lang="en-GB" b="0" i="0" dirty="0">
                <a:solidFill>
                  <a:srgbClr val="969696"/>
                </a:solidFill>
                <a:effectLst/>
                <a:latin typeface="Lato"/>
              </a:rPr>
              <a:t> (operating in the UK since 2016), embodies our belief in the power of simplification – for the patient as well as the practitioner.</a:t>
            </a:r>
          </a:p>
          <a:p>
            <a:pPr algn="l"/>
            <a:r>
              <a:rPr lang="en-GB" b="0" i="0" dirty="0" err="1">
                <a:solidFill>
                  <a:srgbClr val="969696"/>
                </a:solidFill>
                <a:effectLst/>
                <a:latin typeface="Lato"/>
              </a:rPr>
              <a:t>myGP’s</a:t>
            </a:r>
            <a:r>
              <a:rPr lang="en-GB" b="0" i="0" dirty="0">
                <a:solidFill>
                  <a:srgbClr val="969696"/>
                </a:solidFill>
                <a:effectLst/>
                <a:latin typeface="Lato"/>
              </a:rPr>
              <a:t> features tackle the most pressing problems for primary care practices: missed appointments, time pressures, and dwindling resources. It also connects practices with their patients via an app which has been specifically designed to patients to take an active, empowered role in their own health and wellbeing.</a:t>
            </a:r>
          </a:p>
          <a:p>
            <a:pPr algn="l"/>
            <a:r>
              <a:rPr lang="en-GB" b="0" i="0" dirty="0">
                <a:solidFill>
                  <a:srgbClr val="969696"/>
                </a:solidFill>
                <a:effectLst/>
                <a:latin typeface="Lato"/>
              </a:rPr>
              <a:t>As the clinical environment becomes ever more complex and the challenges mount, it’s clear that the time is right for a single, simple solution which translates easily around the world. </a:t>
            </a:r>
            <a:r>
              <a:rPr lang="en-GB" b="0" i="0" dirty="0" err="1">
                <a:solidFill>
                  <a:srgbClr val="969696"/>
                </a:solidFill>
                <a:effectLst/>
                <a:latin typeface="Lato"/>
              </a:rPr>
              <a:t>myGP</a:t>
            </a:r>
            <a:r>
              <a:rPr lang="en-GB" b="0" i="0" dirty="0">
                <a:solidFill>
                  <a:srgbClr val="969696"/>
                </a:solidFill>
                <a:effectLst/>
                <a:latin typeface="Lato"/>
              </a:rPr>
              <a:t> is our first and best test case; improving the interaction between primary care providers, complimentary health services, and the patients that they serve.</a:t>
            </a:r>
          </a:p>
          <a:p>
            <a:r>
              <a:rPr lang="en-GB" dirty="0"/>
              <a:t>If you use </a:t>
            </a:r>
            <a:r>
              <a:rPr lang="en-GB" dirty="0" err="1"/>
              <a:t>mygp</a:t>
            </a:r>
            <a:r>
              <a:rPr lang="en-GB" dirty="0"/>
              <a:t> as a patient discuss its benefits </a:t>
            </a:r>
          </a:p>
        </p:txBody>
      </p:sp>
      <p:sp>
        <p:nvSpPr>
          <p:cNvPr id="4" name="Slide Number Placeholder 3"/>
          <p:cNvSpPr>
            <a:spLocks noGrp="1"/>
          </p:cNvSpPr>
          <p:nvPr>
            <p:ph type="sldNum" sz="quarter" idx="5"/>
          </p:nvPr>
        </p:nvSpPr>
        <p:spPr/>
        <p:txBody>
          <a:bodyPr/>
          <a:lstStyle/>
          <a:p>
            <a:fld id="{04A42AA6-3A1C-4EB5-B179-E4DF3E4C3B8E}" type="slidenum">
              <a:rPr lang="en-GB" smtClean="0"/>
              <a:t>12</a:t>
            </a:fld>
            <a:endParaRPr lang="en-GB"/>
          </a:p>
        </p:txBody>
      </p:sp>
    </p:spTree>
    <p:extLst>
      <p:ext uri="{BB962C8B-B14F-4D97-AF65-F5344CB8AC3E}">
        <p14:creationId xmlns:p14="http://schemas.microsoft.com/office/powerpoint/2010/main" val="308851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https://youtu.be/69CqhI-b49s T</a:t>
            </a:r>
            <a:r>
              <a:rPr lang="en-GB" b="0" i="0" dirty="0">
                <a:solidFill>
                  <a:srgbClr val="000000"/>
                </a:solidFill>
                <a:effectLst/>
                <a:latin typeface="Frutiger LT W03_55 Roman"/>
              </a:rPr>
              <a:t>he ORB is a free application that allows users to access any app or website in one central location.</a:t>
            </a:r>
          </a:p>
          <a:p>
            <a:r>
              <a:rPr lang="en-GB" b="0" i="0" dirty="0">
                <a:solidFill>
                  <a:srgbClr val="000000"/>
                </a:solidFill>
                <a:effectLst/>
                <a:latin typeface="Frutiger LT W03_55 Roman"/>
              </a:rPr>
              <a:t>Devised for both use as a clinician and for patients has all services for </a:t>
            </a:r>
            <a:r>
              <a:rPr lang="en-GB" b="0" i="0" dirty="0" err="1">
                <a:solidFill>
                  <a:srgbClr val="000000"/>
                </a:solidFill>
                <a:effectLst/>
                <a:latin typeface="Frutiger LT W03_55 Roman"/>
              </a:rPr>
              <a:t>lancashire</a:t>
            </a:r>
            <a:r>
              <a:rPr lang="en-GB" b="0" i="0" dirty="0">
                <a:solidFill>
                  <a:srgbClr val="000000"/>
                </a:solidFill>
                <a:effectLst/>
                <a:latin typeface="Frutiger LT W03_55 Roman"/>
              </a:rPr>
              <a:t> south </a:t>
            </a:r>
            <a:r>
              <a:rPr lang="en-GB" b="0" i="0" dirty="0" err="1">
                <a:solidFill>
                  <a:srgbClr val="000000"/>
                </a:solidFill>
                <a:effectLst/>
                <a:latin typeface="Frutiger LT W03_55 Roman"/>
              </a:rPr>
              <a:t>cumbria</a:t>
            </a:r>
            <a:r>
              <a:rPr lang="en-GB" b="0" i="0" dirty="0">
                <a:solidFill>
                  <a:srgbClr val="000000"/>
                </a:solidFill>
                <a:effectLst/>
                <a:latin typeface="Frutiger LT W03_55 Roman"/>
              </a:rPr>
              <a:t> </a:t>
            </a:r>
            <a:endParaRPr lang="en-GB" dirty="0"/>
          </a:p>
        </p:txBody>
      </p:sp>
      <p:sp>
        <p:nvSpPr>
          <p:cNvPr id="4" name="Slide Number Placeholder 3"/>
          <p:cNvSpPr>
            <a:spLocks noGrp="1"/>
          </p:cNvSpPr>
          <p:nvPr>
            <p:ph type="sldNum" sz="quarter" idx="5"/>
          </p:nvPr>
        </p:nvSpPr>
        <p:spPr/>
        <p:txBody>
          <a:bodyPr/>
          <a:lstStyle/>
          <a:p>
            <a:fld id="{04A42AA6-3A1C-4EB5-B179-E4DF3E4C3B8E}" type="slidenum">
              <a:rPr lang="en-GB" smtClean="0"/>
              <a:t>13</a:t>
            </a:fld>
            <a:endParaRPr lang="en-GB"/>
          </a:p>
        </p:txBody>
      </p:sp>
    </p:spTree>
    <p:extLst>
      <p:ext uri="{BB962C8B-B14F-4D97-AF65-F5344CB8AC3E}">
        <p14:creationId xmlns:p14="http://schemas.microsoft.com/office/powerpoint/2010/main" val="327196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a:t>
            </a:r>
            <a:r>
              <a:rPr lang="en-GB" dirty="0" err="1"/>
              <a:t>vimeo</a:t>
            </a:r>
            <a:r>
              <a:rPr lang="en-GB" dirty="0"/>
              <a:t> discuss use of consultations and give overview of the varied solutions </a:t>
            </a:r>
          </a:p>
        </p:txBody>
      </p:sp>
      <p:sp>
        <p:nvSpPr>
          <p:cNvPr id="4" name="Slide Number Placeholder 3"/>
          <p:cNvSpPr>
            <a:spLocks noGrp="1"/>
          </p:cNvSpPr>
          <p:nvPr>
            <p:ph type="sldNum" sz="quarter" idx="5"/>
          </p:nvPr>
        </p:nvSpPr>
        <p:spPr/>
        <p:txBody>
          <a:bodyPr/>
          <a:lstStyle/>
          <a:p>
            <a:fld id="{04A42AA6-3A1C-4EB5-B179-E4DF3E4C3B8E}" type="slidenum">
              <a:rPr lang="en-GB" smtClean="0"/>
              <a:t>14</a:t>
            </a:fld>
            <a:endParaRPr lang="en-GB"/>
          </a:p>
        </p:txBody>
      </p:sp>
    </p:spTree>
    <p:extLst>
      <p:ext uri="{BB962C8B-B14F-4D97-AF65-F5344CB8AC3E}">
        <p14:creationId xmlns:p14="http://schemas.microsoft.com/office/powerpoint/2010/main" val="17271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video </a:t>
            </a:r>
          </a:p>
        </p:txBody>
      </p:sp>
      <p:sp>
        <p:nvSpPr>
          <p:cNvPr id="4" name="Slide Number Placeholder 3"/>
          <p:cNvSpPr>
            <a:spLocks noGrp="1"/>
          </p:cNvSpPr>
          <p:nvPr>
            <p:ph type="sldNum" sz="quarter" idx="5"/>
          </p:nvPr>
        </p:nvSpPr>
        <p:spPr/>
        <p:txBody>
          <a:bodyPr/>
          <a:lstStyle/>
          <a:p>
            <a:fld id="{04A42AA6-3A1C-4EB5-B179-E4DF3E4C3B8E}" type="slidenum">
              <a:rPr lang="en-GB" smtClean="0"/>
              <a:t>16</a:t>
            </a:fld>
            <a:endParaRPr lang="en-GB"/>
          </a:p>
        </p:txBody>
      </p:sp>
    </p:spTree>
    <p:extLst>
      <p:ext uri="{BB962C8B-B14F-4D97-AF65-F5344CB8AC3E}">
        <p14:creationId xmlns:p14="http://schemas.microsoft.com/office/powerpoint/2010/main" val="15918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show an app here </a:t>
            </a:r>
          </a:p>
        </p:txBody>
      </p:sp>
      <p:sp>
        <p:nvSpPr>
          <p:cNvPr id="4" name="Slide Number Placeholder 3"/>
          <p:cNvSpPr>
            <a:spLocks noGrp="1"/>
          </p:cNvSpPr>
          <p:nvPr>
            <p:ph type="sldNum" sz="quarter" idx="5"/>
          </p:nvPr>
        </p:nvSpPr>
        <p:spPr/>
        <p:txBody>
          <a:bodyPr/>
          <a:lstStyle/>
          <a:p>
            <a:fld id="{04A42AA6-3A1C-4EB5-B179-E4DF3E4C3B8E}" type="slidenum">
              <a:rPr lang="en-GB" smtClean="0"/>
              <a:t>24</a:t>
            </a:fld>
            <a:endParaRPr lang="en-GB"/>
          </a:p>
        </p:txBody>
      </p:sp>
    </p:spTree>
    <p:extLst>
      <p:ext uri="{BB962C8B-B14F-4D97-AF65-F5344CB8AC3E}">
        <p14:creationId xmlns:p14="http://schemas.microsoft.com/office/powerpoint/2010/main" val="313269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it up for discussion </a:t>
            </a:r>
          </a:p>
        </p:txBody>
      </p:sp>
      <p:sp>
        <p:nvSpPr>
          <p:cNvPr id="4" name="Slide Number Placeholder 3"/>
          <p:cNvSpPr>
            <a:spLocks noGrp="1"/>
          </p:cNvSpPr>
          <p:nvPr>
            <p:ph type="sldNum" sz="quarter" idx="5"/>
          </p:nvPr>
        </p:nvSpPr>
        <p:spPr/>
        <p:txBody>
          <a:bodyPr/>
          <a:lstStyle/>
          <a:p>
            <a:fld id="{04A42AA6-3A1C-4EB5-B179-E4DF3E4C3B8E}" type="slidenum">
              <a:rPr lang="en-GB" smtClean="0"/>
              <a:t>26</a:t>
            </a:fld>
            <a:endParaRPr lang="en-GB"/>
          </a:p>
        </p:txBody>
      </p:sp>
    </p:spTree>
    <p:extLst>
      <p:ext uri="{BB962C8B-B14F-4D97-AF65-F5344CB8AC3E}">
        <p14:creationId xmlns:p14="http://schemas.microsoft.com/office/powerpoint/2010/main" val="82010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Pilot done last year with specific digital supervision platform very useful way to improve supervision collaborative work across PCNs and impress CQC</a:t>
            </a:r>
          </a:p>
        </p:txBody>
      </p:sp>
      <p:sp>
        <p:nvSpPr>
          <p:cNvPr id="4" name="Slide Number Placeholder 3"/>
          <p:cNvSpPr>
            <a:spLocks noGrp="1"/>
          </p:cNvSpPr>
          <p:nvPr>
            <p:ph type="sldNum" sz="quarter" idx="5"/>
          </p:nvPr>
        </p:nvSpPr>
        <p:spPr/>
        <p:txBody>
          <a:bodyPr/>
          <a:lstStyle/>
          <a:p>
            <a:fld id="{04A42AA6-3A1C-4EB5-B179-E4DF3E4C3B8E}" type="slidenum">
              <a:rPr lang="en-GB" smtClean="0"/>
              <a:t>27</a:t>
            </a:fld>
            <a:endParaRPr lang="en-GB"/>
          </a:p>
        </p:txBody>
      </p:sp>
    </p:spTree>
    <p:extLst>
      <p:ext uri="{BB962C8B-B14F-4D97-AF65-F5344CB8AC3E}">
        <p14:creationId xmlns:p14="http://schemas.microsoft.com/office/powerpoint/2010/main" val="205028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mention some of the projects currently involved in in ICS especially </a:t>
            </a:r>
            <a:r>
              <a:rPr lang="en-GB"/>
              <a:t>digital inclusion </a:t>
            </a:r>
          </a:p>
        </p:txBody>
      </p:sp>
      <p:sp>
        <p:nvSpPr>
          <p:cNvPr id="4" name="Slide Number Placeholder 3"/>
          <p:cNvSpPr>
            <a:spLocks noGrp="1"/>
          </p:cNvSpPr>
          <p:nvPr>
            <p:ph type="sldNum" sz="quarter" idx="5"/>
          </p:nvPr>
        </p:nvSpPr>
        <p:spPr/>
        <p:txBody>
          <a:bodyPr/>
          <a:lstStyle/>
          <a:p>
            <a:fld id="{04A42AA6-3A1C-4EB5-B179-E4DF3E4C3B8E}" type="slidenum">
              <a:rPr lang="en-GB" smtClean="0"/>
              <a:t>29</a:t>
            </a:fld>
            <a:endParaRPr lang="en-GB"/>
          </a:p>
        </p:txBody>
      </p:sp>
    </p:spTree>
    <p:extLst>
      <p:ext uri="{BB962C8B-B14F-4D97-AF65-F5344CB8AC3E}">
        <p14:creationId xmlns:p14="http://schemas.microsoft.com/office/powerpoint/2010/main" val="303228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digital champion lead nurses offer support for practices or individuals and link with the ICS digital team to help deliver the local and national strategies with practices </a:t>
            </a:r>
          </a:p>
        </p:txBody>
      </p:sp>
      <p:sp>
        <p:nvSpPr>
          <p:cNvPr id="4" name="Slide Number Placeholder 3"/>
          <p:cNvSpPr>
            <a:spLocks noGrp="1"/>
          </p:cNvSpPr>
          <p:nvPr>
            <p:ph type="sldNum" sz="quarter" idx="5"/>
          </p:nvPr>
        </p:nvSpPr>
        <p:spPr/>
        <p:txBody>
          <a:bodyPr/>
          <a:lstStyle/>
          <a:p>
            <a:fld id="{04A42AA6-3A1C-4EB5-B179-E4DF3E4C3B8E}" type="slidenum">
              <a:rPr lang="en-GB" smtClean="0"/>
              <a:t>2</a:t>
            </a:fld>
            <a:endParaRPr lang="en-GB"/>
          </a:p>
        </p:txBody>
      </p:sp>
    </p:spTree>
    <p:extLst>
      <p:ext uri="{BB962C8B-B14F-4D97-AF65-F5344CB8AC3E}">
        <p14:creationId xmlns:p14="http://schemas.microsoft.com/office/powerpoint/2010/main" val="387427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resources that support the digital agenda </a:t>
            </a:r>
          </a:p>
        </p:txBody>
      </p:sp>
      <p:sp>
        <p:nvSpPr>
          <p:cNvPr id="4" name="Slide Number Placeholder 3"/>
          <p:cNvSpPr>
            <a:spLocks noGrp="1"/>
          </p:cNvSpPr>
          <p:nvPr>
            <p:ph type="sldNum" sz="quarter" idx="5"/>
          </p:nvPr>
        </p:nvSpPr>
        <p:spPr/>
        <p:txBody>
          <a:bodyPr/>
          <a:lstStyle/>
          <a:p>
            <a:fld id="{04A42AA6-3A1C-4EB5-B179-E4DF3E4C3B8E}" type="slidenum">
              <a:rPr lang="en-GB" smtClean="0"/>
              <a:t>4</a:t>
            </a:fld>
            <a:endParaRPr lang="en-GB"/>
          </a:p>
        </p:txBody>
      </p:sp>
    </p:spTree>
    <p:extLst>
      <p:ext uri="{BB962C8B-B14F-4D97-AF65-F5344CB8AC3E}">
        <p14:creationId xmlns:p14="http://schemas.microsoft.com/office/powerpoint/2010/main" val="356949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papers that are shaping the future in practice and please note the digital sections in the papers </a:t>
            </a:r>
          </a:p>
        </p:txBody>
      </p:sp>
      <p:sp>
        <p:nvSpPr>
          <p:cNvPr id="4" name="Slide Number Placeholder 3"/>
          <p:cNvSpPr>
            <a:spLocks noGrp="1"/>
          </p:cNvSpPr>
          <p:nvPr>
            <p:ph type="sldNum" sz="quarter" idx="5"/>
          </p:nvPr>
        </p:nvSpPr>
        <p:spPr/>
        <p:txBody>
          <a:bodyPr/>
          <a:lstStyle/>
          <a:p>
            <a:fld id="{04A42AA6-3A1C-4EB5-B179-E4DF3E4C3B8E}" type="slidenum">
              <a:rPr lang="en-GB" smtClean="0"/>
              <a:t>5</a:t>
            </a:fld>
            <a:endParaRPr lang="en-GB"/>
          </a:p>
        </p:txBody>
      </p:sp>
    </p:spTree>
    <p:extLst>
      <p:ext uri="{BB962C8B-B14F-4D97-AF65-F5344CB8AC3E}">
        <p14:creationId xmlns:p14="http://schemas.microsoft.com/office/powerpoint/2010/main" val="80110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we improve our digital skills it can also be beneficial to see why this is useful </a:t>
            </a:r>
          </a:p>
          <a:p>
            <a:r>
              <a:rPr lang="en-GB" dirty="0"/>
              <a:t>Talk around the model and the benefits using digital can have prompt to how we have increased tech over covid for multiple purposes </a:t>
            </a:r>
          </a:p>
        </p:txBody>
      </p:sp>
      <p:sp>
        <p:nvSpPr>
          <p:cNvPr id="4" name="Slide Number Placeholder 3"/>
          <p:cNvSpPr>
            <a:spLocks noGrp="1"/>
          </p:cNvSpPr>
          <p:nvPr>
            <p:ph type="sldNum" sz="quarter" idx="5"/>
          </p:nvPr>
        </p:nvSpPr>
        <p:spPr/>
        <p:txBody>
          <a:bodyPr/>
          <a:lstStyle/>
          <a:p>
            <a:fld id="{04A42AA6-3A1C-4EB5-B179-E4DF3E4C3B8E}" type="slidenum">
              <a:rPr lang="en-GB" smtClean="0"/>
              <a:t>6</a:t>
            </a:fld>
            <a:endParaRPr lang="en-GB"/>
          </a:p>
        </p:txBody>
      </p:sp>
    </p:spTree>
    <p:extLst>
      <p:ext uri="{BB962C8B-B14F-4D97-AF65-F5344CB8AC3E}">
        <p14:creationId xmlns:p14="http://schemas.microsoft.com/office/powerpoint/2010/main" val="323004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here what you did and your action plans and how it improved practice can link here some of the case studies </a:t>
            </a:r>
          </a:p>
        </p:txBody>
      </p:sp>
      <p:sp>
        <p:nvSpPr>
          <p:cNvPr id="4" name="Slide Number Placeholder 3"/>
          <p:cNvSpPr>
            <a:spLocks noGrp="1"/>
          </p:cNvSpPr>
          <p:nvPr>
            <p:ph type="sldNum" sz="quarter" idx="5"/>
          </p:nvPr>
        </p:nvSpPr>
        <p:spPr/>
        <p:txBody>
          <a:bodyPr/>
          <a:lstStyle/>
          <a:p>
            <a:fld id="{04A42AA6-3A1C-4EB5-B179-E4DF3E4C3B8E}" type="slidenum">
              <a:rPr lang="en-GB" smtClean="0"/>
              <a:t>7</a:t>
            </a:fld>
            <a:endParaRPr lang="en-GB"/>
          </a:p>
        </p:txBody>
      </p:sp>
    </p:spTree>
    <p:extLst>
      <p:ext uri="{BB962C8B-B14F-4D97-AF65-F5344CB8AC3E}">
        <p14:creationId xmlns:p14="http://schemas.microsoft.com/office/powerpoint/2010/main" val="423171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some examples here such as the </a:t>
            </a:r>
            <a:r>
              <a:rPr lang="en-GB" dirty="0" err="1"/>
              <a:t>vimeos</a:t>
            </a:r>
            <a:r>
              <a:rPr lang="en-GB" dirty="0"/>
              <a:t> done any case studies you can bring in here </a:t>
            </a:r>
          </a:p>
        </p:txBody>
      </p:sp>
      <p:sp>
        <p:nvSpPr>
          <p:cNvPr id="4" name="Slide Number Placeholder 3"/>
          <p:cNvSpPr>
            <a:spLocks noGrp="1"/>
          </p:cNvSpPr>
          <p:nvPr>
            <p:ph type="sldNum" sz="quarter" idx="5"/>
          </p:nvPr>
        </p:nvSpPr>
        <p:spPr/>
        <p:txBody>
          <a:bodyPr/>
          <a:lstStyle/>
          <a:p>
            <a:fld id="{04A42AA6-3A1C-4EB5-B179-E4DF3E4C3B8E}" type="slidenum">
              <a:rPr lang="en-GB" smtClean="0"/>
              <a:t>8</a:t>
            </a:fld>
            <a:endParaRPr lang="en-GB"/>
          </a:p>
        </p:txBody>
      </p:sp>
    </p:spTree>
    <p:extLst>
      <p:ext uri="{BB962C8B-B14F-4D97-AF65-F5344CB8AC3E}">
        <p14:creationId xmlns:p14="http://schemas.microsoft.com/office/powerpoint/2010/main" val="77666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action learning sets are great to develop own work and will provide evidence of improved care for revalidation and will allow new actions to be evaluated and can be used as case studies for your area and supports peers to become digital champion themselves </a:t>
            </a:r>
          </a:p>
          <a:p>
            <a:r>
              <a:rPr lang="en-GB" dirty="0">
                <a:hlinkClick r:id="rId3"/>
              </a:rPr>
              <a:t>My digital story - Jenny Mather on Vimeo</a:t>
            </a:r>
            <a:endParaRPr lang="en-GB" dirty="0"/>
          </a:p>
        </p:txBody>
      </p:sp>
      <p:sp>
        <p:nvSpPr>
          <p:cNvPr id="4" name="Slide Number Placeholder 3"/>
          <p:cNvSpPr>
            <a:spLocks noGrp="1"/>
          </p:cNvSpPr>
          <p:nvPr>
            <p:ph type="sldNum" sz="quarter" idx="5"/>
          </p:nvPr>
        </p:nvSpPr>
        <p:spPr/>
        <p:txBody>
          <a:bodyPr/>
          <a:lstStyle/>
          <a:p>
            <a:fld id="{04A42AA6-3A1C-4EB5-B179-E4DF3E4C3B8E}" type="slidenum">
              <a:rPr lang="en-GB" smtClean="0"/>
              <a:t>9</a:t>
            </a:fld>
            <a:endParaRPr lang="en-GB"/>
          </a:p>
        </p:txBody>
      </p:sp>
    </p:spTree>
    <p:extLst>
      <p:ext uri="{BB962C8B-B14F-4D97-AF65-F5344CB8AC3E}">
        <p14:creationId xmlns:p14="http://schemas.microsoft.com/office/powerpoint/2010/main" val="38396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discuss all the ways video consultations have been adopted and rapid uptake of this into normal day practice following pandemic. Can give over view of how a long term review can be done in this way </a:t>
            </a:r>
          </a:p>
        </p:txBody>
      </p:sp>
      <p:sp>
        <p:nvSpPr>
          <p:cNvPr id="4" name="Slide Number Placeholder 3"/>
          <p:cNvSpPr>
            <a:spLocks noGrp="1"/>
          </p:cNvSpPr>
          <p:nvPr>
            <p:ph type="sldNum" sz="quarter" idx="5"/>
          </p:nvPr>
        </p:nvSpPr>
        <p:spPr/>
        <p:txBody>
          <a:bodyPr/>
          <a:lstStyle/>
          <a:p>
            <a:fld id="{04A42AA6-3A1C-4EB5-B179-E4DF3E4C3B8E}" type="slidenum">
              <a:rPr lang="en-GB" smtClean="0"/>
              <a:t>10</a:t>
            </a:fld>
            <a:endParaRPr lang="en-GB"/>
          </a:p>
        </p:txBody>
      </p:sp>
    </p:spTree>
    <p:extLst>
      <p:ext uri="{BB962C8B-B14F-4D97-AF65-F5344CB8AC3E}">
        <p14:creationId xmlns:p14="http://schemas.microsoft.com/office/powerpoint/2010/main" val="2119759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97941" y="255270"/>
            <a:ext cx="8432165" cy="0"/>
          </a:xfrm>
          <a:custGeom>
            <a:avLst/>
            <a:gdLst/>
            <a:ahLst/>
            <a:cxnLst/>
            <a:rect l="l" t="t" r="r" b="b"/>
            <a:pathLst>
              <a:path w="8432165">
                <a:moveTo>
                  <a:pt x="0" y="0"/>
                </a:moveTo>
                <a:lnTo>
                  <a:pt x="8431657" y="0"/>
                </a:lnTo>
              </a:path>
            </a:pathLst>
          </a:custGeom>
          <a:ln w="38100">
            <a:solidFill>
              <a:srgbClr val="00609D"/>
            </a:solidFill>
          </a:ln>
        </p:spPr>
        <p:txBody>
          <a:bodyPr wrap="square" lIns="0" tIns="0" rIns="0" bIns="0" rtlCol="0"/>
          <a:lstStyle/>
          <a:p>
            <a:endParaRPr/>
          </a:p>
        </p:txBody>
      </p:sp>
      <p:sp>
        <p:nvSpPr>
          <p:cNvPr id="17" name="bg object 17"/>
          <p:cNvSpPr/>
          <p:nvPr/>
        </p:nvSpPr>
        <p:spPr>
          <a:xfrm>
            <a:off x="263652" y="4773167"/>
            <a:ext cx="315595" cy="370840"/>
          </a:xfrm>
          <a:custGeom>
            <a:avLst/>
            <a:gdLst/>
            <a:ahLst/>
            <a:cxnLst/>
            <a:rect l="l" t="t" r="r" b="b"/>
            <a:pathLst>
              <a:path w="315595" h="370839">
                <a:moveTo>
                  <a:pt x="262890" y="0"/>
                </a:moveTo>
                <a:lnTo>
                  <a:pt x="52577" y="0"/>
                </a:lnTo>
                <a:lnTo>
                  <a:pt x="32114" y="4132"/>
                </a:lnTo>
                <a:lnTo>
                  <a:pt x="15401" y="15401"/>
                </a:lnTo>
                <a:lnTo>
                  <a:pt x="4132" y="32114"/>
                </a:lnTo>
                <a:lnTo>
                  <a:pt x="0" y="52578"/>
                </a:lnTo>
                <a:lnTo>
                  <a:pt x="0" y="370330"/>
                </a:lnTo>
                <a:lnTo>
                  <a:pt x="315468" y="370330"/>
                </a:lnTo>
                <a:lnTo>
                  <a:pt x="315468" y="52578"/>
                </a:lnTo>
                <a:lnTo>
                  <a:pt x="311335" y="32114"/>
                </a:lnTo>
                <a:lnTo>
                  <a:pt x="300066" y="15401"/>
                </a:lnTo>
                <a:lnTo>
                  <a:pt x="283353" y="4132"/>
                </a:lnTo>
                <a:lnTo>
                  <a:pt x="262890" y="0"/>
                </a:lnTo>
                <a:close/>
              </a:path>
            </a:pathLst>
          </a:custGeom>
          <a:solidFill>
            <a:srgbClr val="CE1784"/>
          </a:solidFill>
        </p:spPr>
        <p:txBody>
          <a:bodyPr wrap="square" lIns="0" tIns="0" rIns="0" bIns="0" rtlCol="0"/>
          <a:lstStyle/>
          <a:p>
            <a:endParaRPr/>
          </a:p>
        </p:txBody>
      </p:sp>
      <p:sp>
        <p:nvSpPr>
          <p:cNvPr id="18" name="bg object 18"/>
          <p:cNvSpPr/>
          <p:nvPr/>
        </p:nvSpPr>
        <p:spPr>
          <a:xfrm>
            <a:off x="3909059" y="2453640"/>
            <a:ext cx="4463795" cy="2404872"/>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420623" y="1690116"/>
            <a:ext cx="3758184" cy="208635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036065" y="-27304"/>
            <a:ext cx="7071868" cy="299720"/>
          </a:xfrm>
          <a:prstGeom prst="rect">
            <a:avLst/>
          </a:prstGeom>
        </p:spPr>
        <p:txBody>
          <a:bodyPr wrap="square" lIns="0" tIns="0" rIns="0" bIns="0">
            <a:spAutoFit/>
          </a:bodyPr>
          <a:lstStyle>
            <a:lvl1pPr>
              <a:defRPr sz="1800" b="0" i="0">
                <a:solidFill>
                  <a:srgbClr val="7E7E7E"/>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0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rgbClr val="CE178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09D"/>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0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F73A820-A65C-4B5F-BC74-681D6D3BF6C1}" type="datetimeFigureOut">
              <a:rPr lang="en-GB" smtClean="0"/>
              <a:t>04/10/2021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BB6D7F-C6D0-468E-864D-20A16A814409}" type="slidenum">
              <a:rPr lang="en-GB" smtClean="0"/>
              <a:t>‹#›</a:t>
            </a:fld>
            <a:endParaRPr lang="en-GB"/>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886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97941" y="255270"/>
            <a:ext cx="8432165" cy="0"/>
          </a:xfrm>
          <a:custGeom>
            <a:avLst/>
            <a:gdLst/>
            <a:ahLst/>
            <a:cxnLst/>
            <a:rect l="l" t="t" r="r" b="b"/>
            <a:pathLst>
              <a:path w="8432165">
                <a:moveTo>
                  <a:pt x="0" y="0"/>
                </a:moveTo>
                <a:lnTo>
                  <a:pt x="8431657" y="0"/>
                </a:lnTo>
              </a:path>
            </a:pathLst>
          </a:custGeom>
          <a:ln w="38100">
            <a:solidFill>
              <a:srgbClr val="00609D"/>
            </a:solidFill>
          </a:ln>
        </p:spPr>
        <p:txBody>
          <a:bodyPr wrap="square" lIns="0" tIns="0" rIns="0" bIns="0" rtlCol="0"/>
          <a:lstStyle/>
          <a:p>
            <a:endParaRPr/>
          </a:p>
        </p:txBody>
      </p:sp>
      <p:sp>
        <p:nvSpPr>
          <p:cNvPr id="17" name="bg object 17"/>
          <p:cNvSpPr/>
          <p:nvPr/>
        </p:nvSpPr>
        <p:spPr>
          <a:xfrm>
            <a:off x="263652" y="4773167"/>
            <a:ext cx="315595" cy="370840"/>
          </a:xfrm>
          <a:custGeom>
            <a:avLst/>
            <a:gdLst/>
            <a:ahLst/>
            <a:cxnLst/>
            <a:rect l="l" t="t" r="r" b="b"/>
            <a:pathLst>
              <a:path w="315595" h="370839">
                <a:moveTo>
                  <a:pt x="262890" y="0"/>
                </a:moveTo>
                <a:lnTo>
                  <a:pt x="52577" y="0"/>
                </a:lnTo>
                <a:lnTo>
                  <a:pt x="32114" y="4132"/>
                </a:lnTo>
                <a:lnTo>
                  <a:pt x="15401" y="15401"/>
                </a:lnTo>
                <a:lnTo>
                  <a:pt x="4132" y="32114"/>
                </a:lnTo>
                <a:lnTo>
                  <a:pt x="0" y="52578"/>
                </a:lnTo>
                <a:lnTo>
                  <a:pt x="0" y="370330"/>
                </a:lnTo>
                <a:lnTo>
                  <a:pt x="315468" y="370330"/>
                </a:lnTo>
                <a:lnTo>
                  <a:pt x="315468" y="52578"/>
                </a:lnTo>
                <a:lnTo>
                  <a:pt x="311335" y="32114"/>
                </a:lnTo>
                <a:lnTo>
                  <a:pt x="300066" y="15401"/>
                </a:lnTo>
                <a:lnTo>
                  <a:pt x="283353" y="4132"/>
                </a:lnTo>
                <a:lnTo>
                  <a:pt x="262890" y="0"/>
                </a:lnTo>
                <a:close/>
              </a:path>
            </a:pathLst>
          </a:custGeom>
          <a:solidFill>
            <a:srgbClr val="CE1784"/>
          </a:solidFill>
        </p:spPr>
        <p:txBody>
          <a:bodyPr wrap="square" lIns="0" tIns="0" rIns="0" bIns="0" rtlCol="0"/>
          <a:lstStyle/>
          <a:p>
            <a:endParaRPr/>
          </a:p>
        </p:txBody>
      </p:sp>
      <p:sp>
        <p:nvSpPr>
          <p:cNvPr id="2" name="Holder 2"/>
          <p:cNvSpPr>
            <a:spLocks noGrp="1"/>
          </p:cNvSpPr>
          <p:nvPr>
            <p:ph type="title"/>
          </p:nvPr>
        </p:nvSpPr>
        <p:spPr>
          <a:xfrm>
            <a:off x="278993" y="481965"/>
            <a:ext cx="5749290" cy="391159"/>
          </a:xfrm>
          <a:prstGeom prst="rect">
            <a:avLst/>
          </a:prstGeom>
        </p:spPr>
        <p:txBody>
          <a:bodyPr wrap="square" lIns="0" tIns="0" rIns="0" bIns="0">
            <a:spAutoFit/>
          </a:bodyPr>
          <a:lstStyle>
            <a:lvl1pPr>
              <a:defRPr sz="2400" b="1" i="0">
                <a:solidFill>
                  <a:srgbClr val="00609D"/>
                </a:solidFill>
                <a:latin typeface="Arial"/>
                <a:cs typeface="Arial"/>
              </a:defRPr>
            </a:lvl1pPr>
          </a:lstStyle>
          <a:p>
            <a:endParaRPr/>
          </a:p>
        </p:txBody>
      </p:sp>
      <p:sp>
        <p:nvSpPr>
          <p:cNvPr id="3" name="Holder 3"/>
          <p:cNvSpPr>
            <a:spLocks noGrp="1"/>
          </p:cNvSpPr>
          <p:nvPr>
            <p:ph type="body" idx="1"/>
          </p:nvPr>
        </p:nvSpPr>
        <p:spPr>
          <a:xfrm>
            <a:off x="279298" y="843044"/>
            <a:ext cx="4581525" cy="1228725"/>
          </a:xfrm>
          <a:prstGeom prst="rect">
            <a:avLst/>
          </a:prstGeom>
        </p:spPr>
        <p:txBody>
          <a:bodyPr wrap="square" lIns="0" tIns="0" rIns="0" bIns="0">
            <a:spAutoFit/>
          </a:bodyPr>
          <a:lstStyle>
            <a:lvl1pPr>
              <a:defRPr sz="2000" b="1" i="0">
                <a:solidFill>
                  <a:srgbClr val="CE1784"/>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10/4/2021</a:t>
            </a:fld>
            <a:endParaRPr lang="en-US"/>
          </a:p>
        </p:txBody>
      </p:sp>
      <p:sp>
        <p:nvSpPr>
          <p:cNvPr id="6" name="Holder 6"/>
          <p:cNvSpPr>
            <a:spLocks noGrp="1"/>
          </p:cNvSpPr>
          <p:nvPr>
            <p:ph type="sldNum" sz="quarter" idx="7"/>
          </p:nvPr>
        </p:nvSpPr>
        <p:spPr>
          <a:xfrm>
            <a:off x="297179" y="4866982"/>
            <a:ext cx="247015" cy="196214"/>
          </a:xfrm>
          <a:prstGeom prst="rect">
            <a:avLst/>
          </a:prstGeom>
        </p:spPr>
        <p:txBody>
          <a:bodyPr wrap="square" lIns="0" tIns="0" rIns="0" bIns="0">
            <a:spAutoFit/>
          </a:bodyPr>
          <a:lstStyle>
            <a:lvl1pPr>
              <a:defRPr sz="1200" b="1" i="0">
                <a:solidFill>
                  <a:schemeClr val="bg1"/>
                </a:solidFill>
                <a:latin typeface="Arial"/>
                <a:cs typeface="Arial"/>
              </a:defRPr>
            </a:lvl1pPr>
          </a:lstStyle>
          <a:p>
            <a:pPr marL="38100">
              <a:lnSpc>
                <a:spcPts val="143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7F73A820-A65C-4B5F-BC74-681D6D3BF6C1}" type="datetimeFigureOut">
              <a:rPr lang="en-GB" smtClean="0"/>
              <a:t>04/10/2021</a:t>
            </a:fld>
            <a:endParaRPr lang="en-GB"/>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GB"/>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fld id="{8CBB6D7F-C6D0-468E-864D-20A16A814409}" type="slidenum">
              <a:rPr lang="en-GB" smtClean="0"/>
              <a:t>‹#›</a:t>
            </a:fld>
            <a:endParaRPr lang="en-GB"/>
          </a:p>
        </p:txBody>
      </p:sp>
    </p:spTree>
    <p:extLst>
      <p:ext uri="{BB962C8B-B14F-4D97-AF65-F5344CB8AC3E}">
        <p14:creationId xmlns:p14="http://schemas.microsoft.com/office/powerpoint/2010/main" val="1917803281"/>
      </p:ext>
    </p:extLst>
  </p:cSld>
  <p:clrMap bg1="lt1" tx1="dk1" bg2="lt2" tx2="dk2" accent1="accent1" accent2="accent2" accent3="accent3" accent4="accent4" accent5="accent5" accent6="accent6" hlink="hlink" folHlink="folHlink"/>
  <p:sldLayoutIdLst>
    <p:sldLayoutId id="2147484202" r:id="rId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ideo" Target="https://player.vimeo.com/video/371004210?h=50738c5880" TargetMode="External"/><Relationship Id="rId4" Type="http://schemas.openxmlformats.org/officeDocument/2006/relationships/hyperlink" Target="https://vimeo.com/37100421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392442357#_=_" TargetMode="External"/><Relationship Id="rId2" Type="http://schemas.openxmlformats.org/officeDocument/2006/relationships/slideLayout" Target="../slideLayouts/slideLayout4.xml"/><Relationship Id="rId1" Type="http://schemas.openxmlformats.org/officeDocument/2006/relationships/video" Target="https://www.youtube.com/embed/-jSKUTxTkC0"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4.xml"/><Relationship Id="rId1" Type="http://schemas.openxmlformats.org/officeDocument/2006/relationships/video" Target="https://player.vimeo.com/video/427335611?h=80062b048a" TargetMode="External"/><Relationship Id="rId5" Type="http://schemas.openxmlformats.org/officeDocument/2006/relationships/hyperlink" Target="https://vimeo.com/427335611"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nitecs.uk/" TargetMode="External"/><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video" Target="https://player.vimeo.com/video/372352540?h=822718b1fb" TargetMode="External"/><Relationship Id="rId4" Type="http://schemas.openxmlformats.org/officeDocument/2006/relationships/hyperlink" Target="https://vimeo.com/3723525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video" Target="https://player.vimeo.com/video/433614872?h=b7e3073ea3" TargetMode="External"/><Relationship Id="rId4" Type="http://schemas.openxmlformats.org/officeDocument/2006/relationships/hyperlink" Target="https://vimeo.com/43361487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video" Target="https://player.vimeo.com/video/433901445?h=30bdc195f0" TargetMode="External"/><Relationship Id="rId4" Type="http://schemas.openxmlformats.org/officeDocument/2006/relationships/hyperlink" Target="https://vimeo.com/43390144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hyperlink" Target="https://mbpcc.co.uk/" TargetMode="External"/><Relationship Id="rId17" Type="http://schemas.openxmlformats.org/officeDocument/2006/relationships/hyperlink" Target="mailto:angela.ormrod@nhs.net" TargetMode="External"/><Relationship Id="rId2" Type="http://schemas.openxmlformats.org/officeDocument/2006/relationships/image" Target="../media/image5.png"/><Relationship Id="rId16" Type="http://schemas.openxmlformats.org/officeDocument/2006/relationships/hyperlink" Target="mailto:Corrie.llewellyn@nhs.net" TargetMode="Externa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hyperlink" Target="mailto:sara.baldwin1@nhs.net" TargetMode="External"/><Relationship Id="rId10" Type="http://schemas.openxmlformats.org/officeDocument/2006/relationships/hyperlink" Target="https://www.lscthub.co.uk/" TargetMode="External"/><Relationship Id="rId4" Type="http://schemas.openxmlformats.org/officeDocument/2006/relationships/image" Target="../media/image6.png"/><Relationship Id="rId9" Type="http://schemas.openxmlformats.org/officeDocument/2006/relationships/hyperlink" Target="mailto:Jenny.mather@nhs.net" TargetMode="External"/><Relationship Id="rId14" Type="http://schemas.openxmlformats.org/officeDocument/2006/relationships/hyperlink" Target="mailto:Carrie.locker@nhs.ne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rcn.org.uk/clinical-topics/ehealth/every-nurse-an-e-nurse" TargetMode="External"/><Relationship Id="rId3" Type="http://schemas.openxmlformats.org/officeDocument/2006/relationships/hyperlink" Target="https://www.longtermplan.nhs.uk/" TargetMode="External"/><Relationship Id="rId7" Type="http://schemas.openxmlformats.org/officeDocument/2006/relationships/hyperlink" Target="https://www.england.nhs.uk/ournhspeop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ngland.nhs.uk/publication/we-are-the-nhs-people-plan-for-2020-21-action-for-us-all/" TargetMode="External"/><Relationship Id="rId5" Type="http://schemas.openxmlformats.org/officeDocument/2006/relationships/hyperlink" Target="http://www.england.nhs.uk/gp/digital-first-primary-care/" TargetMode="External"/><Relationship Id="rId10" Type="http://schemas.openxmlformats.org/officeDocument/2006/relationships/hyperlink" Target="https://www.healthierlsc.co.uk/digitalfuture" TargetMode="External"/><Relationship Id="rId4" Type="http://schemas.openxmlformats.org/officeDocument/2006/relationships/hyperlink" Target="https://www.england.nhs.uk/gp/gpfv/" TargetMode="External"/><Relationship Id="rId9" Type="http://schemas.openxmlformats.org/officeDocument/2006/relationships/hyperlink" Target="https://www.england.nhs.uk/wp-content/uploads/2020/08/C0716_Implementing-phase-3-v1.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534988"/>
            <a:ext cx="3968496" cy="116890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50329" y="2610455"/>
            <a:ext cx="6541134"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609D"/>
                </a:solidFill>
                <a:latin typeface="Arial"/>
                <a:cs typeface="Arial"/>
              </a:rPr>
              <a:t>Building Digital Skills &amp;</a:t>
            </a:r>
            <a:r>
              <a:rPr sz="2800" b="1" spc="15" dirty="0">
                <a:solidFill>
                  <a:srgbClr val="00609D"/>
                </a:solidFill>
                <a:latin typeface="Arial"/>
                <a:cs typeface="Arial"/>
              </a:rPr>
              <a:t> </a:t>
            </a:r>
            <a:r>
              <a:rPr sz="2800" b="1" spc="-5" dirty="0">
                <a:solidFill>
                  <a:srgbClr val="00609D"/>
                </a:solidFill>
                <a:latin typeface="Arial"/>
                <a:cs typeface="Arial"/>
              </a:rPr>
              <a:t>Competencies</a:t>
            </a:r>
            <a:endParaRPr sz="2800" dirty="0">
              <a:latin typeface="Arial"/>
              <a:cs typeface="Arial"/>
            </a:endParaRPr>
          </a:p>
        </p:txBody>
      </p:sp>
      <p:sp>
        <p:nvSpPr>
          <p:cNvPr id="4" name="object 4"/>
          <p:cNvSpPr/>
          <p:nvPr/>
        </p:nvSpPr>
        <p:spPr>
          <a:xfrm>
            <a:off x="440436" y="3518915"/>
            <a:ext cx="8102600" cy="0"/>
          </a:xfrm>
          <a:custGeom>
            <a:avLst/>
            <a:gdLst/>
            <a:ahLst/>
            <a:cxnLst/>
            <a:rect l="l" t="t" r="r" b="b"/>
            <a:pathLst>
              <a:path w="8102600">
                <a:moveTo>
                  <a:pt x="0" y="0"/>
                </a:moveTo>
                <a:lnTo>
                  <a:pt x="8102219" y="0"/>
                </a:lnTo>
              </a:path>
            </a:pathLst>
          </a:custGeom>
          <a:ln w="57912">
            <a:solidFill>
              <a:srgbClr val="CE1784"/>
            </a:solidFill>
          </a:ln>
        </p:spPr>
        <p:txBody>
          <a:bodyPr wrap="square" lIns="0" tIns="0" rIns="0" bIns="0" rtlCol="0"/>
          <a:lstStyle/>
          <a:p>
            <a:endParaRPr/>
          </a:p>
        </p:txBody>
      </p:sp>
      <p:sp>
        <p:nvSpPr>
          <p:cNvPr id="5" name="Rectangle 2">
            <a:extLst>
              <a:ext uri="{FF2B5EF4-FFF2-40B4-BE49-F238E27FC236}">
                <a16:creationId xmlns:a16="http://schemas.microsoft.com/office/drawing/2014/main" id="{342F0E16-7E5C-4A28-BD21-BFDAD6AE48C3}"/>
              </a:ext>
            </a:extLst>
          </p:cNvPr>
          <p:cNvSpPr>
            <a:spLocks noChangeArrowheads="1"/>
          </p:cNvSpPr>
          <p:nvPr/>
        </p:nvSpPr>
        <p:spPr bwMode="auto">
          <a:xfrm>
            <a:off x="5715000" y="81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a:extLst>
              <a:ext uri="{FF2B5EF4-FFF2-40B4-BE49-F238E27FC236}">
                <a16:creationId xmlns:a16="http://schemas.microsoft.com/office/drawing/2014/main" id="{8F573D31-3349-48C5-B942-2C4A47FD3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960" y="534989"/>
            <a:ext cx="3460040" cy="1089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385" y="440562"/>
            <a:ext cx="7656830" cy="1127125"/>
          </a:xfrm>
          <a:prstGeom prst="rect">
            <a:avLst/>
          </a:prstGeom>
        </p:spPr>
        <p:txBody>
          <a:bodyPr vert="horz" wrap="square" lIns="0" tIns="9525" rIns="0" bIns="0" rtlCol="0">
            <a:spAutoFit/>
          </a:bodyPr>
          <a:lstStyle/>
          <a:p>
            <a:pPr marL="12700" marR="5080">
              <a:lnSpc>
                <a:spcPct val="100600"/>
              </a:lnSpc>
              <a:spcBef>
                <a:spcPts val="75"/>
              </a:spcBef>
              <a:tabLst>
                <a:tab pos="1790700" algn="l"/>
              </a:tabLst>
            </a:pPr>
            <a:r>
              <a:rPr sz="2800" b="1" spc="-5" dirty="0">
                <a:solidFill>
                  <a:srgbClr val="00609D"/>
                </a:solidFill>
                <a:latin typeface="Arial"/>
                <a:cs typeface="Arial"/>
              </a:rPr>
              <a:t>On-line</a:t>
            </a:r>
            <a:r>
              <a:rPr sz="2800" b="1" spc="20" dirty="0">
                <a:solidFill>
                  <a:srgbClr val="00609D"/>
                </a:solidFill>
                <a:latin typeface="Arial"/>
                <a:cs typeface="Arial"/>
              </a:rPr>
              <a:t> </a:t>
            </a:r>
            <a:r>
              <a:rPr sz="2800" b="1" spc="-5" dirty="0">
                <a:solidFill>
                  <a:srgbClr val="00609D"/>
                </a:solidFill>
                <a:latin typeface="Arial"/>
                <a:cs typeface="Arial"/>
              </a:rPr>
              <a:t>&amp;	</a:t>
            </a:r>
            <a:r>
              <a:rPr sz="2800" b="1" spc="-15" dirty="0">
                <a:solidFill>
                  <a:srgbClr val="00609D"/>
                </a:solidFill>
                <a:latin typeface="Arial"/>
                <a:cs typeface="Arial"/>
              </a:rPr>
              <a:t>Video </a:t>
            </a:r>
            <a:r>
              <a:rPr sz="2800" b="1" spc="-5" dirty="0">
                <a:solidFill>
                  <a:srgbClr val="00609D"/>
                </a:solidFill>
                <a:latin typeface="Arial"/>
                <a:cs typeface="Arial"/>
              </a:rPr>
              <a:t>Consultations &amp; and </a:t>
            </a:r>
            <a:r>
              <a:rPr sz="2800" b="1" spc="-45" dirty="0">
                <a:solidFill>
                  <a:srgbClr val="00609D"/>
                </a:solidFill>
                <a:latin typeface="Arial"/>
                <a:cs typeface="Arial"/>
              </a:rPr>
              <a:t>Total  </a:t>
            </a:r>
            <a:r>
              <a:rPr sz="2800" b="1" spc="-5" dirty="0">
                <a:solidFill>
                  <a:srgbClr val="00609D"/>
                </a:solidFill>
                <a:latin typeface="Arial"/>
                <a:cs typeface="Arial"/>
              </a:rPr>
              <a:t>Front Door </a:t>
            </a:r>
            <a:r>
              <a:rPr sz="2800" b="1" spc="-30" dirty="0">
                <a:solidFill>
                  <a:srgbClr val="00609D"/>
                </a:solidFill>
                <a:latin typeface="Arial"/>
                <a:cs typeface="Arial"/>
              </a:rPr>
              <a:t>Triage </a:t>
            </a:r>
            <a:r>
              <a:rPr sz="2800" b="1" spc="-5" dirty="0">
                <a:solidFill>
                  <a:srgbClr val="00609D"/>
                </a:solidFill>
                <a:latin typeface="Arial"/>
                <a:cs typeface="Arial"/>
              </a:rPr>
              <a:t>- </a:t>
            </a:r>
            <a:r>
              <a:rPr sz="1600" b="1" spc="-10" dirty="0">
                <a:solidFill>
                  <a:srgbClr val="00609D"/>
                </a:solidFill>
                <a:latin typeface="Arial"/>
                <a:cs typeface="Arial"/>
              </a:rPr>
              <a:t>The </a:t>
            </a:r>
            <a:r>
              <a:rPr sz="1600" b="1" spc="-5" dirty="0">
                <a:solidFill>
                  <a:srgbClr val="00609D"/>
                </a:solidFill>
                <a:latin typeface="Arial"/>
                <a:cs typeface="Arial"/>
              </a:rPr>
              <a:t>NHS Long </a:t>
            </a:r>
            <a:r>
              <a:rPr sz="1600" b="1" spc="-35" dirty="0">
                <a:solidFill>
                  <a:srgbClr val="00609D"/>
                </a:solidFill>
                <a:latin typeface="Arial"/>
                <a:cs typeface="Arial"/>
              </a:rPr>
              <a:t>Term </a:t>
            </a:r>
            <a:r>
              <a:rPr sz="1600" b="1" spc="-5" dirty="0">
                <a:solidFill>
                  <a:srgbClr val="00609D"/>
                </a:solidFill>
                <a:latin typeface="Arial"/>
                <a:cs typeface="Arial"/>
              </a:rPr>
              <a:t>Plan commits that </a:t>
            </a:r>
            <a:r>
              <a:rPr sz="1600" b="1" spc="-10" dirty="0">
                <a:solidFill>
                  <a:srgbClr val="00609D"/>
                </a:solidFill>
                <a:latin typeface="Arial"/>
                <a:cs typeface="Arial"/>
              </a:rPr>
              <a:t>every  </a:t>
            </a:r>
            <a:r>
              <a:rPr sz="1600" b="1" spc="-5" dirty="0">
                <a:solidFill>
                  <a:srgbClr val="00609D"/>
                </a:solidFill>
                <a:latin typeface="Arial"/>
                <a:cs typeface="Arial"/>
              </a:rPr>
              <a:t>patient </a:t>
            </a:r>
            <a:r>
              <a:rPr sz="1600" b="1" spc="5" dirty="0">
                <a:solidFill>
                  <a:srgbClr val="00609D"/>
                </a:solidFill>
                <a:latin typeface="Arial"/>
                <a:cs typeface="Arial"/>
              </a:rPr>
              <a:t>will </a:t>
            </a:r>
            <a:r>
              <a:rPr sz="1600" b="1" spc="-15" dirty="0">
                <a:solidFill>
                  <a:srgbClr val="00609D"/>
                </a:solidFill>
                <a:latin typeface="Arial"/>
                <a:cs typeface="Arial"/>
              </a:rPr>
              <a:t>have </a:t>
            </a:r>
            <a:r>
              <a:rPr sz="1600" b="1" spc="-5" dirty="0">
                <a:solidFill>
                  <a:srgbClr val="00609D"/>
                </a:solidFill>
                <a:latin typeface="Arial"/>
                <a:cs typeface="Arial"/>
              </a:rPr>
              <a:t>the right to be offered </a:t>
            </a:r>
            <a:r>
              <a:rPr sz="1600" b="1" spc="-10" dirty="0">
                <a:solidFill>
                  <a:srgbClr val="00609D"/>
                </a:solidFill>
                <a:latin typeface="Arial"/>
                <a:cs typeface="Arial"/>
              </a:rPr>
              <a:t>digital-first </a:t>
            </a:r>
            <a:r>
              <a:rPr sz="1600" b="1" spc="-5" dirty="0">
                <a:solidFill>
                  <a:srgbClr val="00609D"/>
                </a:solidFill>
                <a:latin typeface="Arial"/>
                <a:cs typeface="Arial"/>
              </a:rPr>
              <a:t>primary care by</a:t>
            </a:r>
            <a:r>
              <a:rPr sz="1600" b="1" spc="375" dirty="0">
                <a:solidFill>
                  <a:srgbClr val="00609D"/>
                </a:solidFill>
                <a:latin typeface="Arial"/>
                <a:cs typeface="Arial"/>
              </a:rPr>
              <a:t> </a:t>
            </a:r>
            <a:r>
              <a:rPr sz="1600" b="1" spc="-5" dirty="0">
                <a:solidFill>
                  <a:srgbClr val="00609D"/>
                </a:solidFill>
                <a:latin typeface="Arial"/>
                <a:cs typeface="Arial"/>
              </a:rPr>
              <a:t>2023-24.</a:t>
            </a:r>
            <a:endParaRPr sz="1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10</a:t>
            </a:fld>
            <a:endParaRPr dirty="0"/>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5891530">
              <a:lnSpc>
                <a:spcPct val="100000"/>
              </a:lnSpc>
              <a:spcBef>
                <a:spcPts val="100"/>
              </a:spcBef>
            </a:pPr>
            <a:r>
              <a:rPr spc="-5" dirty="0"/>
              <a:t>Partnership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3652" y="4773167"/>
            <a:ext cx="315595" cy="370840"/>
          </a:xfrm>
          <a:custGeom>
            <a:avLst/>
            <a:gdLst/>
            <a:ahLst/>
            <a:cxnLst/>
            <a:rect l="l" t="t" r="r" b="b"/>
            <a:pathLst>
              <a:path w="315595" h="370839">
                <a:moveTo>
                  <a:pt x="262890" y="0"/>
                </a:moveTo>
                <a:lnTo>
                  <a:pt x="52577" y="0"/>
                </a:lnTo>
                <a:lnTo>
                  <a:pt x="32114" y="4132"/>
                </a:lnTo>
                <a:lnTo>
                  <a:pt x="15401" y="15401"/>
                </a:lnTo>
                <a:lnTo>
                  <a:pt x="4132" y="32114"/>
                </a:lnTo>
                <a:lnTo>
                  <a:pt x="0" y="52578"/>
                </a:lnTo>
                <a:lnTo>
                  <a:pt x="0" y="370330"/>
                </a:lnTo>
                <a:lnTo>
                  <a:pt x="315468" y="370330"/>
                </a:lnTo>
                <a:lnTo>
                  <a:pt x="315468" y="52578"/>
                </a:lnTo>
                <a:lnTo>
                  <a:pt x="311335" y="32114"/>
                </a:lnTo>
                <a:lnTo>
                  <a:pt x="300066" y="15401"/>
                </a:lnTo>
                <a:lnTo>
                  <a:pt x="283353" y="4132"/>
                </a:lnTo>
                <a:lnTo>
                  <a:pt x="262890" y="0"/>
                </a:lnTo>
                <a:close/>
              </a:path>
            </a:pathLst>
          </a:custGeom>
          <a:solidFill>
            <a:srgbClr val="CE1784"/>
          </a:solidFill>
        </p:spPr>
        <p:txBody>
          <a:bodyPr wrap="square" lIns="0" tIns="0" rIns="0" bIns="0" rtlCol="0"/>
          <a:lstStyle/>
          <a:p>
            <a:endParaRPr/>
          </a:p>
        </p:txBody>
      </p:sp>
      <p:sp>
        <p:nvSpPr>
          <p:cNvPr id="3" name="object 3"/>
          <p:cNvSpPr txBox="1"/>
          <p:nvPr/>
        </p:nvSpPr>
        <p:spPr>
          <a:xfrm>
            <a:off x="285241" y="0"/>
            <a:ext cx="8457565" cy="269240"/>
          </a:xfrm>
          <a:prstGeom prst="rect">
            <a:avLst/>
          </a:prstGeom>
        </p:spPr>
        <p:txBody>
          <a:bodyPr vert="horz" wrap="square" lIns="0" tIns="12065" rIns="0" bIns="0" rtlCol="0">
            <a:spAutoFit/>
          </a:bodyPr>
          <a:lstStyle/>
          <a:p>
            <a:pPr marL="12700">
              <a:lnSpc>
                <a:spcPct val="100000"/>
              </a:lnSpc>
              <a:spcBef>
                <a:spcPts val="95"/>
              </a:spcBef>
              <a:tabLst>
                <a:tab pos="3165475" algn="l"/>
                <a:tab pos="8444230" algn="l"/>
              </a:tabLst>
            </a:pPr>
            <a:r>
              <a:rPr sz="1600" u="heavy" spc="-5" dirty="0">
                <a:solidFill>
                  <a:srgbClr val="7E7E7E"/>
                </a:solidFill>
                <a:uFill>
                  <a:solidFill>
                    <a:srgbClr val="00609D"/>
                  </a:solidFill>
                </a:uFill>
                <a:latin typeface="Carlito"/>
                <a:cs typeface="Carlito"/>
              </a:rPr>
              <a:t> 	</a:t>
            </a:r>
            <a:r>
              <a:rPr sz="1600" u="heavy" spc="-10" dirty="0">
                <a:solidFill>
                  <a:srgbClr val="7E7E7E"/>
                </a:solidFill>
                <a:uFill>
                  <a:solidFill>
                    <a:srgbClr val="00609D"/>
                  </a:solidFill>
                </a:uFill>
                <a:latin typeface="Carlito"/>
                <a:cs typeface="Carlito"/>
              </a:rPr>
              <a:t>Partnership working across Lancashire </a:t>
            </a:r>
            <a:r>
              <a:rPr sz="1600" u="heavy" spc="-5" dirty="0">
                <a:solidFill>
                  <a:srgbClr val="7E7E7E"/>
                </a:solidFill>
                <a:uFill>
                  <a:solidFill>
                    <a:srgbClr val="00609D"/>
                  </a:solidFill>
                </a:uFill>
                <a:latin typeface="Carlito"/>
                <a:cs typeface="Carlito"/>
              </a:rPr>
              <a:t>and South</a:t>
            </a:r>
            <a:r>
              <a:rPr sz="1600" u="heavy" spc="60" dirty="0">
                <a:solidFill>
                  <a:srgbClr val="7E7E7E"/>
                </a:solidFill>
                <a:uFill>
                  <a:solidFill>
                    <a:srgbClr val="00609D"/>
                  </a:solidFill>
                </a:uFill>
                <a:latin typeface="Carlito"/>
                <a:cs typeface="Carlito"/>
              </a:rPr>
              <a:t> </a:t>
            </a:r>
            <a:r>
              <a:rPr sz="1600" u="heavy" spc="-10" dirty="0">
                <a:solidFill>
                  <a:srgbClr val="7E7E7E"/>
                </a:solidFill>
                <a:uFill>
                  <a:solidFill>
                    <a:srgbClr val="00609D"/>
                  </a:solidFill>
                </a:uFill>
                <a:latin typeface="Carlito"/>
                <a:cs typeface="Carlito"/>
              </a:rPr>
              <a:t>Cumbria	</a:t>
            </a:r>
            <a:endParaRPr sz="1600">
              <a:latin typeface="Carlito"/>
              <a:cs typeface="Carlito"/>
            </a:endParaRPr>
          </a:p>
        </p:txBody>
      </p:sp>
      <p:sp>
        <p:nvSpPr>
          <p:cNvPr id="4" name="object 4"/>
          <p:cNvSpPr txBox="1">
            <a:spLocks noGrp="1"/>
          </p:cNvSpPr>
          <p:nvPr>
            <p:ph type="title"/>
          </p:nvPr>
        </p:nvSpPr>
        <p:spPr>
          <a:xfrm>
            <a:off x="278993" y="457477"/>
            <a:ext cx="3471545" cy="741680"/>
          </a:xfrm>
          <a:prstGeom prst="rect">
            <a:avLst/>
          </a:prstGeom>
        </p:spPr>
        <p:txBody>
          <a:bodyPr vert="horz" wrap="square" lIns="0" tIns="36830" rIns="0" bIns="0" rtlCol="0">
            <a:spAutoFit/>
          </a:bodyPr>
          <a:lstStyle/>
          <a:p>
            <a:pPr marL="12700">
              <a:lnSpc>
                <a:spcPct val="100000"/>
              </a:lnSpc>
              <a:spcBef>
                <a:spcPts val="290"/>
              </a:spcBef>
            </a:pPr>
            <a:r>
              <a:rPr spc="-40" dirty="0"/>
              <a:t>Total </a:t>
            </a:r>
            <a:r>
              <a:rPr dirty="0"/>
              <a:t>Front </a:t>
            </a:r>
            <a:r>
              <a:rPr spc="-5" dirty="0"/>
              <a:t>Door</a:t>
            </a:r>
            <a:r>
              <a:rPr spc="-40" dirty="0"/>
              <a:t> </a:t>
            </a:r>
            <a:r>
              <a:rPr spc="-20" dirty="0"/>
              <a:t>Triage-</a:t>
            </a:r>
          </a:p>
          <a:p>
            <a:pPr marL="12700">
              <a:lnSpc>
                <a:spcPct val="100000"/>
              </a:lnSpc>
              <a:spcBef>
                <a:spcPts val="165"/>
              </a:spcBef>
            </a:pPr>
            <a:r>
              <a:rPr sz="2000" dirty="0">
                <a:solidFill>
                  <a:srgbClr val="CE1784"/>
                </a:solidFill>
              </a:rPr>
              <a:t>NHSE</a:t>
            </a:r>
            <a:r>
              <a:rPr sz="2000" spc="-15" dirty="0">
                <a:solidFill>
                  <a:srgbClr val="CE1784"/>
                </a:solidFill>
              </a:rPr>
              <a:t> </a:t>
            </a:r>
            <a:r>
              <a:rPr sz="2000" dirty="0">
                <a:solidFill>
                  <a:srgbClr val="CE1784"/>
                </a:solidFill>
              </a:rPr>
              <a:t>Blueprint</a:t>
            </a:r>
            <a:endParaRPr sz="2000"/>
          </a:p>
        </p:txBody>
      </p:sp>
      <p:sp>
        <p:nvSpPr>
          <p:cNvPr id="5" name="object 5"/>
          <p:cNvSpPr/>
          <p:nvPr/>
        </p:nvSpPr>
        <p:spPr>
          <a:xfrm>
            <a:off x="1219200" y="1276350"/>
            <a:ext cx="6858000" cy="3639664"/>
          </a:xfrm>
          <a:prstGeom prst="rect">
            <a:avLst/>
          </a:prstGeom>
          <a:blipFill>
            <a:blip r:embed="rId2" cstate="print"/>
            <a:srcRect/>
            <a:stretch>
              <a:fillRect l="-5556" t="-27217" r="-5532" b="-18746"/>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207465"/>
            <a:ext cx="432434" cy="437515"/>
          </a:xfrm>
          <a:prstGeom prst="rect">
            <a:avLst/>
          </a:prstGeom>
        </p:spPr>
        <p:txBody>
          <a:bodyPr vert="horz" wrap="square" lIns="0" tIns="127000" rIns="0" bIns="0" rtlCol="0">
            <a:spAutoFit/>
          </a:bodyPr>
          <a:lstStyle/>
          <a:p>
            <a:pPr marL="355600" indent="-343535">
              <a:lnSpc>
                <a:spcPct val="100000"/>
              </a:lnSpc>
              <a:spcBef>
                <a:spcPts val="1000"/>
              </a:spcBef>
              <a:buClr>
                <a:srgbClr val="00609D"/>
              </a:buClr>
              <a:buSzPct val="150000"/>
              <a:buFont typeface="Wingdings"/>
              <a:buChar char=""/>
              <a:tabLst>
                <a:tab pos="355600" algn="l"/>
                <a:tab pos="356235" algn="l"/>
              </a:tabLst>
            </a:pPr>
            <a:r>
              <a:rPr sz="1800" dirty="0">
                <a:solidFill>
                  <a:srgbClr val="404040"/>
                </a:solidFill>
                <a:latin typeface="Arial"/>
                <a:cs typeface="Arial"/>
              </a:rPr>
              <a:t>.</a:t>
            </a:r>
            <a:endParaRPr sz="1800">
              <a:latin typeface="Arial"/>
              <a:cs typeface="Arial"/>
            </a:endParaRPr>
          </a:p>
        </p:txBody>
      </p:sp>
      <p:sp>
        <p:nvSpPr>
          <p:cNvPr id="3" name="object 3"/>
          <p:cNvSpPr txBox="1">
            <a:spLocks noGrp="1"/>
          </p:cNvSpPr>
          <p:nvPr>
            <p:ph type="title"/>
          </p:nvPr>
        </p:nvSpPr>
        <p:spPr>
          <a:xfrm>
            <a:off x="278993" y="481965"/>
            <a:ext cx="855980" cy="391160"/>
          </a:xfrm>
          <a:prstGeom prst="rect">
            <a:avLst/>
          </a:prstGeom>
        </p:spPr>
        <p:txBody>
          <a:bodyPr vert="horz" wrap="square" lIns="0" tIns="12700" rIns="0" bIns="0" rtlCol="0">
            <a:spAutoFit/>
          </a:bodyPr>
          <a:lstStyle/>
          <a:p>
            <a:pPr marL="12700">
              <a:lnSpc>
                <a:spcPct val="100000"/>
              </a:lnSpc>
              <a:spcBef>
                <a:spcPts val="100"/>
              </a:spcBef>
            </a:pPr>
            <a:r>
              <a:rPr dirty="0"/>
              <a:t>iPlato</a:t>
            </a:r>
          </a:p>
        </p:txBody>
      </p:sp>
      <p:sp>
        <p:nvSpPr>
          <p:cNvPr id="4" name="object 4"/>
          <p:cNvSpPr/>
          <p:nvPr/>
        </p:nvSpPr>
        <p:spPr>
          <a:xfrm>
            <a:off x="838200" y="956228"/>
            <a:ext cx="7848600" cy="4019548"/>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12</a:t>
            </a:fld>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2070"/>
            <a:ext cx="7992745" cy="1123315"/>
          </a:xfrm>
          <a:prstGeom prst="rect">
            <a:avLst/>
          </a:prstGeom>
        </p:spPr>
        <p:txBody>
          <a:bodyPr vert="horz" wrap="square" lIns="0" tIns="12700" rIns="0" bIns="0" rtlCol="0">
            <a:spAutoFit/>
          </a:bodyPr>
          <a:lstStyle/>
          <a:p>
            <a:pPr marL="355600" marR="5080" indent="-343535">
              <a:lnSpc>
                <a:spcPct val="100000"/>
              </a:lnSpc>
              <a:spcBef>
                <a:spcPts val="100"/>
              </a:spcBef>
              <a:buClr>
                <a:srgbClr val="00609D"/>
              </a:buClr>
              <a:buSzPct val="150000"/>
              <a:buFont typeface="Wingdings"/>
              <a:buChar char=""/>
              <a:tabLst>
                <a:tab pos="355600" algn="l"/>
                <a:tab pos="356235" algn="l"/>
              </a:tabLst>
            </a:pPr>
            <a:r>
              <a:rPr sz="1800" dirty="0">
                <a:solidFill>
                  <a:srgbClr val="404040"/>
                </a:solidFill>
                <a:latin typeface="Arial"/>
                <a:cs typeface="Arial"/>
              </a:rPr>
              <a:t>ORB </a:t>
            </a:r>
            <a:r>
              <a:rPr sz="1800" spc="-5" dirty="0">
                <a:solidFill>
                  <a:srgbClr val="404040"/>
                </a:solidFill>
                <a:latin typeface="Arial"/>
                <a:cs typeface="Arial"/>
              </a:rPr>
              <a:t>is an application available </a:t>
            </a:r>
            <a:r>
              <a:rPr sz="1800" dirty="0">
                <a:solidFill>
                  <a:srgbClr val="404040"/>
                </a:solidFill>
                <a:latin typeface="Arial"/>
                <a:cs typeface="Arial"/>
              </a:rPr>
              <a:t>for </a:t>
            </a:r>
            <a:r>
              <a:rPr sz="1800" spc="-5" dirty="0">
                <a:solidFill>
                  <a:srgbClr val="404040"/>
                </a:solidFill>
                <a:latin typeface="Arial"/>
                <a:cs typeface="Arial"/>
              </a:rPr>
              <a:t>people </a:t>
            </a:r>
            <a:r>
              <a:rPr sz="1800" dirty="0">
                <a:solidFill>
                  <a:srgbClr val="404040"/>
                </a:solidFill>
                <a:latin typeface="Arial"/>
                <a:cs typeface="Arial"/>
              </a:rPr>
              <a:t>to </a:t>
            </a:r>
            <a:r>
              <a:rPr sz="1800" spc="-10" dirty="0">
                <a:solidFill>
                  <a:srgbClr val="404040"/>
                </a:solidFill>
                <a:latin typeface="Arial"/>
                <a:cs typeface="Arial"/>
              </a:rPr>
              <a:t>download </a:t>
            </a:r>
            <a:r>
              <a:rPr sz="1800" spc="-5" dirty="0">
                <a:solidFill>
                  <a:srgbClr val="404040"/>
                </a:solidFill>
                <a:latin typeface="Arial"/>
                <a:cs typeface="Arial"/>
              </a:rPr>
              <a:t>and use </a:t>
            </a:r>
            <a:r>
              <a:rPr sz="1800" dirty="0">
                <a:solidFill>
                  <a:srgbClr val="404040"/>
                </a:solidFill>
                <a:latin typeface="Arial"/>
                <a:cs typeface="Arial"/>
              </a:rPr>
              <a:t>for </a:t>
            </a:r>
            <a:r>
              <a:rPr sz="1800" spc="-5" dirty="0">
                <a:solidFill>
                  <a:srgbClr val="404040"/>
                </a:solidFill>
                <a:latin typeface="Arial"/>
                <a:cs typeface="Arial"/>
              </a:rPr>
              <a:t>free, it  </a:t>
            </a:r>
            <a:r>
              <a:rPr sz="1800" dirty="0">
                <a:solidFill>
                  <a:srgbClr val="404040"/>
                </a:solidFill>
                <a:latin typeface="Arial"/>
                <a:cs typeface="Arial"/>
              </a:rPr>
              <a:t>can </a:t>
            </a:r>
            <a:r>
              <a:rPr sz="1800" spc="-5" dirty="0">
                <a:solidFill>
                  <a:srgbClr val="404040"/>
                </a:solidFill>
                <a:latin typeface="Arial"/>
                <a:cs typeface="Arial"/>
              </a:rPr>
              <a:t>be adapted </a:t>
            </a:r>
            <a:r>
              <a:rPr sz="1800" dirty="0">
                <a:solidFill>
                  <a:srgbClr val="404040"/>
                </a:solidFill>
                <a:latin typeface="Arial"/>
                <a:cs typeface="Arial"/>
              </a:rPr>
              <a:t>to </a:t>
            </a:r>
            <a:r>
              <a:rPr sz="1800" spc="-5" dirty="0">
                <a:solidFill>
                  <a:srgbClr val="404040"/>
                </a:solidFill>
                <a:latin typeface="Arial"/>
                <a:cs typeface="Arial"/>
              </a:rPr>
              <a:t>an </a:t>
            </a:r>
            <a:r>
              <a:rPr sz="1800" spc="-10" dirty="0">
                <a:solidFill>
                  <a:srgbClr val="404040"/>
                </a:solidFill>
                <a:latin typeface="Arial"/>
                <a:cs typeface="Arial"/>
              </a:rPr>
              <a:t>individual’s </a:t>
            </a:r>
            <a:r>
              <a:rPr sz="1800" spc="-5" dirty="0">
                <a:solidFill>
                  <a:srgbClr val="404040"/>
                </a:solidFill>
                <a:latin typeface="Arial"/>
                <a:cs typeface="Arial"/>
              </a:rPr>
              <a:t>specific </a:t>
            </a:r>
            <a:r>
              <a:rPr sz="1800" spc="-10" dirty="0">
                <a:solidFill>
                  <a:srgbClr val="404040"/>
                </a:solidFill>
                <a:latin typeface="Arial"/>
                <a:cs typeface="Arial"/>
              </a:rPr>
              <a:t>needs </a:t>
            </a:r>
            <a:r>
              <a:rPr sz="1800" spc="-5" dirty="0">
                <a:solidFill>
                  <a:srgbClr val="404040"/>
                </a:solidFill>
                <a:latin typeface="Arial"/>
                <a:cs typeface="Arial"/>
              </a:rPr>
              <a:t>by </a:t>
            </a:r>
            <a:r>
              <a:rPr sz="1800" spc="-10" dirty="0">
                <a:solidFill>
                  <a:srgbClr val="404040"/>
                </a:solidFill>
                <a:latin typeface="Arial"/>
                <a:cs typeface="Arial"/>
              </a:rPr>
              <a:t>allowing </a:t>
            </a:r>
            <a:r>
              <a:rPr sz="1800" spc="-5" dirty="0">
                <a:solidFill>
                  <a:srgbClr val="404040"/>
                </a:solidFill>
                <a:latin typeface="Arial"/>
                <a:cs typeface="Arial"/>
              </a:rPr>
              <a:t>personalisation  and customisation </a:t>
            </a:r>
            <a:r>
              <a:rPr sz="1800" dirty="0">
                <a:solidFill>
                  <a:srgbClr val="404040"/>
                </a:solidFill>
                <a:latin typeface="Arial"/>
                <a:cs typeface="Arial"/>
              </a:rPr>
              <a:t>of </a:t>
            </a:r>
            <a:r>
              <a:rPr sz="1800" spc="-5" dirty="0">
                <a:solidFill>
                  <a:srgbClr val="404040"/>
                </a:solidFill>
                <a:latin typeface="Arial"/>
                <a:cs typeface="Arial"/>
              </a:rPr>
              <a:t>any element, so a person can create their </a:t>
            </a:r>
            <a:r>
              <a:rPr sz="1800" spc="-20" dirty="0">
                <a:solidFill>
                  <a:srgbClr val="404040"/>
                </a:solidFill>
                <a:latin typeface="Arial"/>
                <a:cs typeface="Arial"/>
              </a:rPr>
              <a:t>own </a:t>
            </a:r>
            <a:r>
              <a:rPr sz="1800" spc="-5" dirty="0">
                <a:solidFill>
                  <a:srgbClr val="404040"/>
                </a:solidFill>
                <a:latin typeface="Arial"/>
                <a:cs typeface="Arial"/>
              </a:rPr>
              <a:t>digital  space </a:t>
            </a:r>
            <a:r>
              <a:rPr sz="1800" dirty="0">
                <a:solidFill>
                  <a:srgbClr val="404040"/>
                </a:solidFill>
                <a:latin typeface="Arial"/>
                <a:cs typeface="Arial"/>
              </a:rPr>
              <a:t>to </a:t>
            </a:r>
            <a:r>
              <a:rPr sz="1800" spc="-5" dirty="0">
                <a:solidFill>
                  <a:srgbClr val="404040"/>
                </a:solidFill>
                <a:latin typeface="Arial"/>
                <a:cs typeface="Arial"/>
              </a:rPr>
              <a:t>meet their individual</a:t>
            </a:r>
            <a:r>
              <a:rPr sz="1800" spc="40" dirty="0">
                <a:solidFill>
                  <a:srgbClr val="404040"/>
                </a:solidFill>
                <a:latin typeface="Arial"/>
                <a:cs typeface="Arial"/>
              </a:rPr>
              <a:t> </a:t>
            </a:r>
            <a:r>
              <a:rPr sz="1800" spc="-5" dirty="0">
                <a:solidFill>
                  <a:srgbClr val="404040"/>
                </a:solidFill>
                <a:latin typeface="Arial"/>
                <a:cs typeface="Arial"/>
              </a:rPr>
              <a:t>requirements.</a:t>
            </a:r>
            <a:endParaRPr sz="1800" dirty="0">
              <a:latin typeface="Arial"/>
              <a:cs typeface="Arial"/>
            </a:endParaRPr>
          </a:p>
        </p:txBody>
      </p:sp>
      <p:sp>
        <p:nvSpPr>
          <p:cNvPr id="3" name="object 3"/>
          <p:cNvSpPr txBox="1">
            <a:spLocks noGrp="1"/>
          </p:cNvSpPr>
          <p:nvPr>
            <p:ph type="title"/>
          </p:nvPr>
        </p:nvSpPr>
        <p:spPr>
          <a:xfrm>
            <a:off x="278993" y="481965"/>
            <a:ext cx="1192530" cy="391160"/>
          </a:xfrm>
          <a:prstGeom prst="rect">
            <a:avLst/>
          </a:prstGeom>
        </p:spPr>
        <p:txBody>
          <a:bodyPr vert="horz" wrap="square" lIns="0" tIns="12700" rIns="0" bIns="0" rtlCol="0">
            <a:spAutoFit/>
          </a:bodyPr>
          <a:lstStyle/>
          <a:p>
            <a:pPr marL="12700">
              <a:lnSpc>
                <a:spcPct val="100000"/>
              </a:lnSpc>
              <a:spcBef>
                <a:spcPts val="100"/>
              </a:spcBef>
            </a:pPr>
            <a:r>
              <a:rPr dirty="0"/>
              <a:t>The</a:t>
            </a:r>
            <a:r>
              <a:rPr spc="-105" dirty="0"/>
              <a:t> </a:t>
            </a:r>
            <a:r>
              <a:rPr dirty="0"/>
              <a:t>Orb</a:t>
            </a:r>
          </a:p>
        </p:txBody>
      </p:sp>
      <p:sp>
        <p:nvSpPr>
          <p:cNvPr id="4" name="object 4"/>
          <p:cNvSpPr/>
          <p:nvPr/>
        </p:nvSpPr>
        <p:spPr>
          <a:xfrm>
            <a:off x="5433059" y="2624327"/>
            <a:ext cx="2285999" cy="214407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644" y="928491"/>
            <a:ext cx="9047356" cy="3810000"/>
          </a:xfrm>
          <a:prstGeom prst="rect">
            <a:avLst/>
          </a:prstGeom>
          <a:blipFill>
            <a:blip r:embed="rId3" cstate="print"/>
            <a:srcRect/>
            <a:stretch>
              <a:fillRect t="-4000"/>
            </a:stretch>
          </a:blipFill>
        </p:spPr>
        <p:txBody>
          <a:bodyPr wrap="square" lIns="0" tIns="0" rIns="0" bIns="0" rtlCol="0"/>
          <a:lstStyle/>
          <a:p>
            <a:endParaRPr/>
          </a:p>
        </p:txBody>
      </p:sp>
      <p:sp>
        <p:nvSpPr>
          <p:cNvPr id="3" name="object 3"/>
          <p:cNvSpPr txBox="1">
            <a:spLocks noGrp="1"/>
          </p:cNvSpPr>
          <p:nvPr>
            <p:ph type="title"/>
          </p:nvPr>
        </p:nvSpPr>
        <p:spPr>
          <a:xfrm>
            <a:off x="278993" y="481965"/>
            <a:ext cx="5837555" cy="382156"/>
          </a:xfrm>
          <a:prstGeom prst="rect">
            <a:avLst/>
          </a:prstGeom>
        </p:spPr>
        <p:txBody>
          <a:bodyPr vert="horz" wrap="square" lIns="0" tIns="12700" rIns="0" bIns="0" rtlCol="0">
            <a:spAutoFit/>
          </a:bodyPr>
          <a:lstStyle/>
          <a:p>
            <a:pPr marL="96520" marR="5080" indent="-83820">
              <a:lnSpc>
                <a:spcPct val="100000"/>
              </a:lnSpc>
              <a:spcBef>
                <a:spcPts val="100"/>
              </a:spcBef>
            </a:pPr>
            <a:r>
              <a:rPr spc="-5" dirty="0"/>
              <a:t>On-Line &amp; </a:t>
            </a:r>
            <a:r>
              <a:rPr spc="-15" dirty="0"/>
              <a:t>Video </a:t>
            </a:r>
            <a:r>
              <a:rPr dirty="0"/>
              <a:t>Solutions </a:t>
            </a:r>
            <a:r>
              <a:rPr spc="-5" dirty="0"/>
              <a:t>across</a:t>
            </a:r>
            <a:r>
              <a:rPr spc="-45" dirty="0"/>
              <a:t> </a:t>
            </a:r>
            <a:r>
              <a:rPr spc="-5" dirty="0" smtClean="0"/>
              <a:t>L&amp;SC</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14</a:t>
            </a:fld>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5749290" cy="369332"/>
          </a:xfrm>
        </p:spPr>
        <p:txBody>
          <a:bodyPr/>
          <a:lstStyle/>
          <a:p>
            <a:r>
              <a:rPr lang="en-GB" spc="-5" dirty="0"/>
              <a:t>Case study: Dr </a:t>
            </a:r>
            <a:r>
              <a:rPr lang="en-GB" dirty="0"/>
              <a:t>Colvin Library</a:t>
            </a:r>
            <a:r>
              <a:rPr lang="en-GB" spc="-5" dirty="0"/>
              <a:t> House</a:t>
            </a:r>
            <a:endParaRPr lang="en-GB" dirty="0"/>
          </a:p>
        </p:txBody>
      </p:sp>
      <p:pic>
        <p:nvPicPr>
          <p:cNvPr id="3" name="371004210"/>
          <p:cNvPicPr>
            <a:picLocks noRot="1" noChangeAspect="1"/>
          </p:cNvPicPr>
          <p:nvPr>
            <a:videoFile r:link="rId1"/>
          </p:nvPr>
        </p:nvPicPr>
        <p:blipFill>
          <a:blip r:embed="rId3"/>
          <a:stretch>
            <a:fillRect/>
          </a:stretch>
        </p:blipFill>
        <p:spPr>
          <a:xfrm>
            <a:off x="914400" y="873124"/>
            <a:ext cx="7315200" cy="4114800"/>
          </a:xfrm>
          <a:prstGeom prst="rect">
            <a:avLst/>
          </a:prstGeom>
        </p:spPr>
      </p:pic>
      <p:sp>
        <p:nvSpPr>
          <p:cNvPr id="4" name="Rectangle 3"/>
          <p:cNvSpPr/>
          <p:nvPr/>
        </p:nvSpPr>
        <p:spPr>
          <a:xfrm>
            <a:off x="6805961" y="432871"/>
            <a:ext cx="1728439" cy="369332"/>
          </a:xfrm>
          <a:prstGeom prst="rect">
            <a:avLst/>
          </a:prstGeom>
        </p:spPr>
        <p:txBody>
          <a:bodyPr wrap="square">
            <a:spAutoFit/>
          </a:bodyPr>
          <a:lstStyle/>
          <a:p>
            <a:r>
              <a:rPr lang="en-GB" dirty="0" smtClean="0">
                <a:hlinkClick r:id="rId4"/>
              </a:rPr>
              <a:t>Vimeo Link here</a:t>
            </a:r>
            <a:endParaRPr lang="en-GB" dirty="0"/>
          </a:p>
        </p:txBody>
      </p:sp>
    </p:spTree>
    <p:extLst>
      <p:ext uri="{BB962C8B-B14F-4D97-AF65-F5344CB8AC3E}">
        <p14:creationId xmlns:p14="http://schemas.microsoft.com/office/powerpoint/2010/main" val="159344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4194" y="916228"/>
            <a:ext cx="7161530" cy="299720"/>
          </a:xfrm>
          <a:prstGeom prst="rect">
            <a:avLst/>
          </a:prstGeom>
        </p:spPr>
        <p:txBody>
          <a:bodyPr vert="horz" wrap="square" lIns="0" tIns="12700" rIns="0" bIns="0" rtlCol="0">
            <a:spAutoFit/>
          </a:bodyPr>
          <a:lstStyle/>
          <a:p>
            <a:pPr marL="355600" indent="-343535">
              <a:lnSpc>
                <a:spcPct val="100000"/>
              </a:lnSpc>
              <a:spcBef>
                <a:spcPts val="100"/>
              </a:spcBef>
              <a:buClr>
                <a:srgbClr val="00609D"/>
              </a:buClr>
              <a:buSzPct val="150000"/>
              <a:buFont typeface="Wingdings"/>
              <a:buChar char=""/>
              <a:tabLst>
                <a:tab pos="355600" algn="l"/>
                <a:tab pos="356235" algn="l"/>
              </a:tabLst>
            </a:pPr>
            <a:r>
              <a:rPr sz="1800" spc="-5" dirty="0">
                <a:solidFill>
                  <a:srgbClr val="404040"/>
                </a:solidFill>
                <a:latin typeface="Arial"/>
                <a:cs typeface="Arial"/>
              </a:rPr>
              <a:t>All L&amp;SC CCGs and practices have </a:t>
            </a:r>
            <a:r>
              <a:rPr sz="1800" dirty="0">
                <a:solidFill>
                  <a:srgbClr val="404040"/>
                </a:solidFill>
                <a:latin typeface="Arial"/>
                <a:cs typeface="Arial"/>
              </a:rPr>
              <a:t>the </a:t>
            </a:r>
            <a:r>
              <a:rPr sz="1800" spc="-5" dirty="0">
                <a:solidFill>
                  <a:srgbClr val="404040"/>
                </a:solidFill>
                <a:latin typeface="Arial"/>
                <a:cs typeface="Arial"/>
              </a:rPr>
              <a:t>opportunity to have a</a:t>
            </a:r>
            <a:r>
              <a:rPr sz="1800" spc="95" dirty="0">
                <a:solidFill>
                  <a:srgbClr val="404040"/>
                </a:solidFill>
                <a:latin typeface="Arial"/>
                <a:cs typeface="Arial"/>
              </a:rPr>
              <a:t> </a:t>
            </a:r>
            <a:r>
              <a:rPr sz="1800" spc="-5" dirty="0">
                <a:solidFill>
                  <a:srgbClr val="404040"/>
                </a:solidFill>
                <a:latin typeface="Arial"/>
                <a:cs typeface="Arial"/>
              </a:rPr>
              <a:t>portal</a:t>
            </a:r>
            <a:endParaRPr sz="1800" dirty="0">
              <a:latin typeface="Arial"/>
              <a:cs typeface="Arial"/>
            </a:endParaRPr>
          </a:p>
        </p:txBody>
      </p:sp>
      <p:sp>
        <p:nvSpPr>
          <p:cNvPr id="3" name="object 3"/>
          <p:cNvSpPr txBox="1">
            <a:spLocks noGrp="1"/>
          </p:cNvSpPr>
          <p:nvPr>
            <p:ph type="title"/>
          </p:nvPr>
        </p:nvSpPr>
        <p:spPr>
          <a:xfrm>
            <a:off x="297179" y="361950"/>
            <a:ext cx="2321560" cy="391160"/>
          </a:xfrm>
          <a:prstGeom prst="rect">
            <a:avLst/>
          </a:prstGeom>
        </p:spPr>
        <p:txBody>
          <a:bodyPr vert="horz" wrap="square" lIns="0" tIns="12700" rIns="0" bIns="0" rtlCol="0">
            <a:spAutoFit/>
          </a:bodyPr>
          <a:lstStyle/>
          <a:p>
            <a:pPr marL="12700">
              <a:lnSpc>
                <a:spcPct val="100000"/>
              </a:lnSpc>
              <a:spcBef>
                <a:spcPts val="100"/>
              </a:spcBef>
            </a:pPr>
            <a:r>
              <a:rPr dirty="0"/>
              <a:t>Clarity</a:t>
            </a:r>
            <a:r>
              <a:rPr spc="-90" dirty="0"/>
              <a:t> </a:t>
            </a:r>
            <a:r>
              <a:rPr spc="-30" dirty="0"/>
              <a:t>TeamNet</a:t>
            </a:r>
          </a:p>
        </p:txBody>
      </p:sp>
      <p:sp>
        <p:nvSpPr>
          <p:cNvPr id="4" name="object 4"/>
          <p:cNvSpPr/>
          <p:nvPr/>
        </p:nvSpPr>
        <p:spPr>
          <a:xfrm>
            <a:off x="1143000" y="1352549"/>
            <a:ext cx="6324600" cy="3434437"/>
          </a:xfrm>
          <a:prstGeom prst="rect">
            <a:avLst/>
          </a:prstGeom>
          <a:blipFill>
            <a:blip r:embed="rId3" cstate="print"/>
            <a:srcRect/>
            <a:stretch>
              <a:fillRect t="-1648" r="-1782"/>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355529"/>
            <a:ext cx="5445786" cy="369332"/>
          </a:xfrm>
          <a:prstGeom prst="rect">
            <a:avLst/>
          </a:prstGeom>
        </p:spPr>
        <p:txBody>
          <a:bodyPr wrap="none">
            <a:spAutoFit/>
          </a:bodyPr>
          <a:lstStyle/>
          <a:p>
            <a:r>
              <a:rPr lang="en-GB" dirty="0" smtClean="0">
                <a:hlinkClick r:id="rId3"/>
              </a:rPr>
              <a:t>View the FULL Clarity </a:t>
            </a:r>
            <a:r>
              <a:rPr lang="en-GB" dirty="0" err="1">
                <a:hlinkClick r:id="rId3"/>
              </a:rPr>
              <a:t>TeamNet</a:t>
            </a:r>
            <a:r>
              <a:rPr lang="en-GB" dirty="0">
                <a:hlinkClick r:id="rId3"/>
              </a:rPr>
              <a:t> Overview on </a:t>
            </a:r>
            <a:r>
              <a:rPr lang="en-GB" dirty="0" smtClean="0">
                <a:hlinkClick r:id="rId3"/>
              </a:rPr>
              <a:t>Vimeo here</a:t>
            </a:r>
            <a:endParaRPr lang="en-GB" dirty="0"/>
          </a:p>
        </p:txBody>
      </p:sp>
      <p:pic>
        <p:nvPicPr>
          <p:cNvPr id="4" name="-jSKUTxTkC0"/>
          <p:cNvPicPr>
            <a:picLocks noRot="1" noChangeAspect="1"/>
          </p:cNvPicPr>
          <p:nvPr>
            <a:videoFile r:link="rId1"/>
          </p:nvPr>
        </p:nvPicPr>
        <p:blipFill>
          <a:blip r:embed="rId4"/>
          <a:stretch>
            <a:fillRect/>
          </a:stretch>
        </p:blipFill>
        <p:spPr>
          <a:xfrm>
            <a:off x="914400" y="764060"/>
            <a:ext cx="7620000" cy="4286250"/>
          </a:xfrm>
          <a:prstGeom prst="rect">
            <a:avLst/>
          </a:prstGeom>
        </p:spPr>
      </p:pic>
      <p:sp>
        <p:nvSpPr>
          <p:cNvPr id="5" name="object 3"/>
          <p:cNvSpPr txBox="1">
            <a:spLocks noGrp="1"/>
          </p:cNvSpPr>
          <p:nvPr>
            <p:ph type="title"/>
          </p:nvPr>
        </p:nvSpPr>
        <p:spPr>
          <a:xfrm>
            <a:off x="228600" y="372900"/>
            <a:ext cx="2321560" cy="391160"/>
          </a:xfrm>
          <a:prstGeom prst="rect">
            <a:avLst/>
          </a:prstGeom>
        </p:spPr>
        <p:txBody>
          <a:bodyPr vert="horz" wrap="square" lIns="0" tIns="12700" rIns="0" bIns="0" rtlCol="0">
            <a:spAutoFit/>
          </a:bodyPr>
          <a:lstStyle/>
          <a:p>
            <a:pPr marL="12700">
              <a:lnSpc>
                <a:spcPct val="100000"/>
              </a:lnSpc>
              <a:spcBef>
                <a:spcPts val="100"/>
              </a:spcBef>
            </a:pPr>
            <a:r>
              <a:rPr dirty="0"/>
              <a:t>Clarity</a:t>
            </a:r>
            <a:r>
              <a:rPr spc="-90" dirty="0"/>
              <a:t> </a:t>
            </a:r>
            <a:r>
              <a:rPr spc="-30" dirty="0"/>
              <a:t>TeamNet</a:t>
            </a:r>
          </a:p>
        </p:txBody>
      </p:sp>
    </p:spTree>
    <p:extLst>
      <p:ext uri="{BB962C8B-B14F-4D97-AF65-F5344CB8AC3E}">
        <p14:creationId xmlns:p14="http://schemas.microsoft.com/office/powerpoint/2010/main" val="565609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Visconn </a:t>
            </a:r>
            <a:r>
              <a:rPr dirty="0"/>
              <a:t>Hub and </a:t>
            </a:r>
            <a:r>
              <a:rPr spc="-5" dirty="0"/>
              <a:t>Xuper </a:t>
            </a:r>
            <a:r>
              <a:rPr spc="-15" dirty="0"/>
              <a:t>Video</a:t>
            </a:r>
            <a:r>
              <a:rPr spc="-35" dirty="0"/>
              <a:t> </a:t>
            </a:r>
            <a:r>
              <a:rPr spc="-5" dirty="0"/>
              <a:t>Licences</a:t>
            </a:r>
          </a:p>
        </p:txBody>
      </p:sp>
      <p:sp>
        <p:nvSpPr>
          <p:cNvPr id="3" name="object 3"/>
          <p:cNvSpPr txBox="1">
            <a:spLocks noGrp="1"/>
          </p:cNvSpPr>
          <p:nvPr>
            <p:ph type="body" idx="1"/>
          </p:nvPr>
        </p:nvSpPr>
        <p:spPr>
          <a:prstGeom prst="rect">
            <a:avLst/>
          </a:prstGeom>
        </p:spPr>
        <p:txBody>
          <a:bodyPr vert="horz" wrap="square" lIns="0" tIns="38100" rIns="0" bIns="0" rtlCol="0">
            <a:spAutoFit/>
          </a:bodyPr>
          <a:lstStyle/>
          <a:p>
            <a:pPr marL="12700">
              <a:lnSpc>
                <a:spcPct val="100000"/>
              </a:lnSpc>
              <a:spcBef>
                <a:spcPts val="300"/>
              </a:spcBef>
            </a:pPr>
            <a:r>
              <a:rPr dirty="0"/>
              <a:t>PCN</a:t>
            </a:r>
            <a:r>
              <a:rPr spc="-5" dirty="0"/>
              <a:t> </a:t>
            </a:r>
            <a:r>
              <a:rPr dirty="0"/>
              <a:t>Resource</a:t>
            </a:r>
          </a:p>
          <a:p>
            <a:pPr marL="612140" indent="-343535">
              <a:lnSpc>
                <a:spcPct val="100000"/>
              </a:lnSpc>
              <a:spcBef>
                <a:spcPts val="1170"/>
              </a:spcBef>
              <a:buClr>
                <a:srgbClr val="00609D"/>
              </a:buClr>
              <a:buSzPct val="150000"/>
              <a:buFont typeface="Wingdings"/>
              <a:buChar char=""/>
              <a:tabLst>
                <a:tab pos="612140" algn="l"/>
                <a:tab pos="612775" algn="l"/>
              </a:tabLst>
            </a:pPr>
            <a:r>
              <a:rPr sz="1800" b="0" spc="-15" dirty="0">
                <a:solidFill>
                  <a:srgbClr val="404040"/>
                </a:solidFill>
                <a:latin typeface="Arial"/>
                <a:cs typeface="Arial"/>
              </a:rPr>
              <a:t>Video </a:t>
            </a:r>
            <a:r>
              <a:rPr sz="1800" b="0" spc="-5" dirty="0">
                <a:solidFill>
                  <a:srgbClr val="404040"/>
                </a:solidFill>
                <a:latin typeface="Arial"/>
                <a:cs typeface="Arial"/>
              </a:rPr>
              <a:t>Group Consultation</a:t>
            </a:r>
            <a:r>
              <a:rPr sz="1800" b="0" spc="50" dirty="0">
                <a:solidFill>
                  <a:srgbClr val="404040"/>
                </a:solidFill>
                <a:latin typeface="Arial"/>
                <a:cs typeface="Arial"/>
              </a:rPr>
              <a:t> </a:t>
            </a:r>
            <a:r>
              <a:rPr sz="1800" b="0" spc="-5" dirty="0">
                <a:solidFill>
                  <a:srgbClr val="404040"/>
                </a:solidFill>
                <a:latin typeface="Arial"/>
                <a:cs typeface="Arial"/>
              </a:rPr>
              <a:t>Functionality</a:t>
            </a:r>
            <a:endParaRPr sz="1800">
              <a:latin typeface="Arial"/>
              <a:cs typeface="Arial"/>
            </a:endParaRPr>
          </a:p>
          <a:p>
            <a:pPr marL="612140" indent="-343535">
              <a:lnSpc>
                <a:spcPct val="100000"/>
              </a:lnSpc>
              <a:spcBef>
                <a:spcPts val="1200"/>
              </a:spcBef>
              <a:buClr>
                <a:srgbClr val="00609D"/>
              </a:buClr>
              <a:buSzPct val="150000"/>
              <a:buFont typeface="Wingdings"/>
              <a:buChar char=""/>
              <a:tabLst>
                <a:tab pos="612140" algn="l"/>
                <a:tab pos="612775" algn="l"/>
              </a:tabLst>
            </a:pPr>
            <a:r>
              <a:rPr sz="1800" b="0" dirty="0">
                <a:solidFill>
                  <a:srgbClr val="404040"/>
                </a:solidFill>
                <a:latin typeface="Arial"/>
                <a:cs typeface="Arial"/>
              </a:rPr>
              <a:t>DPS</a:t>
            </a:r>
            <a:r>
              <a:rPr sz="1800" b="0" spc="-5" dirty="0">
                <a:solidFill>
                  <a:srgbClr val="404040"/>
                </a:solidFill>
                <a:latin typeface="Arial"/>
                <a:cs typeface="Arial"/>
              </a:rPr>
              <a:t> </a:t>
            </a:r>
            <a:r>
              <a:rPr sz="1800" b="0" spc="-10" dirty="0">
                <a:solidFill>
                  <a:srgbClr val="404040"/>
                </a:solidFill>
                <a:latin typeface="Arial"/>
                <a:cs typeface="Arial"/>
              </a:rPr>
              <a:t>Framework</a:t>
            </a:r>
            <a:endParaRPr sz="1800">
              <a:latin typeface="Arial"/>
              <a:cs typeface="Arial"/>
            </a:endParaRPr>
          </a:p>
        </p:txBody>
      </p:sp>
      <p:sp>
        <p:nvSpPr>
          <p:cNvPr id="4" name="object 4"/>
          <p:cNvSpPr/>
          <p:nvPr/>
        </p:nvSpPr>
        <p:spPr>
          <a:xfrm>
            <a:off x="6062471" y="455675"/>
            <a:ext cx="2295144" cy="27127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4400" y="2266950"/>
            <a:ext cx="4724400" cy="2743200"/>
          </a:xfrm>
          <a:prstGeom prst="rect">
            <a:avLst/>
          </a:prstGeom>
          <a:blipFill>
            <a:blip r:embed="rId3" cstate="print"/>
            <a:srcRect/>
            <a:stretch>
              <a:fillRect l="-2083" t="-4054" r="-4125" b="-1"/>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18</a:t>
            </a:fld>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62600" y="-19050"/>
            <a:ext cx="3657600" cy="990600"/>
          </a:xfrm>
          <a:prstGeom prst="rect">
            <a:avLst/>
          </a:prstGeom>
          <a:blipFill>
            <a:blip r:embed="rId3" cstate="print"/>
            <a:srcRect/>
            <a:stretch>
              <a:fillRect l="-3451" t="-6835" r="-3033" b="-1"/>
            </a:stretch>
          </a:blipFill>
        </p:spPr>
        <p:txBody>
          <a:bodyPr wrap="square" lIns="0" tIns="0" rIns="0" bIns="0" rtlCol="0"/>
          <a:lstStyle/>
          <a:p>
            <a:endParaRPr/>
          </a:p>
        </p:txBody>
      </p:sp>
      <p:sp>
        <p:nvSpPr>
          <p:cNvPr id="3" name="object 3"/>
          <p:cNvSpPr txBox="1">
            <a:spLocks noGrp="1"/>
          </p:cNvSpPr>
          <p:nvPr>
            <p:ph type="title"/>
          </p:nvPr>
        </p:nvSpPr>
        <p:spPr>
          <a:xfrm>
            <a:off x="260008" y="328090"/>
            <a:ext cx="3961765" cy="391160"/>
          </a:xfrm>
          <a:prstGeom prst="rect">
            <a:avLst/>
          </a:prstGeom>
        </p:spPr>
        <p:txBody>
          <a:bodyPr vert="horz" wrap="square" lIns="0" tIns="12700" rIns="0" bIns="0" rtlCol="0">
            <a:spAutoFit/>
          </a:bodyPr>
          <a:lstStyle/>
          <a:p>
            <a:pPr marL="12700">
              <a:lnSpc>
                <a:spcPct val="100000"/>
              </a:lnSpc>
              <a:spcBef>
                <a:spcPts val="100"/>
              </a:spcBef>
            </a:pPr>
            <a:r>
              <a:rPr spc="-15" dirty="0"/>
              <a:t>Video </a:t>
            </a:r>
            <a:r>
              <a:rPr dirty="0"/>
              <a:t>Group</a:t>
            </a:r>
            <a:r>
              <a:rPr spc="-30" dirty="0"/>
              <a:t> </a:t>
            </a:r>
            <a:r>
              <a:rPr spc="-5" dirty="0"/>
              <a:t>Consultations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19</a:t>
            </a:fld>
            <a:endParaRPr dirty="0"/>
          </a:p>
        </p:txBody>
      </p:sp>
      <p:pic>
        <p:nvPicPr>
          <p:cNvPr id="6" name="427335611"/>
          <p:cNvPicPr>
            <a:picLocks noRot="1" noChangeAspect="1"/>
          </p:cNvPicPr>
          <p:nvPr>
            <a:videoFile r:link="rId1"/>
          </p:nvPr>
        </p:nvPicPr>
        <p:blipFill>
          <a:blip r:embed="rId4"/>
          <a:stretch>
            <a:fillRect/>
          </a:stretch>
        </p:blipFill>
        <p:spPr>
          <a:xfrm>
            <a:off x="1143000" y="1062467"/>
            <a:ext cx="7112407" cy="4000729"/>
          </a:xfrm>
          <a:prstGeom prst="rect">
            <a:avLst/>
          </a:prstGeom>
        </p:spPr>
      </p:pic>
      <p:sp>
        <p:nvSpPr>
          <p:cNvPr id="4" name="Rectangle 3"/>
          <p:cNvSpPr/>
          <p:nvPr/>
        </p:nvSpPr>
        <p:spPr>
          <a:xfrm>
            <a:off x="152400" y="693135"/>
            <a:ext cx="3171959" cy="369332"/>
          </a:xfrm>
          <a:prstGeom prst="rect">
            <a:avLst/>
          </a:prstGeom>
        </p:spPr>
        <p:txBody>
          <a:bodyPr wrap="none">
            <a:spAutoFit/>
          </a:bodyPr>
          <a:lstStyle/>
          <a:p>
            <a:r>
              <a:rPr lang="en-GB" dirty="0">
                <a:hlinkClick r:id="rId5"/>
              </a:rPr>
              <a:t>Maggi </a:t>
            </a:r>
            <a:r>
              <a:rPr lang="en-GB" dirty="0" smtClean="0">
                <a:hlinkClick r:id="rId5"/>
              </a:rPr>
              <a:t>Bradley - Vimeo link here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0F23-2D89-4BC8-AEDB-43D4A701C13C}"/>
              </a:ext>
            </a:extLst>
          </p:cNvPr>
          <p:cNvSpPr>
            <a:spLocks noGrp="1"/>
          </p:cNvSpPr>
          <p:nvPr>
            <p:ph type="title"/>
          </p:nvPr>
        </p:nvSpPr>
        <p:spPr>
          <a:xfrm>
            <a:off x="278993" y="481965"/>
            <a:ext cx="5749290" cy="369332"/>
          </a:xfrm>
        </p:spPr>
        <p:txBody>
          <a:bodyPr/>
          <a:lstStyle/>
          <a:p>
            <a:r>
              <a:rPr lang="en-GB" dirty="0"/>
              <a:t>Digital Champion Locality Lead Nurses </a:t>
            </a:r>
          </a:p>
        </p:txBody>
      </p:sp>
      <p:sp>
        <p:nvSpPr>
          <p:cNvPr id="3" name="Text Placeholder 2">
            <a:extLst>
              <a:ext uri="{FF2B5EF4-FFF2-40B4-BE49-F238E27FC236}">
                <a16:creationId xmlns:a16="http://schemas.microsoft.com/office/drawing/2014/main" id="{AF56AA59-802A-47D1-8F7A-38A6BF711AC1}"/>
              </a:ext>
            </a:extLst>
          </p:cNvPr>
          <p:cNvSpPr>
            <a:spLocks noGrp="1"/>
          </p:cNvSpPr>
          <p:nvPr>
            <p:ph type="body" idx="1"/>
          </p:nvPr>
        </p:nvSpPr>
        <p:spPr>
          <a:xfrm>
            <a:off x="380999" y="851297"/>
            <a:ext cx="8534401" cy="4274503"/>
          </a:xfrm>
        </p:spPr>
        <p:txBody>
          <a:bodyPr/>
          <a:lstStyle/>
          <a:p>
            <a:pPr>
              <a:lnSpc>
                <a:spcPct val="107000"/>
              </a:lnSpc>
              <a:spcAft>
                <a:spcPts val="800"/>
              </a:spcAft>
              <a:tabLst>
                <a:tab pos="4622800" algn="l"/>
              </a:tabLst>
            </a:pPr>
            <a:r>
              <a:rPr lang="en-GB" sz="1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GB"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Nurse Leads provide support to the L&amp;SC Primary Care Training Hub (and its constituent locality Hubs) and ICS to deliver on the Digital Workforce Strategy and Primary Care Digital First Agenda, as a Digital Champion Locality Lead, to share and embed the use of digital technology. </a:t>
            </a:r>
          </a:p>
          <a:p>
            <a:pPr marL="285750" indent="-285750" algn="just">
              <a:lnSpc>
                <a:spcPct val="107000"/>
              </a:lnSpc>
              <a:spcAft>
                <a:spcPts val="800"/>
              </a:spcAft>
              <a:buFont typeface="Wingdings" panose="05000000000000000000" pitchFamily="2" charset="2"/>
              <a:buChar char="§"/>
            </a:pPr>
            <a:r>
              <a:rPr lang="en-GB"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Leadership is required to ensure that the national recommendations related to a primary care digital first approach and supported by national and local digital strategies are adopted and embedded in practice. Examples of current projects included in the Digital First Agenda include the digital front door triage, on-line and video consultation programmes of work, supporting greater use of innovative technology and increasing self-management using digital technology.</a:t>
            </a:r>
          </a:p>
          <a:p>
            <a:pPr marL="285750" indent="-285750" algn="just">
              <a:lnSpc>
                <a:spcPct val="107000"/>
              </a:lnSpc>
              <a:spcAft>
                <a:spcPts val="800"/>
              </a:spcAft>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40705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2114550"/>
            <a:ext cx="4038600" cy="2514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78993" y="481965"/>
            <a:ext cx="6758305" cy="131061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609D"/>
                </a:solidFill>
                <a:latin typeface="Arial"/>
                <a:cs typeface="Arial"/>
              </a:rPr>
              <a:t>Digital </a:t>
            </a:r>
            <a:r>
              <a:rPr sz="2400" b="1" spc="-5" dirty="0">
                <a:solidFill>
                  <a:srgbClr val="00609D"/>
                </a:solidFill>
                <a:latin typeface="Arial"/>
                <a:cs typeface="Arial"/>
              </a:rPr>
              <a:t>Champions embedding technology </a:t>
            </a:r>
            <a:r>
              <a:rPr sz="2400" b="1" dirty="0">
                <a:solidFill>
                  <a:srgbClr val="00609D"/>
                </a:solidFill>
                <a:latin typeface="Arial"/>
                <a:cs typeface="Arial"/>
              </a:rPr>
              <a:t>into  </a:t>
            </a:r>
            <a:r>
              <a:rPr sz="2400" b="1" spc="-5" dirty="0">
                <a:solidFill>
                  <a:srgbClr val="00609D"/>
                </a:solidFill>
                <a:latin typeface="Arial"/>
                <a:cs typeface="Arial"/>
              </a:rPr>
              <a:t>practice</a:t>
            </a:r>
            <a:endParaRPr sz="2400" dirty="0">
              <a:latin typeface="Arial"/>
              <a:cs typeface="Arial"/>
            </a:endParaRPr>
          </a:p>
          <a:p>
            <a:pPr marL="441325" indent="-343535">
              <a:lnSpc>
                <a:spcPct val="100000"/>
              </a:lnSpc>
              <a:spcBef>
                <a:spcPts val="2160"/>
              </a:spcBef>
              <a:buClr>
                <a:srgbClr val="00609D"/>
              </a:buClr>
              <a:buSzPct val="150000"/>
              <a:buFont typeface="Wingdings"/>
              <a:buChar char=""/>
              <a:tabLst>
                <a:tab pos="441325" algn="l"/>
                <a:tab pos="441959" algn="l"/>
              </a:tabLst>
            </a:pPr>
            <a:r>
              <a:rPr sz="1800" spc="-25" dirty="0">
                <a:solidFill>
                  <a:srgbClr val="404040"/>
                </a:solidFill>
                <a:latin typeface="Arial"/>
                <a:cs typeface="Arial"/>
              </a:rPr>
              <a:t>CliniTecs </a:t>
            </a:r>
            <a:r>
              <a:rPr sz="1800" spc="-5" dirty="0">
                <a:solidFill>
                  <a:srgbClr val="404040"/>
                </a:solidFill>
                <a:latin typeface="Arial"/>
                <a:cs typeface="Arial"/>
              </a:rPr>
              <a:t>resource </a:t>
            </a:r>
            <a:r>
              <a:rPr sz="1800" spc="-10" dirty="0">
                <a:solidFill>
                  <a:srgbClr val="404040"/>
                </a:solidFill>
                <a:latin typeface="Arial"/>
                <a:cs typeface="Arial"/>
              </a:rPr>
              <a:t>website</a:t>
            </a:r>
            <a:r>
              <a:rPr sz="1800" spc="95" dirty="0">
                <a:solidFill>
                  <a:srgbClr val="0000FF"/>
                </a:solidFill>
                <a:latin typeface="Arial"/>
                <a:cs typeface="Arial"/>
              </a:rPr>
              <a:t> </a:t>
            </a:r>
            <a:r>
              <a:rPr sz="1800" u="sng" spc="-10" dirty="0">
                <a:solidFill>
                  <a:srgbClr val="0000FF"/>
                </a:solidFill>
                <a:uFill>
                  <a:solidFill>
                    <a:srgbClr val="0000FF"/>
                  </a:solidFill>
                </a:uFill>
                <a:latin typeface="Arial"/>
                <a:cs typeface="Arial"/>
                <a:hlinkClick r:id="rId3"/>
              </a:rPr>
              <a:t>http://www.clinitecs.uk</a:t>
            </a:r>
            <a:r>
              <a:rPr sz="1800" u="sng" spc="-10" dirty="0" smtClean="0">
                <a:solidFill>
                  <a:srgbClr val="0000FF"/>
                </a:solidFill>
                <a:uFill>
                  <a:solidFill>
                    <a:srgbClr val="0000FF"/>
                  </a:solidFill>
                </a:uFill>
                <a:latin typeface="Arial"/>
                <a:cs typeface="Arial"/>
                <a:hlinkClick r:id="rId3"/>
              </a:rPr>
              <a:t>/</a:t>
            </a:r>
            <a:endParaRPr sz="1800" dirty="0">
              <a:latin typeface="Arial"/>
              <a:cs typeface="Arial"/>
            </a:endParaRPr>
          </a:p>
        </p:txBody>
      </p:sp>
      <p:sp>
        <p:nvSpPr>
          <p:cNvPr id="4" name="object 4"/>
          <p:cNvSpPr/>
          <p:nvPr/>
        </p:nvSpPr>
        <p:spPr>
          <a:xfrm>
            <a:off x="5943600" y="1209382"/>
            <a:ext cx="2971800" cy="365760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85750"/>
            <a:ext cx="8763000" cy="671979"/>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609D"/>
                </a:solidFill>
                <a:latin typeface="Arial"/>
                <a:cs typeface="Arial"/>
              </a:rPr>
              <a:t>Digital </a:t>
            </a:r>
            <a:r>
              <a:rPr sz="2400" b="1" spc="-5" dirty="0">
                <a:solidFill>
                  <a:srgbClr val="00609D"/>
                </a:solidFill>
                <a:latin typeface="Arial"/>
                <a:cs typeface="Arial"/>
              </a:rPr>
              <a:t>Champions embedding technology </a:t>
            </a:r>
            <a:r>
              <a:rPr sz="2400" b="1" dirty="0" smtClean="0">
                <a:solidFill>
                  <a:srgbClr val="00609D"/>
                </a:solidFill>
                <a:latin typeface="Arial"/>
                <a:cs typeface="Arial"/>
              </a:rPr>
              <a:t>into </a:t>
            </a:r>
            <a:r>
              <a:rPr sz="2400" b="1" spc="-5" dirty="0" smtClean="0">
                <a:solidFill>
                  <a:srgbClr val="00609D"/>
                </a:solidFill>
                <a:latin typeface="Arial"/>
                <a:cs typeface="Arial"/>
              </a:rPr>
              <a:t>practice</a:t>
            </a:r>
            <a:endParaRPr lang="en-GB" sz="2400" b="1" spc="-5" dirty="0" smtClean="0">
              <a:solidFill>
                <a:srgbClr val="00609D"/>
              </a:solidFill>
              <a:latin typeface="Arial"/>
              <a:cs typeface="Arial"/>
            </a:endParaRPr>
          </a:p>
          <a:p>
            <a:pPr marL="355600" marR="5080" indent="-342900">
              <a:lnSpc>
                <a:spcPct val="100000"/>
              </a:lnSpc>
              <a:spcBef>
                <a:spcPts val="100"/>
              </a:spcBef>
              <a:buFont typeface="Wingdings" panose="05000000000000000000" pitchFamily="2" charset="2"/>
              <a:buChar char="§"/>
            </a:pPr>
            <a:r>
              <a:rPr lang="en-GB" spc="-25" dirty="0">
                <a:solidFill>
                  <a:srgbClr val="404040"/>
                </a:solidFill>
                <a:latin typeface="Arial"/>
                <a:cs typeface="Arial"/>
              </a:rPr>
              <a:t>Case </a:t>
            </a:r>
            <a:r>
              <a:rPr lang="en-GB" spc="-25" dirty="0" smtClean="0">
                <a:solidFill>
                  <a:srgbClr val="404040"/>
                </a:solidFill>
                <a:latin typeface="Arial"/>
                <a:cs typeface="Arial"/>
              </a:rPr>
              <a:t>Study 1 : </a:t>
            </a:r>
            <a:r>
              <a:rPr lang="en-GB" spc="-25" dirty="0">
                <a:solidFill>
                  <a:srgbClr val="404040"/>
                </a:solidFill>
                <a:latin typeface="Arial"/>
                <a:cs typeface="Arial"/>
              </a:rPr>
              <a:t>Kelly Greenwood </a:t>
            </a:r>
            <a:r>
              <a:rPr lang="en-GB" spc="-25" dirty="0" smtClean="0">
                <a:solidFill>
                  <a:srgbClr val="404040"/>
                </a:solidFill>
                <a:latin typeface="Arial"/>
                <a:cs typeface="Arial"/>
              </a:rPr>
              <a:t>- Practice Nurse</a:t>
            </a:r>
            <a:endParaRPr spc="-25" dirty="0">
              <a:solidFill>
                <a:srgbClr val="404040"/>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21</a:t>
            </a:fld>
            <a:endParaRPr dirty="0"/>
          </a:p>
        </p:txBody>
      </p:sp>
      <p:pic>
        <p:nvPicPr>
          <p:cNvPr id="6" name="372352540"/>
          <p:cNvPicPr>
            <a:picLocks noRot="1" noChangeAspect="1"/>
          </p:cNvPicPr>
          <p:nvPr>
            <a:videoFile r:link="rId1"/>
          </p:nvPr>
        </p:nvPicPr>
        <p:blipFill>
          <a:blip r:embed="rId3"/>
          <a:stretch>
            <a:fillRect/>
          </a:stretch>
        </p:blipFill>
        <p:spPr>
          <a:xfrm>
            <a:off x="1371600" y="1198530"/>
            <a:ext cx="6696105" cy="3766559"/>
          </a:xfrm>
          <a:prstGeom prst="rect">
            <a:avLst/>
          </a:prstGeom>
        </p:spPr>
      </p:pic>
      <p:sp>
        <p:nvSpPr>
          <p:cNvPr id="2" name="Rectangle 1"/>
          <p:cNvSpPr/>
          <p:nvPr/>
        </p:nvSpPr>
        <p:spPr>
          <a:xfrm>
            <a:off x="6858000" y="754831"/>
            <a:ext cx="1859805" cy="369332"/>
          </a:xfrm>
          <a:prstGeom prst="rect">
            <a:avLst/>
          </a:prstGeom>
        </p:spPr>
        <p:txBody>
          <a:bodyPr wrap="none">
            <a:spAutoFit/>
          </a:bodyPr>
          <a:lstStyle/>
          <a:p>
            <a:pPr marL="97790">
              <a:lnSpc>
                <a:spcPct val="100000"/>
              </a:lnSpc>
              <a:spcBef>
                <a:spcPts val="1200"/>
              </a:spcBef>
              <a:buClr>
                <a:srgbClr val="00609D"/>
              </a:buClr>
              <a:buSzPct val="150000"/>
              <a:tabLst>
                <a:tab pos="441325" algn="l"/>
                <a:tab pos="441959" algn="l"/>
              </a:tabLst>
            </a:pPr>
            <a:r>
              <a:rPr lang="en-GB" u="sng" spc="-5" dirty="0" smtClean="0">
                <a:solidFill>
                  <a:srgbClr val="0000FF"/>
                </a:solidFill>
                <a:uFill>
                  <a:solidFill>
                    <a:srgbClr val="0000FF"/>
                  </a:solidFill>
                </a:uFill>
                <a:latin typeface="Arial"/>
                <a:cs typeface="Arial"/>
                <a:hlinkClick r:id="rId4"/>
              </a:rPr>
              <a:t>Vimeo link here</a:t>
            </a:r>
            <a:endParaRPr lang="en-GB" dirty="0">
              <a:latin typeface="Arial"/>
              <a:cs typeface="Arial"/>
            </a:endParaRPr>
          </a:p>
        </p:txBody>
      </p:sp>
    </p:spTree>
    <p:extLst>
      <p:ext uri="{BB962C8B-B14F-4D97-AF65-F5344CB8AC3E}">
        <p14:creationId xmlns:p14="http://schemas.microsoft.com/office/powerpoint/2010/main" val="4235760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85750"/>
            <a:ext cx="8763000" cy="671979"/>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609D"/>
                </a:solidFill>
                <a:latin typeface="Arial"/>
                <a:cs typeface="Arial"/>
              </a:rPr>
              <a:t>Digital </a:t>
            </a:r>
            <a:r>
              <a:rPr sz="2400" b="1" spc="-5" dirty="0">
                <a:solidFill>
                  <a:srgbClr val="00609D"/>
                </a:solidFill>
                <a:latin typeface="Arial"/>
                <a:cs typeface="Arial"/>
              </a:rPr>
              <a:t>Champions embedding technology </a:t>
            </a:r>
            <a:r>
              <a:rPr sz="2400" b="1" dirty="0" smtClean="0">
                <a:solidFill>
                  <a:srgbClr val="00609D"/>
                </a:solidFill>
                <a:latin typeface="Arial"/>
                <a:cs typeface="Arial"/>
              </a:rPr>
              <a:t>into </a:t>
            </a:r>
            <a:r>
              <a:rPr sz="2400" b="1" spc="-5" dirty="0" smtClean="0">
                <a:solidFill>
                  <a:srgbClr val="00609D"/>
                </a:solidFill>
                <a:latin typeface="Arial"/>
                <a:cs typeface="Arial"/>
              </a:rPr>
              <a:t>practice</a:t>
            </a:r>
            <a:endParaRPr lang="en-GB" sz="2400" b="1" spc="-5" dirty="0" smtClean="0">
              <a:solidFill>
                <a:srgbClr val="00609D"/>
              </a:solidFill>
              <a:latin typeface="Arial"/>
              <a:cs typeface="Arial"/>
            </a:endParaRPr>
          </a:p>
          <a:p>
            <a:pPr marL="355600" marR="5080" indent="-342900">
              <a:spcBef>
                <a:spcPts val="100"/>
              </a:spcBef>
              <a:buFont typeface="Wingdings" panose="05000000000000000000" pitchFamily="2" charset="2"/>
              <a:buChar char="§"/>
            </a:pPr>
            <a:r>
              <a:rPr lang="en-GB" spc="-25" dirty="0" smtClean="0">
                <a:solidFill>
                  <a:srgbClr val="404040"/>
                </a:solidFill>
                <a:latin typeface="Arial"/>
                <a:cs typeface="Arial"/>
              </a:rPr>
              <a:t>Case Study 2: </a:t>
            </a:r>
            <a:r>
              <a:rPr lang="en-GB" dirty="0" smtClean="0"/>
              <a:t>Sarah Bland and </a:t>
            </a:r>
            <a:r>
              <a:rPr lang="en-GB" dirty="0" err="1" smtClean="0"/>
              <a:t>Elley</a:t>
            </a:r>
            <a:r>
              <a:rPr lang="en-GB" dirty="0" smtClean="0"/>
              <a:t> </a:t>
            </a:r>
            <a:r>
              <a:rPr lang="en-GB" dirty="0" err="1" smtClean="0"/>
              <a:t>Sowerby</a:t>
            </a:r>
            <a:r>
              <a:rPr lang="en-GB" dirty="0" smtClean="0"/>
              <a:t> – Practice Nurses</a:t>
            </a:r>
            <a:endParaRPr lang="en-GB"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22</a:t>
            </a:fld>
            <a:endParaRPr dirty="0"/>
          </a:p>
        </p:txBody>
      </p:sp>
      <p:pic>
        <p:nvPicPr>
          <p:cNvPr id="2" name="433614872"/>
          <p:cNvPicPr>
            <a:picLocks noRot="1" noChangeAspect="1"/>
          </p:cNvPicPr>
          <p:nvPr>
            <a:videoFile r:link="rId1"/>
          </p:nvPr>
        </p:nvPicPr>
        <p:blipFill>
          <a:blip r:embed="rId3"/>
          <a:stretch>
            <a:fillRect/>
          </a:stretch>
        </p:blipFill>
        <p:spPr>
          <a:xfrm>
            <a:off x="1143000" y="951689"/>
            <a:ext cx="7315200" cy="4114800"/>
          </a:xfrm>
          <a:prstGeom prst="rect">
            <a:avLst/>
          </a:prstGeom>
        </p:spPr>
      </p:pic>
      <p:sp>
        <p:nvSpPr>
          <p:cNvPr id="4" name="Rectangle 3"/>
          <p:cNvSpPr/>
          <p:nvPr/>
        </p:nvSpPr>
        <p:spPr>
          <a:xfrm>
            <a:off x="7021854" y="570513"/>
            <a:ext cx="1923283" cy="369332"/>
          </a:xfrm>
          <a:prstGeom prst="rect">
            <a:avLst/>
          </a:prstGeom>
        </p:spPr>
        <p:txBody>
          <a:bodyPr wrap="none">
            <a:spAutoFit/>
          </a:bodyPr>
          <a:lstStyle/>
          <a:p>
            <a:pPr marL="97790">
              <a:lnSpc>
                <a:spcPct val="100000"/>
              </a:lnSpc>
              <a:spcBef>
                <a:spcPts val="1200"/>
              </a:spcBef>
              <a:buClr>
                <a:srgbClr val="00609D"/>
              </a:buClr>
              <a:buSzPct val="150000"/>
              <a:tabLst>
                <a:tab pos="441325" algn="l"/>
                <a:tab pos="441959" algn="l"/>
              </a:tabLst>
            </a:pPr>
            <a:r>
              <a:rPr lang="en-GB" spc="-5" dirty="0" smtClean="0">
                <a:solidFill>
                  <a:srgbClr val="404040"/>
                </a:solidFill>
                <a:latin typeface="Arial"/>
                <a:cs typeface="Arial"/>
                <a:hlinkClick r:id="rId4"/>
              </a:rPr>
              <a:t>Vimeo link here</a:t>
            </a:r>
            <a:endParaRPr lang="en-GB" dirty="0">
              <a:latin typeface="Arial"/>
              <a:cs typeface="Arial"/>
            </a:endParaRPr>
          </a:p>
        </p:txBody>
      </p:sp>
    </p:spTree>
    <p:extLst>
      <p:ext uri="{BB962C8B-B14F-4D97-AF65-F5344CB8AC3E}">
        <p14:creationId xmlns:p14="http://schemas.microsoft.com/office/powerpoint/2010/main" val="1243229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85750"/>
            <a:ext cx="8763000" cy="671979"/>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609D"/>
                </a:solidFill>
                <a:latin typeface="Arial"/>
                <a:cs typeface="Arial"/>
              </a:rPr>
              <a:t>Digital </a:t>
            </a:r>
            <a:r>
              <a:rPr sz="2400" b="1" spc="-5" dirty="0">
                <a:solidFill>
                  <a:srgbClr val="00609D"/>
                </a:solidFill>
                <a:latin typeface="Arial"/>
                <a:cs typeface="Arial"/>
              </a:rPr>
              <a:t>Champions embedding technology </a:t>
            </a:r>
            <a:r>
              <a:rPr sz="2400" b="1" dirty="0" smtClean="0">
                <a:solidFill>
                  <a:srgbClr val="00609D"/>
                </a:solidFill>
                <a:latin typeface="Arial"/>
                <a:cs typeface="Arial"/>
              </a:rPr>
              <a:t>into </a:t>
            </a:r>
            <a:r>
              <a:rPr sz="2400" b="1" spc="-5" dirty="0" smtClean="0">
                <a:solidFill>
                  <a:srgbClr val="00609D"/>
                </a:solidFill>
                <a:latin typeface="Arial"/>
                <a:cs typeface="Arial"/>
              </a:rPr>
              <a:t>practice</a:t>
            </a:r>
            <a:endParaRPr lang="en-GB" sz="2400" b="1" spc="-5" dirty="0" smtClean="0">
              <a:solidFill>
                <a:srgbClr val="00609D"/>
              </a:solidFill>
              <a:latin typeface="Arial"/>
              <a:cs typeface="Arial"/>
            </a:endParaRPr>
          </a:p>
          <a:p>
            <a:pPr marL="355600" marR="5080" indent="-342900">
              <a:spcBef>
                <a:spcPts val="100"/>
              </a:spcBef>
              <a:buFont typeface="Wingdings" panose="05000000000000000000" pitchFamily="2" charset="2"/>
              <a:buChar char="§"/>
            </a:pPr>
            <a:r>
              <a:rPr lang="en-GB" spc="-25" dirty="0">
                <a:solidFill>
                  <a:srgbClr val="404040"/>
                </a:solidFill>
                <a:latin typeface="Arial"/>
                <a:cs typeface="Arial"/>
              </a:rPr>
              <a:t>Case </a:t>
            </a:r>
            <a:r>
              <a:rPr lang="en-GB" spc="-25" dirty="0" smtClean="0">
                <a:solidFill>
                  <a:srgbClr val="404040"/>
                </a:solidFill>
                <a:latin typeface="Arial"/>
                <a:cs typeface="Arial"/>
              </a:rPr>
              <a:t>Study 3: Kathleen </a:t>
            </a:r>
            <a:r>
              <a:rPr lang="en-GB" spc="-25" dirty="0" err="1" smtClean="0">
                <a:solidFill>
                  <a:srgbClr val="404040"/>
                </a:solidFill>
                <a:latin typeface="Arial"/>
                <a:cs typeface="Arial"/>
              </a:rPr>
              <a:t>Grimshaw</a:t>
            </a:r>
            <a:r>
              <a:rPr lang="en-GB" spc="-25" dirty="0" smtClean="0">
                <a:solidFill>
                  <a:srgbClr val="404040"/>
                </a:solidFill>
                <a:latin typeface="Arial"/>
                <a:cs typeface="Arial"/>
              </a:rPr>
              <a:t> - Practice Nurse</a:t>
            </a:r>
            <a:endParaRPr lang="en-GB"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23</a:t>
            </a:fld>
            <a:endParaRPr dirty="0"/>
          </a:p>
        </p:txBody>
      </p:sp>
      <p:pic>
        <p:nvPicPr>
          <p:cNvPr id="4" name="433901445"/>
          <p:cNvPicPr>
            <a:picLocks noRot="1" noChangeAspect="1"/>
          </p:cNvPicPr>
          <p:nvPr>
            <a:videoFile r:link="rId1"/>
          </p:nvPr>
        </p:nvPicPr>
        <p:blipFill>
          <a:blip r:embed="rId3"/>
          <a:stretch>
            <a:fillRect/>
          </a:stretch>
        </p:blipFill>
        <p:spPr>
          <a:xfrm>
            <a:off x="1143000" y="957729"/>
            <a:ext cx="7239000" cy="4071938"/>
          </a:xfrm>
          <a:prstGeom prst="rect">
            <a:avLst/>
          </a:prstGeom>
        </p:spPr>
      </p:pic>
      <p:sp>
        <p:nvSpPr>
          <p:cNvPr id="2" name="Rectangle 1"/>
          <p:cNvSpPr/>
          <p:nvPr/>
        </p:nvSpPr>
        <p:spPr>
          <a:xfrm>
            <a:off x="6934200" y="588397"/>
            <a:ext cx="1859805" cy="369332"/>
          </a:xfrm>
          <a:prstGeom prst="rect">
            <a:avLst/>
          </a:prstGeom>
        </p:spPr>
        <p:txBody>
          <a:bodyPr wrap="none">
            <a:spAutoFit/>
          </a:bodyPr>
          <a:lstStyle/>
          <a:p>
            <a:pPr marL="97790">
              <a:lnSpc>
                <a:spcPct val="100000"/>
              </a:lnSpc>
              <a:spcBef>
                <a:spcPts val="1205"/>
              </a:spcBef>
              <a:buClr>
                <a:srgbClr val="00609D"/>
              </a:buClr>
              <a:buSzPct val="150000"/>
              <a:tabLst>
                <a:tab pos="441325" algn="l"/>
                <a:tab pos="441959" algn="l"/>
              </a:tabLst>
            </a:pPr>
            <a:r>
              <a:rPr lang="en-GB" spc="-5" dirty="0" smtClean="0">
                <a:solidFill>
                  <a:srgbClr val="404040"/>
                </a:solidFill>
                <a:latin typeface="Arial"/>
                <a:cs typeface="Arial"/>
                <a:hlinkClick r:id="rId4"/>
              </a:rPr>
              <a:t>Vimeo link here</a:t>
            </a:r>
            <a:endParaRPr lang="en-GB" dirty="0">
              <a:latin typeface="Arial"/>
              <a:cs typeface="Arial"/>
            </a:endParaRPr>
          </a:p>
        </p:txBody>
      </p:sp>
    </p:spTree>
    <p:extLst>
      <p:ext uri="{BB962C8B-B14F-4D97-AF65-F5344CB8AC3E}">
        <p14:creationId xmlns:p14="http://schemas.microsoft.com/office/powerpoint/2010/main" val="1239280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1267" y="1295400"/>
            <a:ext cx="7141464" cy="329946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8993" y="481965"/>
            <a:ext cx="5176520" cy="391160"/>
          </a:xfrm>
          <a:prstGeom prst="rect">
            <a:avLst/>
          </a:prstGeom>
        </p:spPr>
        <p:txBody>
          <a:bodyPr vert="horz" wrap="square" lIns="0" tIns="12700" rIns="0" bIns="0" rtlCol="0">
            <a:spAutoFit/>
          </a:bodyPr>
          <a:lstStyle/>
          <a:p>
            <a:pPr marL="12700">
              <a:lnSpc>
                <a:spcPct val="100000"/>
              </a:lnSpc>
              <a:spcBef>
                <a:spcPts val="100"/>
              </a:spcBef>
            </a:pPr>
            <a:r>
              <a:rPr spc="-5" dirty="0"/>
              <a:t>Apps-Orcha </a:t>
            </a:r>
            <a:r>
              <a:rPr dirty="0"/>
              <a:t>and </a:t>
            </a:r>
            <a:r>
              <a:rPr spc="-5" dirty="0"/>
              <a:t>EMIS Apps</a:t>
            </a:r>
            <a:r>
              <a:rPr spc="-140" dirty="0"/>
              <a:t> </a:t>
            </a:r>
            <a:r>
              <a:rPr dirty="0"/>
              <a:t>Library</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24</a:t>
            </a:fld>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8388" y="1295400"/>
            <a:ext cx="7507223" cy="32994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8993" y="481965"/>
            <a:ext cx="5177155" cy="391160"/>
          </a:xfrm>
          <a:prstGeom prst="rect">
            <a:avLst/>
          </a:prstGeom>
        </p:spPr>
        <p:txBody>
          <a:bodyPr vert="horz" wrap="square" lIns="0" tIns="12700" rIns="0" bIns="0" rtlCol="0">
            <a:spAutoFit/>
          </a:bodyPr>
          <a:lstStyle/>
          <a:p>
            <a:pPr marL="12700">
              <a:lnSpc>
                <a:spcPct val="100000"/>
              </a:lnSpc>
              <a:spcBef>
                <a:spcPts val="100"/>
              </a:spcBef>
            </a:pPr>
            <a:r>
              <a:rPr spc="-5" dirty="0"/>
              <a:t>Orcha Apps Library-Approved</a:t>
            </a:r>
            <a:r>
              <a:rPr spc="-90" dirty="0"/>
              <a:t> </a:t>
            </a:r>
            <a:r>
              <a:rPr spc="-5" dirty="0"/>
              <a:t>apps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25</a:t>
            </a:fld>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74530" y="1295400"/>
            <a:ext cx="5746409" cy="329946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8993" y="481965"/>
            <a:ext cx="6388100" cy="756920"/>
          </a:xfrm>
          <a:prstGeom prst="rect">
            <a:avLst/>
          </a:prstGeom>
        </p:spPr>
        <p:txBody>
          <a:bodyPr vert="horz" wrap="square" lIns="0" tIns="12700" rIns="0" bIns="0" rtlCol="0">
            <a:spAutoFit/>
          </a:bodyPr>
          <a:lstStyle/>
          <a:p>
            <a:pPr marL="12700" marR="5080">
              <a:lnSpc>
                <a:spcPct val="100000"/>
              </a:lnSpc>
              <a:spcBef>
                <a:spcPts val="100"/>
              </a:spcBef>
            </a:pPr>
            <a:r>
              <a:rPr spc="-5" dirty="0"/>
              <a:t>Can </a:t>
            </a:r>
            <a:r>
              <a:rPr spc="-10" dirty="0"/>
              <a:t>you </a:t>
            </a:r>
            <a:r>
              <a:rPr spc="-5" dirty="0"/>
              <a:t>see </a:t>
            </a:r>
            <a:r>
              <a:rPr spc="5" dirty="0"/>
              <a:t>where </a:t>
            </a:r>
            <a:r>
              <a:rPr spc="-5" dirty="0"/>
              <a:t>apps </a:t>
            </a:r>
            <a:r>
              <a:rPr dirty="0"/>
              <a:t>could add </a:t>
            </a:r>
            <a:r>
              <a:rPr spc="-5" dirty="0"/>
              <a:t>value</a:t>
            </a:r>
            <a:r>
              <a:rPr spc="-70" dirty="0"/>
              <a:t> </a:t>
            </a:r>
            <a:r>
              <a:rPr spc="-5" dirty="0"/>
              <a:t>as  part </a:t>
            </a:r>
            <a:r>
              <a:rPr dirty="0"/>
              <a:t>of </a:t>
            </a:r>
            <a:r>
              <a:rPr spc="-10" dirty="0"/>
              <a:t>your </a:t>
            </a:r>
            <a:r>
              <a:rPr spc="-5" dirty="0"/>
              <a:t>care</a:t>
            </a:r>
            <a:r>
              <a:rPr spc="20" dirty="0"/>
              <a:t> </a:t>
            </a:r>
            <a:r>
              <a:rPr spc="-5" dirty="0"/>
              <a:t>pathways?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10739" y="1295400"/>
            <a:ext cx="4922520" cy="329946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8993" y="481965"/>
            <a:ext cx="3949700" cy="391160"/>
          </a:xfrm>
          <a:prstGeom prst="rect">
            <a:avLst/>
          </a:prstGeom>
        </p:spPr>
        <p:txBody>
          <a:bodyPr vert="horz" wrap="square" lIns="0" tIns="12700" rIns="0" bIns="0" rtlCol="0">
            <a:spAutoFit/>
          </a:bodyPr>
          <a:lstStyle/>
          <a:p>
            <a:pPr marL="12700">
              <a:lnSpc>
                <a:spcPct val="100000"/>
              </a:lnSpc>
              <a:spcBef>
                <a:spcPts val="100"/>
              </a:spcBef>
            </a:pPr>
            <a:r>
              <a:rPr dirty="0"/>
              <a:t>Digital Clinical</a:t>
            </a:r>
            <a:r>
              <a:rPr spc="-100" dirty="0"/>
              <a:t> </a:t>
            </a:r>
            <a:r>
              <a:rPr spc="-5" dirty="0"/>
              <a:t>Supervision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27</a:t>
            </a:fld>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7844" y="1180648"/>
            <a:ext cx="8806180" cy="3920490"/>
            <a:chOff x="337844" y="1180648"/>
            <a:chExt cx="8806180" cy="3920490"/>
          </a:xfrm>
        </p:grpSpPr>
        <p:sp>
          <p:nvSpPr>
            <p:cNvPr id="3" name="object 3"/>
            <p:cNvSpPr/>
            <p:nvPr/>
          </p:nvSpPr>
          <p:spPr>
            <a:xfrm>
              <a:off x="337844" y="1180648"/>
              <a:ext cx="4825283" cy="21436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95087" y="3147058"/>
              <a:ext cx="4248912" cy="1953768"/>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535940" y="1207465"/>
            <a:ext cx="432434" cy="437515"/>
          </a:xfrm>
          <a:prstGeom prst="rect">
            <a:avLst/>
          </a:prstGeom>
        </p:spPr>
        <p:txBody>
          <a:bodyPr vert="horz" wrap="square" lIns="0" tIns="127000" rIns="0" bIns="0" rtlCol="0">
            <a:spAutoFit/>
          </a:bodyPr>
          <a:lstStyle/>
          <a:p>
            <a:pPr marL="355600" indent="-343535">
              <a:lnSpc>
                <a:spcPct val="100000"/>
              </a:lnSpc>
              <a:spcBef>
                <a:spcPts val="1000"/>
              </a:spcBef>
              <a:buClr>
                <a:srgbClr val="00609D"/>
              </a:buClr>
              <a:buSzPct val="150000"/>
              <a:buFont typeface="Wingdings"/>
              <a:buChar char=""/>
              <a:tabLst>
                <a:tab pos="355600" algn="l"/>
                <a:tab pos="356235" algn="l"/>
              </a:tabLst>
            </a:pPr>
            <a:r>
              <a:rPr sz="1800" dirty="0">
                <a:solidFill>
                  <a:srgbClr val="404040"/>
                </a:solidFill>
                <a:latin typeface="Arial"/>
                <a:cs typeface="Arial"/>
              </a:rPr>
              <a:t>.</a:t>
            </a:r>
            <a:endParaRPr sz="1800">
              <a:latin typeface="Arial"/>
              <a:cs typeface="Arial"/>
            </a:endParaRPr>
          </a:p>
        </p:txBody>
      </p:sp>
      <p:sp>
        <p:nvSpPr>
          <p:cNvPr id="6" name="object 6"/>
          <p:cNvSpPr/>
          <p:nvPr/>
        </p:nvSpPr>
        <p:spPr>
          <a:xfrm>
            <a:off x="76200" y="361950"/>
            <a:ext cx="8839200" cy="609600"/>
          </a:xfrm>
          <a:prstGeom prst="rect">
            <a:avLst/>
          </a:prstGeom>
          <a:blipFill>
            <a:blip r:embed="rId4" cstate="print"/>
            <a:srcRect/>
            <a:stretch>
              <a:fillRect t="-12500" r="-3448" b="2250"/>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28</a:t>
            </a:fld>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296500"/>
            <a:ext cx="7592695" cy="2330450"/>
          </a:xfrm>
          <a:prstGeom prst="rect">
            <a:avLst/>
          </a:prstGeom>
        </p:spPr>
        <p:txBody>
          <a:bodyPr vert="horz" wrap="square" lIns="0" tIns="38100" rIns="0" bIns="0" rtlCol="0">
            <a:spAutoFit/>
          </a:bodyPr>
          <a:lstStyle/>
          <a:p>
            <a:pPr marL="355600" indent="-343535">
              <a:lnSpc>
                <a:spcPct val="100000"/>
              </a:lnSpc>
              <a:spcBef>
                <a:spcPts val="300"/>
              </a:spcBef>
              <a:buClr>
                <a:srgbClr val="00609D"/>
              </a:buClr>
              <a:buSzPct val="150000"/>
              <a:buFont typeface="Wingdings"/>
              <a:buChar char=""/>
              <a:tabLst>
                <a:tab pos="355600" algn="l"/>
                <a:tab pos="356235" algn="l"/>
              </a:tabLst>
            </a:pPr>
            <a:r>
              <a:rPr sz="1800" spc="-5" dirty="0">
                <a:solidFill>
                  <a:srgbClr val="404040"/>
                </a:solidFill>
                <a:latin typeface="Arial"/>
                <a:cs typeface="Arial"/>
              </a:rPr>
              <a:t>Remote point </a:t>
            </a:r>
            <a:r>
              <a:rPr sz="1800" dirty="0">
                <a:solidFill>
                  <a:srgbClr val="404040"/>
                </a:solidFill>
                <a:latin typeface="Arial"/>
                <a:cs typeface="Arial"/>
              </a:rPr>
              <a:t>of </a:t>
            </a:r>
            <a:r>
              <a:rPr sz="1800" spc="-5" dirty="0">
                <a:solidFill>
                  <a:srgbClr val="404040"/>
                </a:solidFill>
                <a:latin typeface="Arial"/>
                <a:cs typeface="Arial"/>
              </a:rPr>
              <a:t>care testing/monitoring and diagnostic solutions</a:t>
            </a:r>
            <a:r>
              <a:rPr sz="1800" spc="140" dirty="0">
                <a:solidFill>
                  <a:srgbClr val="404040"/>
                </a:solidFill>
                <a:latin typeface="Arial"/>
                <a:cs typeface="Arial"/>
              </a:rPr>
              <a:t> </a:t>
            </a:r>
            <a:r>
              <a:rPr sz="1800" spc="-5" dirty="0">
                <a:solidFill>
                  <a:srgbClr val="404040"/>
                </a:solidFill>
                <a:latin typeface="Arial"/>
                <a:cs typeface="Arial"/>
              </a:rPr>
              <a:t>across</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spc="-5" dirty="0">
                <a:solidFill>
                  <a:srgbClr val="404040"/>
                </a:solidFill>
                <a:latin typeface="Arial"/>
                <a:cs typeface="Arial"/>
              </a:rPr>
              <a:t>primary care e.g. image sharing and sensor</a:t>
            </a:r>
            <a:r>
              <a:rPr sz="1800" spc="50" dirty="0">
                <a:solidFill>
                  <a:srgbClr val="404040"/>
                </a:solidFill>
                <a:latin typeface="Arial"/>
                <a:cs typeface="Arial"/>
              </a:rPr>
              <a:t> </a:t>
            </a:r>
            <a:r>
              <a:rPr sz="1800" spc="-5" dirty="0">
                <a:solidFill>
                  <a:srgbClr val="404040"/>
                </a:solidFill>
                <a:latin typeface="Arial"/>
                <a:cs typeface="Arial"/>
              </a:rPr>
              <a:t>technology</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spc="-10" dirty="0">
                <a:solidFill>
                  <a:srgbClr val="404040"/>
                </a:solidFill>
                <a:latin typeface="Arial"/>
                <a:cs typeface="Arial"/>
              </a:rPr>
              <a:t>Workforce- </a:t>
            </a:r>
            <a:r>
              <a:rPr sz="1800" spc="-5" dirty="0">
                <a:solidFill>
                  <a:srgbClr val="404040"/>
                </a:solidFill>
                <a:latin typeface="Arial"/>
                <a:cs typeface="Arial"/>
              </a:rPr>
              <a:t>development increased remote </a:t>
            </a:r>
            <a:r>
              <a:rPr sz="1800" dirty="0">
                <a:solidFill>
                  <a:srgbClr val="404040"/>
                </a:solidFill>
                <a:latin typeface="Arial"/>
                <a:cs typeface="Arial"/>
              </a:rPr>
              <a:t>&amp; </a:t>
            </a:r>
            <a:r>
              <a:rPr sz="1800" spc="-5" dirty="0">
                <a:solidFill>
                  <a:srgbClr val="404040"/>
                </a:solidFill>
                <a:latin typeface="Arial"/>
                <a:cs typeface="Arial"/>
              </a:rPr>
              <a:t>flexible</a:t>
            </a:r>
            <a:r>
              <a:rPr sz="1800" spc="95" dirty="0">
                <a:solidFill>
                  <a:srgbClr val="404040"/>
                </a:solidFill>
                <a:latin typeface="Arial"/>
                <a:cs typeface="Arial"/>
              </a:rPr>
              <a:t> </a:t>
            </a:r>
            <a:r>
              <a:rPr sz="1800" spc="-10" dirty="0">
                <a:solidFill>
                  <a:srgbClr val="404040"/>
                </a:solidFill>
                <a:latin typeface="Arial"/>
                <a:cs typeface="Arial"/>
              </a:rPr>
              <a:t>working</a:t>
            </a:r>
            <a:endParaRPr sz="1800">
              <a:latin typeface="Arial"/>
              <a:cs typeface="Arial"/>
            </a:endParaRPr>
          </a:p>
          <a:p>
            <a:pPr marL="355600" marR="92710" indent="-343535">
              <a:lnSpc>
                <a:spcPct val="100000"/>
              </a:lnSpc>
              <a:spcBef>
                <a:spcPts val="1205"/>
              </a:spcBef>
              <a:buClr>
                <a:srgbClr val="00609D"/>
              </a:buClr>
              <a:buSzPct val="150000"/>
              <a:buFont typeface="Wingdings"/>
              <a:buChar char=""/>
              <a:tabLst>
                <a:tab pos="355600" algn="l"/>
                <a:tab pos="356235" algn="l"/>
              </a:tabLst>
            </a:pPr>
            <a:r>
              <a:rPr sz="1800" spc="-5" dirty="0">
                <a:solidFill>
                  <a:srgbClr val="404040"/>
                </a:solidFill>
                <a:latin typeface="Arial"/>
                <a:cs typeface="Arial"/>
              </a:rPr>
              <a:t>Population health management and targeted interventions </a:t>
            </a:r>
            <a:r>
              <a:rPr sz="1800" dirty="0">
                <a:solidFill>
                  <a:srgbClr val="404040"/>
                </a:solidFill>
                <a:latin typeface="Arial"/>
                <a:cs typeface="Arial"/>
              </a:rPr>
              <a:t>for the most  </a:t>
            </a:r>
            <a:r>
              <a:rPr sz="1800" spc="-5" dirty="0">
                <a:solidFill>
                  <a:srgbClr val="404040"/>
                </a:solidFill>
                <a:latin typeface="Arial"/>
                <a:cs typeface="Arial"/>
              </a:rPr>
              <a:t>vulnerable and high -risk groups including regulated care, LD</a:t>
            </a:r>
            <a:r>
              <a:rPr sz="1800" spc="114" dirty="0">
                <a:solidFill>
                  <a:srgbClr val="404040"/>
                </a:solidFill>
                <a:latin typeface="Arial"/>
                <a:cs typeface="Arial"/>
              </a:rPr>
              <a:t> </a:t>
            </a:r>
            <a:r>
              <a:rPr sz="1800" dirty="0">
                <a:solidFill>
                  <a:srgbClr val="404040"/>
                </a:solidFill>
                <a:latin typeface="Arial"/>
                <a:cs typeface="Arial"/>
              </a:rPr>
              <a:t>etc</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dirty="0">
                <a:solidFill>
                  <a:srgbClr val="404040"/>
                </a:solidFill>
                <a:latin typeface="Arial"/>
                <a:cs typeface="Arial"/>
              </a:rPr>
              <a:t>AI</a:t>
            </a:r>
            <a:r>
              <a:rPr sz="1800" spc="-15" dirty="0">
                <a:solidFill>
                  <a:srgbClr val="404040"/>
                </a:solidFill>
                <a:latin typeface="Arial"/>
                <a:cs typeface="Arial"/>
              </a:rPr>
              <a:t> </a:t>
            </a:r>
            <a:r>
              <a:rPr sz="1800" spc="-5" dirty="0">
                <a:solidFill>
                  <a:srgbClr val="404040"/>
                </a:solidFill>
                <a:latin typeface="Arial"/>
                <a:cs typeface="Arial"/>
              </a:rPr>
              <a:t>solutions</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29</a:t>
            </a:fld>
            <a:endParaRPr dirty="0"/>
          </a:p>
        </p:txBody>
      </p:sp>
      <p:sp>
        <p:nvSpPr>
          <p:cNvPr id="3" name="object 3"/>
          <p:cNvSpPr txBox="1">
            <a:spLocks noGrp="1"/>
          </p:cNvSpPr>
          <p:nvPr>
            <p:ph type="title"/>
          </p:nvPr>
        </p:nvSpPr>
        <p:spPr>
          <a:xfrm>
            <a:off x="278993" y="481965"/>
            <a:ext cx="2834640" cy="391160"/>
          </a:xfrm>
          <a:prstGeom prst="rect">
            <a:avLst/>
          </a:prstGeom>
        </p:spPr>
        <p:txBody>
          <a:bodyPr vert="horz" wrap="square" lIns="0" tIns="12700" rIns="0" bIns="0" rtlCol="0">
            <a:spAutoFit/>
          </a:bodyPr>
          <a:lstStyle/>
          <a:p>
            <a:pPr marL="12700">
              <a:lnSpc>
                <a:spcPct val="100000"/>
              </a:lnSpc>
              <a:spcBef>
                <a:spcPts val="100"/>
              </a:spcBef>
            </a:pPr>
            <a:r>
              <a:rPr dirty="0"/>
              <a:t>The future</a:t>
            </a:r>
            <a:r>
              <a:rPr spc="-120" dirty="0"/>
              <a:t> </a:t>
            </a:r>
            <a:r>
              <a:rPr dirty="0"/>
              <a:t>includes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709F-2F48-45DF-B2E8-EF381CDE019B}"/>
              </a:ext>
            </a:extLst>
          </p:cNvPr>
          <p:cNvSpPr>
            <a:spLocks noGrp="1"/>
          </p:cNvSpPr>
          <p:nvPr>
            <p:ph type="ctrTitle"/>
          </p:nvPr>
        </p:nvSpPr>
        <p:spPr>
          <a:xfrm>
            <a:off x="830954" y="8176327"/>
            <a:ext cx="4206917" cy="1022411"/>
          </a:xfrm>
        </p:spPr>
        <p:txBody>
          <a:bodyPr anchor="t">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endParaRPr lang="en-GB" sz="3600" dirty="0"/>
          </a:p>
        </p:txBody>
      </p:sp>
      <p:pic>
        <p:nvPicPr>
          <p:cNvPr id="6" name="Picture 5">
            <a:extLst>
              <a:ext uri="{FF2B5EF4-FFF2-40B4-BE49-F238E27FC236}">
                <a16:creationId xmlns:a16="http://schemas.microsoft.com/office/drawing/2014/main" id="{AA009D91-6EA0-4FAA-9D2D-847E2F8AD3F0}"/>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l="16818" t="30132" r="2273" b="5082"/>
          <a:stretch/>
        </p:blipFill>
        <p:spPr>
          <a:xfrm>
            <a:off x="386250" y="2432547"/>
            <a:ext cx="1390109" cy="1467287"/>
          </a:xfrm>
          <a:prstGeom prst="ellipse">
            <a:avLst/>
          </a:prstGeom>
        </p:spPr>
      </p:pic>
      <p:sp>
        <p:nvSpPr>
          <p:cNvPr id="19" name="TextBox 18">
            <a:extLst>
              <a:ext uri="{FF2B5EF4-FFF2-40B4-BE49-F238E27FC236}">
                <a16:creationId xmlns:a16="http://schemas.microsoft.com/office/drawing/2014/main" id="{2E963457-2F5D-4AC7-9FB2-90AEEDD68EE7}"/>
              </a:ext>
            </a:extLst>
          </p:cNvPr>
          <p:cNvSpPr txBox="1"/>
          <p:nvPr/>
        </p:nvSpPr>
        <p:spPr>
          <a:xfrm>
            <a:off x="1976998" y="363005"/>
            <a:ext cx="5153990" cy="862010"/>
          </a:xfrm>
          <a:prstGeom prst="flowChartAlternateProcess">
            <a:avLst/>
          </a:prstGeom>
          <a:solidFill>
            <a:schemeClr val="bg1"/>
          </a:solidFill>
          <a:ln w="57150">
            <a:noFill/>
          </a:ln>
          <a:effectLst>
            <a:glow rad="228600">
              <a:schemeClr val="accent2">
                <a:satMod val="175000"/>
                <a:alpha val="40000"/>
              </a:schemeClr>
            </a:glow>
          </a:effectLst>
        </p:spPr>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800" b="1" dirty="0">
                <a:solidFill>
                  <a:schemeClr val="accent6">
                    <a:lumMod val="50000"/>
                  </a:schemeClr>
                </a:solidFill>
              </a:rPr>
              <a:t>Meet our Digital Champion Locality Nurse Leads Supporting Primary Care </a:t>
            </a:r>
          </a:p>
          <a:p>
            <a:pPr algn="ctr"/>
            <a:r>
              <a:rPr lang="en-GB" sz="1013" b="1" dirty="0">
                <a:solidFill>
                  <a:schemeClr val="accent6">
                    <a:lumMod val="50000"/>
                  </a:schemeClr>
                </a:solidFill>
              </a:rPr>
              <a:t>Embedding capability and confidence in using digital technology </a:t>
            </a:r>
          </a:p>
        </p:txBody>
      </p:sp>
      <p:pic>
        <p:nvPicPr>
          <p:cNvPr id="30" name="Picture 29" descr="A picture containing person, posing&#10;&#10;Description automatically generated">
            <a:extLst>
              <a:ext uri="{FF2B5EF4-FFF2-40B4-BE49-F238E27FC236}">
                <a16:creationId xmlns:a16="http://schemas.microsoft.com/office/drawing/2014/main" id="{E66D6DD0-DD7E-4B22-A229-96DA3D846E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78" t="12653" r="308" b="12245"/>
          <a:stretch/>
        </p:blipFill>
        <p:spPr>
          <a:xfrm>
            <a:off x="7395748" y="168245"/>
            <a:ext cx="1220474" cy="1476850"/>
          </a:xfrm>
          <a:prstGeom prst="flowChartConnector">
            <a:avLst/>
          </a:prstGeom>
        </p:spPr>
      </p:pic>
      <p:pic>
        <p:nvPicPr>
          <p:cNvPr id="34" name="Picture 33">
            <a:extLst>
              <a:ext uri="{FF2B5EF4-FFF2-40B4-BE49-F238E27FC236}">
                <a16:creationId xmlns:a16="http://schemas.microsoft.com/office/drawing/2014/main" id="{7BF538EE-97BE-4207-BD39-1501A275D155}"/>
              </a:ext>
            </a:extLst>
          </p:cNvPr>
          <p:cNvPicPr>
            <a:picLocks noChangeAspect="1"/>
          </p:cNvPicPr>
          <p:nvPr/>
        </p:nvPicPr>
        <p:blipFill rotWithShape="1">
          <a:blip r:embed="rId6"/>
          <a:srcRect l="12333" t="1019" r="4040" b="6301"/>
          <a:stretch/>
        </p:blipFill>
        <p:spPr>
          <a:xfrm>
            <a:off x="444514" y="221360"/>
            <a:ext cx="1273582" cy="1407577"/>
          </a:xfrm>
          <a:prstGeom prst="flowChartConnector">
            <a:avLst/>
          </a:prstGeom>
        </p:spPr>
      </p:pic>
      <p:sp>
        <p:nvSpPr>
          <p:cNvPr id="35" name="AutoShape 10">
            <a:extLst>
              <a:ext uri="{FF2B5EF4-FFF2-40B4-BE49-F238E27FC236}">
                <a16:creationId xmlns:a16="http://schemas.microsoft.com/office/drawing/2014/main" id="{41519DBF-2DEB-46DB-A9C0-8A0E975315F4}"/>
              </a:ext>
            </a:extLst>
          </p:cNvPr>
          <p:cNvSpPr>
            <a:spLocks noChangeAspect="1" noChangeArrowheads="1"/>
          </p:cNvSpPr>
          <p:nvPr/>
        </p:nvSpPr>
        <p:spPr bwMode="auto">
          <a:xfrm>
            <a:off x="6371311" y="436687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GB" sz="1013"/>
          </a:p>
        </p:txBody>
      </p:sp>
      <p:pic>
        <p:nvPicPr>
          <p:cNvPr id="37" name="Picture 36">
            <a:extLst>
              <a:ext uri="{FF2B5EF4-FFF2-40B4-BE49-F238E27FC236}">
                <a16:creationId xmlns:a16="http://schemas.microsoft.com/office/drawing/2014/main" id="{4CA52CB5-7B70-46C8-B814-B537A2ECD805}"/>
              </a:ext>
            </a:extLst>
          </p:cNvPr>
          <p:cNvPicPr>
            <a:picLocks noChangeAspect="1"/>
          </p:cNvPicPr>
          <p:nvPr/>
        </p:nvPicPr>
        <p:blipFill rotWithShape="1">
          <a:blip r:embed="rId7"/>
          <a:srcRect l="2174" t="543" r="725" b="17391"/>
          <a:stretch/>
        </p:blipFill>
        <p:spPr>
          <a:xfrm>
            <a:off x="4686300" y="2704664"/>
            <a:ext cx="1195527" cy="1346031"/>
          </a:xfrm>
          <a:prstGeom prst="flowChartConnector">
            <a:avLst/>
          </a:prstGeom>
        </p:spPr>
      </p:pic>
      <p:pic>
        <p:nvPicPr>
          <p:cNvPr id="24" name="Picture 2" descr="Image preview">
            <a:extLst>
              <a:ext uri="{FF2B5EF4-FFF2-40B4-BE49-F238E27FC236}">
                <a16:creationId xmlns:a16="http://schemas.microsoft.com/office/drawing/2014/main" id="{0F118AB0-90F4-426F-AF76-F1E289F7CCE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467" t="3598" r="3150" b="4333"/>
          <a:stretch/>
        </p:blipFill>
        <p:spPr bwMode="auto">
          <a:xfrm>
            <a:off x="7312486" y="2550061"/>
            <a:ext cx="1387001" cy="16430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5035E3B-BB06-4B2C-902F-5674A6E5E700}"/>
              </a:ext>
            </a:extLst>
          </p:cNvPr>
          <p:cNvSpPr txBox="1"/>
          <p:nvPr/>
        </p:nvSpPr>
        <p:spPr>
          <a:xfrm>
            <a:off x="214206" y="1681581"/>
            <a:ext cx="1878345" cy="606621"/>
          </a:xfrm>
          <a:prstGeom prst="flowChartAlternateProcess">
            <a:avLst/>
          </a:prstGeom>
          <a:solidFill>
            <a:schemeClr val="bg1"/>
          </a:solidFill>
          <a:ln w="57150">
            <a:noFill/>
          </a:ln>
          <a:effectLst>
            <a:glow rad="228600">
              <a:schemeClr val="accent2">
                <a:satMod val="175000"/>
                <a:alpha val="40000"/>
              </a:schemeClr>
            </a:glow>
          </a:effectLst>
        </p:spPr>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013" b="1" dirty="0">
                <a:solidFill>
                  <a:schemeClr val="accent6">
                    <a:lumMod val="50000"/>
                  </a:schemeClr>
                </a:solidFill>
                <a:ea typeface="+mn-lt"/>
                <a:cs typeface="+mn-lt"/>
              </a:rPr>
              <a:t>Jenny Mather </a:t>
            </a:r>
            <a:endParaRPr lang="en-US" sz="1013" dirty="0">
              <a:solidFill>
                <a:schemeClr val="accent6">
                  <a:lumMod val="50000"/>
                </a:schemeClr>
              </a:solidFill>
              <a:ea typeface="+mn-lt"/>
              <a:cs typeface="+mn-lt"/>
            </a:endParaRPr>
          </a:p>
          <a:p>
            <a:pPr algn="ctr"/>
            <a:r>
              <a:rPr lang="en-GB" sz="1050" b="1" dirty="0">
                <a:solidFill>
                  <a:schemeClr val="accent6">
                    <a:lumMod val="50000"/>
                  </a:schemeClr>
                </a:solidFill>
                <a:ea typeface="+mn-lt"/>
                <a:cs typeface="+mn-lt"/>
              </a:rPr>
              <a:t>West Lancashire Training Hub</a:t>
            </a:r>
            <a:endParaRPr lang="en-US" sz="1050" dirty="0">
              <a:solidFill>
                <a:schemeClr val="accent6">
                  <a:lumMod val="50000"/>
                </a:schemeClr>
              </a:solidFill>
              <a:ea typeface="+mn-lt"/>
              <a:cs typeface="+mn-lt"/>
            </a:endParaRPr>
          </a:p>
          <a:p>
            <a:pPr algn="ctr"/>
            <a:r>
              <a:rPr lang="en-GB" sz="1050" dirty="0">
                <a:solidFill>
                  <a:srgbClr val="0070C0"/>
                </a:solidFill>
                <a:ea typeface="+mn-lt"/>
                <a:cs typeface="+mn-lt"/>
                <a:hlinkClick r:id="rId9">
                  <a:extLst>
                    <a:ext uri="{A12FA001-AC4F-418D-AE19-62706E023703}">
                      <ahyp:hlinkClr xmlns="" xmlns:ahyp="http://schemas.microsoft.com/office/drawing/2018/hyperlinkcolor" val="tx"/>
                    </a:ext>
                  </a:extLst>
                </a:hlinkClick>
              </a:rPr>
              <a:t>jenny.mather@nhs.net</a:t>
            </a:r>
            <a:endParaRPr lang="en-GB" sz="825" dirty="0">
              <a:solidFill>
                <a:srgbClr val="0070C0"/>
              </a:solidFill>
            </a:endParaRPr>
          </a:p>
        </p:txBody>
      </p:sp>
      <p:sp>
        <p:nvSpPr>
          <p:cNvPr id="27" name="TextBox 26">
            <a:extLst>
              <a:ext uri="{FF2B5EF4-FFF2-40B4-BE49-F238E27FC236}">
                <a16:creationId xmlns:a16="http://schemas.microsoft.com/office/drawing/2014/main" id="{6FEB512B-3D0D-417D-B96C-75B67810BCE1}"/>
              </a:ext>
            </a:extLst>
          </p:cNvPr>
          <p:cNvSpPr txBox="1"/>
          <p:nvPr/>
        </p:nvSpPr>
        <p:spPr>
          <a:xfrm>
            <a:off x="4507262" y="1833247"/>
            <a:ext cx="1865159" cy="434162"/>
          </a:xfrm>
          <a:prstGeom prst="flowChartAlternateProcess">
            <a:avLst/>
          </a:prstGeom>
          <a:solidFill>
            <a:schemeClr val="bg1"/>
          </a:solidFill>
          <a:ln w="57150">
            <a:noFill/>
          </a:ln>
          <a:effectLst>
            <a:glow rad="228600">
              <a:schemeClr val="accent2">
                <a:satMod val="175000"/>
                <a:alpha val="40000"/>
              </a:schemeClr>
            </a:glow>
          </a:effectLst>
        </p:spPr>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050" b="1" dirty="0">
                <a:solidFill>
                  <a:schemeClr val="accent6">
                    <a:lumMod val="50000"/>
                  </a:schemeClr>
                </a:solidFill>
              </a:rPr>
              <a:t>Morecambe Bay </a:t>
            </a:r>
          </a:p>
          <a:p>
            <a:pPr algn="ctr"/>
            <a:r>
              <a:rPr lang="en-GB" sz="1050" b="1" dirty="0">
                <a:solidFill>
                  <a:schemeClr val="accent6">
                    <a:lumMod val="50000"/>
                  </a:schemeClr>
                </a:solidFill>
              </a:rPr>
              <a:t>TBC </a:t>
            </a:r>
          </a:p>
        </p:txBody>
      </p:sp>
      <p:pic>
        <p:nvPicPr>
          <p:cNvPr id="1026" name="Picture 2">
            <a:hlinkClick r:id="rId10" tooltip="https://www.lscthub.co.uk/"/>
            <a:extLst>
              <a:ext uri="{FF2B5EF4-FFF2-40B4-BE49-F238E27FC236}">
                <a16:creationId xmlns:a16="http://schemas.microsoft.com/office/drawing/2014/main" id="{ED854CD7-7AC9-4466-9C40-056DD9A74F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6794" y="4270615"/>
            <a:ext cx="1470329" cy="467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12" tooltip="https://mbpcc.co.uk/"/>
            <a:extLst>
              <a:ext uri="{FF2B5EF4-FFF2-40B4-BE49-F238E27FC236}">
                <a16:creationId xmlns:a16="http://schemas.microsoft.com/office/drawing/2014/main" id="{2865008D-BEBB-4CBA-B2D1-8B52156C0D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4312371"/>
            <a:ext cx="1544010" cy="40321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DD19052-694E-41B7-B749-4EEF3F929A9A}"/>
              </a:ext>
            </a:extLst>
          </p:cNvPr>
          <p:cNvSpPr txBox="1"/>
          <p:nvPr/>
        </p:nvSpPr>
        <p:spPr>
          <a:xfrm>
            <a:off x="7042262" y="4112013"/>
            <a:ext cx="1900878" cy="785393"/>
          </a:xfrm>
          <a:prstGeom prst="flowChartAlternateProcess">
            <a:avLst/>
          </a:prstGeom>
          <a:solidFill>
            <a:schemeClr val="bg1"/>
          </a:solidFill>
          <a:ln w="57150">
            <a:noFill/>
          </a:ln>
          <a:effectLst>
            <a:glow rad="228600">
              <a:schemeClr val="accent2">
                <a:satMod val="175000"/>
                <a:alpha val="40000"/>
              </a:schemeClr>
            </a:glow>
          </a:effectLst>
        </p:spPr>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013" b="1" dirty="0">
                <a:solidFill>
                  <a:schemeClr val="accent6">
                    <a:lumMod val="50000"/>
                  </a:schemeClr>
                </a:solidFill>
                <a:ea typeface="+mn-lt"/>
                <a:cs typeface="+mn-lt"/>
              </a:rPr>
              <a:t>Carrie Locker </a:t>
            </a:r>
            <a:endParaRPr lang="en-US" sz="1013" dirty="0">
              <a:solidFill>
                <a:schemeClr val="accent6">
                  <a:lumMod val="50000"/>
                </a:schemeClr>
              </a:solidFill>
              <a:ea typeface="+mn-lt"/>
              <a:cs typeface="+mn-lt"/>
            </a:endParaRPr>
          </a:p>
          <a:p>
            <a:pPr algn="ctr"/>
            <a:r>
              <a:rPr lang="en-GB" sz="1050" b="1" dirty="0">
                <a:solidFill>
                  <a:schemeClr val="accent6">
                    <a:lumMod val="50000"/>
                  </a:schemeClr>
                </a:solidFill>
                <a:ea typeface="+mn-lt"/>
                <a:cs typeface="+mn-lt"/>
              </a:rPr>
              <a:t>Fylde Coast Training Hub</a:t>
            </a:r>
            <a:endParaRPr lang="en-US" sz="1050" dirty="0">
              <a:solidFill>
                <a:schemeClr val="accent6">
                  <a:lumMod val="50000"/>
                </a:schemeClr>
              </a:solidFill>
              <a:ea typeface="+mn-lt"/>
              <a:cs typeface="+mn-lt"/>
            </a:endParaRPr>
          </a:p>
          <a:p>
            <a:pPr algn="ctr"/>
            <a:r>
              <a:rPr lang="en-GB" sz="1050" dirty="0">
                <a:solidFill>
                  <a:srgbClr val="0070C0"/>
                </a:solidFill>
                <a:ea typeface="+mn-lt"/>
                <a:cs typeface="+mn-lt"/>
                <a:hlinkClick r:id="rId14">
                  <a:extLst>
                    <a:ext uri="{A12FA001-AC4F-418D-AE19-62706E023703}">
                      <ahyp:hlinkClr xmlns="" xmlns:ahyp="http://schemas.microsoft.com/office/drawing/2018/hyperlinkcolor" val="tx"/>
                    </a:ext>
                  </a:extLst>
                </a:hlinkClick>
              </a:rPr>
              <a:t>Carrie.locker@nhs.net</a:t>
            </a:r>
          </a:p>
          <a:p>
            <a:pPr algn="ctr"/>
            <a:r>
              <a:rPr lang="en-GB" sz="1050" dirty="0">
                <a:solidFill>
                  <a:schemeClr val="accent6">
                    <a:lumMod val="50000"/>
                  </a:schemeClr>
                </a:solidFill>
                <a:ea typeface="+mn-lt"/>
                <a:cs typeface="+mn-lt"/>
              </a:rPr>
              <a:t>@carrielocker12</a:t>
            </a:r>
            <a:endParaRPr lang="en-GB" sz="1050" dirty="0">
              <a:solidFill>
                <a:schemeClr val="accent6">
                  <a:lumMod val="50000"/>
                </a:schemeClr>
              </a:solidFill>
              <a:cs typeface="Calibri"/>
            </a:endParaRPr>
          </a:p>
        </p:txBody>
      </p:sp>
      <p:sp>
        <p:nvSpPr>
          <p:cNvPr id="31" name="TextBox 30">
            <a:extLst>
              <a:ext uri="{FF2B5EF4-FFF2-40B4-BE49-F238E27FC236}">
                <a16:creationId xmlns:a16="http://schemas.microsoft.com/office/drawing/2014/main" id="{5F06267B-9A8E-4F45-919F-8E7D90313621}"/>
              </a:ext>
            </a:extLst>
          </p:cNvPr>
          <p:cNvSpPr txBox="1"/>
          <p:nvPr/>
        </p:nvSpPr>
        <p:spPr>
          <a:xfrm>
            <a:off x="200861" y="3933241"/>
            <a:ext cx="2070542" cy="964165"/>
          </a:xfrm>
          <a:prstGeom prst="flowChartAlternateProcess">
            <a:avLst/>
          </a:prstGeom>
          <a:solidFill>
            <a:schemeClr val="bg1"/>
          </a:solidFill>
          <a:ln w="57150">
            <a:noFill/>
          </a:ln>
          <a:effectLst>
            <a:glow rad="228600">
              <a:schemeClr val="accent2">
                <a:satMod val="175000"/>
                <a:alpha val="40000"/>
              </a:schemeClr>
            </a:glow>
          </a:effectLst>
        </p:spPr>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013" b="1" dirty="0">
                <a:solidFill>
                  <a:schemeClr val="accent6">
                    <a:lumMod val="50000"/>
                  </a:schemeClr>
                </a:solidFill>
                <a:ea typeface="+mn-lt"/>
                <a:cs typeface="+mn-lt"/>
              </a:rPr>
              <a:t>Sara Baldwin </a:t>
            </a:r>
            <a:endParaRPr lang="en-US" sz="1013" dirty="0">
              <a:solidFill>
                <a:schemeClr val="accent6">
                  <a:lumMod val="50000"/>
                </a:schemeClr>
              </a:solidFill>
              <a:ea typeface="+mn-lt"/>
              <a:cs typeface="+mn-lt"/>
            </a:endParaRPr>
          </a:p>
          <a:p>
            <a:pPr algn="ctr"/>
            <a:r>
              <a:rPr lang="en-GB" sz="1050" b="1" dirty="0">
                <a:solidFill>
                  <a:schemeClr val="accent6">
                    <a:lumMod val="50000"/>
                  </a:schemeClr>
                </a:solidFill>
                <a:ea typeface="+mn-lt"/>
                <a:cs typeface="+mn-lt"/>
              </a:rPr>
              <a:t>Greater Preston &amp; Chorley South Ribble Training Hub</a:t>
            </a:r>
            <a:endParaRPr lang="en-US" sz="1050" dirty="0">
              <a:solidFill>
                <a:schemeClr val="accent6">
                  <a:lumMod val="50000"/>
                </a:schemeClr>
              </a:solidFill>
              <a:ea typeface="+mn-lt"/>
              <a:cs typeface="+mn-lt"/>
            </a:endParaRPr>
          </a:p>
          <a:p>
            <a:pPr algn="ctr"/>
            <a:r>
              <a:rPr lang="en-GB" sz="1050" dirty="0">
                <a:solidFill>
                  <a:srgbClr val="0070C0"/>
                </a:solidFill>
                <a:ea typeface="+mn-lt"/>
                <a:cs typeface="+mn-lt"/>
                <a:hlinkClick r:id="rId15">
                  <a:extLst>
                    <a:ext uri="{A12FA001-AC4F-418D-AE19-62706E023703}">
                      <ahyp:hlinkClr xmlns="" xmlns:ahyp="http://schemas.microsoft.com/office/drawing/2018/hyperlinkcolor" val="tx"/>
                    </a:ext>
                  </a:extLst>
                </a:hlinkClick>
              </a:rPr>
              <a:t>sara.baldwin1@nhs.net</a:t>
            </a:r>
          </a:p>
          <a:p>
            <a:pPr algn="ctr"/>
            <a:r>
              <a:rPr lang="en-GB" sz="1050" dirty="0">
                <a:solidFill>
                  <a:schemeClr val="accent6">
                    <a:lumMod val="50000"/>
                  </a:schemeClr>
                </a:solidFill>
                <a:ea typeface="+mn-lt"/>
                <a:cs typeface="+mn-lt"/>
              </a:rPr>
              <a:t>@lizzy_bitz </a:t>
            </a:r>
            <a:endParaRPr lang="en-GB" sz="1050" dirty="0">
              <a:solidFill>
                <a:schemeClr val="accent6">
                  <a:lumMod val="50000"/>
                </a:schemeClr>
              </a:solidFill>
            </a:endParaRPr>
          </a:p>
        </p:txBody>
      </p:sp>
      <p:sp>
        <p:nvSpPr>
          <p:cNvPr id="32" name="TextBox 31">
            <a:extLst>
              <a:ext uri="{FF2B5EF4-FFF2-40B4-BE49-F238E27FC236}">
                <a16:creationId xmlns:a16="http://schemas.microsoft.com/office/drawing/2014/main" id="{14EC1240-9C84-4C3E-A526-3FF9E52C26BA}"/>
              </a:ext>
            </a:extLst>
          </p:cNvPr>
          <p:cNvSpPr txBox="1"/>
          <p:nvPr/>
        </p:nvSpPr>
        <p:spPr>
          <a:xfrm>
            <a:off x="2668278" y="2935381"/>
            <a:ext cx="1920883" cy="970478"/>
          </a:xfrm>
          <a:prstGeom prst="flowChartAlternateProcess">
            <a:avLst/>
          </a:prstGeom>
          <a:solidFill>
            <a:schemeClr val="bg1"/>
          </a:solidFill>
          <a:ln>
            <a:noFill/>
          </a:ln>
          <a:effectLst>
            <a:glow rad="63500">
              <a:schemeClr val="accent1">
                <a:lumMod val="20000"/>
                <a:lumOff val="80000"/>
                <a:alpha val="40000"/>
              </a:schemeClr>
            </a:glow>
            <a:outerShdw blurRad="50800" dist="38100" dir="2700000" algn="tl" rotWithShape="0">
              <a:schemeClr val="bg2">
                <a:alpha val="40000"/>
              </a:schemeClr>
            </a:outerShdw>
          </a:effectLst>
        </p:spPr>
        <p:style>
          <a:lnRef idx="2">
            <a:schemeClr val="dk1"/>
          </a:lnRef>
          <a:fillRef idx="1">
            <a:schemeClr val="lt1"/>
          </a:fillRef>
          <a:effectRef idx="0">
            <a:schemeClr val="dk1"/>
          </a:effectRef>
          <a:fontRef idx="minor">
            <a:schemeClr val="dk1"/>
          </a:fontRef>
        </p:style>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013" b="1" dirty="0">
                <a:solidFill>
                  <a:schemeClr val="accent6">
                    <a:lumMod val="50000"/>
                  </a:schemeClr>
                </a:solidFill>
                <a:ea typeface="+mn-lt"/>
                <a:cs typeface="+mn-lt"/>
              </a:rPr>
              <a:t>Corrie Llewellyn </a:t>
            </a:r>
            <a:r>
              <a:rPr lang="en-GB" sz="1050" b="1" dirty="0">
                <a:solidFill>
                  <a:schemeClr val="accent6">
                    <a:lumMod val="50000"/>
                  </a:schemeClr>
                </a:solidFill>
                <a:ea typeface="+mn-lt"/>
                <a:cs typeface="+mn-lt"/>
              </a:rPr>
              <a:t>(Lead)</a:t>
            </a:r>
          </a:p>
          <a:p>
            <a:pPr algn="ctr"/>
            <a:r>
              <a:rPr lang="en-GB" sz="1050" b="1" dirty="0">
                <a:solidFill>
                  <a:schemeClr val="accent6">
                    <a:lumMod val="50000"/>
                  </a:schemeClr>
                </a:solidFill>
                <a:ea typeface="+mn-lt"/>
                <a:cs typeface="+mn-lt"/>
              </a:rPr>
              <a:t>Lancashire &amp; South Cumbria Training Hub </a:t>
            </a:r>
            <a:endParaRPr lang="en-US" sz="1050" dirty="0">
              <a:solidFill>
                <a:schemeClr val="accent6">
                  <a:lumMod val="50000"/>
                </a:schemeClr>
              </a:solidFill>
              <a:ea typeface="+mn-lt"/>
              <a:cs typeface="+mn-lt"/>
            </a:endParaRPr>
          </a:p>
          <a:p>
            <a:pPr algn="ctr"/>
            <a:r>
              <a:rPr lang="en-GB" sz="1050" dirty="0">
                <a:solidFill>
                  <a:srgbClr val="0070C0"/>
                </a:solidFill>
                <a:ea typeface="+mn-lt"/>
                <a:cs typeface="+mn-lt"/>
                <a:hlinkClick r:id="rId16">
                  <a:extLst>
                    <a:ext uri="{A12FA001-AC4F-418D-AE19-62706E023703}">
                      <ahyp:hlinkClr xmlns="" xmlns:ahyp="http://schemas.microsoft.com/office/drawing/2018/hyperlinkcolor" val="tx"/>
                    </a:ext>
                  </a:extLst>
                </a:hlinkClick>
              </a:rPr>
              <a:t>Corrie.llewellyn@nhs.net</a:t>
            </a:r>
          </a:p>
          <a:p>
            <a:pPr algn="ctr"/>
            <a:r>
              <a:rPr lang="en-GB" sz="1050" dirty="0">
                <a:solidFill>
                  <a:schemeClr val="accent6">
                    <a:lumMod val="50000"/>
                  </a:schemeClr>
                </a:solidFill>
                <a:ea typeface="+mn-lt"/>
                <a:cs typeface="+mn-lt"/>
              </a:rPr>
              <a:t>@corriellewellyn</a:t>
            </a:r>
            <a:endParaRPr lang="en-GB" sz="1050" dirty="0">
              <a:solidFill>
                <a:schemeClr val="accent6">
                  <a:lumMod val="50000"/>
                </a:schemeClr>
              </a:solidFill>
            </a:endParaRPr>
          </a:p>
        </p:txBody>
      </p:sp>
      <p:sp>
        <p:nvSpPr>
          <p:cNvPr id="36" name="TextBox 35">
            <a:extLst>
              <a:ext uri="{FF2B5EF4-FFF2-40B4-BE49-F238E27FC236}">
                <a16:creationId xmlns:a16="http://schemas.microsoft.com/office/drawing/2014/main" id="{60CD18CA-8C00-4946-8B65-92A374E09F11}"/>
              </a:ext>
            </a:extLst>
          </p:cNvPr>
          <p:cNvSpPr txBox="1"/>
          <p:nvPr/>
        </p:nvSpPr>
        <p:spPr>
          <a:xfrm>
            <a:off x="6902542" y="1584404"/>
            <a:ext cx="2057879" cy="964165"/>
          </a:xfrm>
          <a:prstGeom prst="flowChartAlternateProcess">
            <a:avLst/>
          </a:prstGeom>
          <a:solidFill>
            <a:schemeClr val="bg1"/>
          </a:solidFill>
          <a:ln w="57150">
            <a:noFill/>
          </a:ln>
          <a:effectLst>
            <a:glow rad="228600">
              <a:schemeClr val="accent2">
                <a:satMod val="175000"/>
                <a:alpha val="40000"/>
              </a:schemeClr>
            </a:glow>
          </a:effectLst>
        </p:spPr>
        <p:txBody>
          <a:bodyPr wrap="square" lIns="68580" tIns="34290" rIns="68580" bIns="3429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GB" sz="1013" b="1" dirty="0">
                <a:solidFill>
                  <a:schemeClr val="accent6">
                    <a:lumMod val="50000"/>
                  </a:schemeClr>
                </a:solidFill>
                <a:ea typeface="+mn-lt"/>
                <a:cs typeface="+mn-lt"/>
              </a:rPr>
              <a:t>Angela Ormrod </a:t>
            </a:r>
            <a:endParaRPr lang="en-US" sz="1013" dirty="0">
              <a:solidFill>
                <a:schemeClr val="accent6">
                  <a:lumMod val="50000"/>
                </a:schemeClr>
              </a:solidFill>
              <a:ea typeface="+mn-lt"/>
              <a:cs typeface="+mn-lt"/>
            </a:endParaRPr>
          </a:p>
          <a:p>
            <a:pPr algn="ctr"/>
            <a:r>
              <a:rPr lang="en-GB" sz="1050" b="1" dirty="0">
                <a:solidFill>
                  <a:schemeClr val="accent6">
                    <a:lumMod val="50000"/>
                  </a:schemeClr>
                </a:solidFill>
                <a:ea typeface="+mn-lt"/>
                <a:cs typeface="+mn-lt"/>
              </a:rPr>
              <a:t>Pennine Lancashire Training Hub </a:t>
            </a:r>
          </a:p>
          <a:p>
            <a:pPr algn="ctr"/>
            <a:r>
              <a:rPr lang="en-GB" sz="1050" dirty="0">
                <a:solidFill>
                  <a:srgbClr val="0070C0"/>
                </a:solidFill>
                <a:ea typeface="+mn-lt"/>
                <a:cs typeface="+mn-lt"/>
                <a:hlinkClick r:id="rId17">
                  <a:extLst>
                    <a:ext uri="{A12FA001-AC4F-418D-AE19-62706E023703}">
                      <ahyp:hlinkClr xmlns="" xmlns:ahyp="http://schemas.microsoft.com/office/drawing/2018/hyperlinkcolor" val="tx"/>
                    </a:ext>
                  </a:extLst>
                </a:hlinkClick>
              </a:rPr>
              <a:t>angela.ormrod@nhs.net</a:t>
            </a:r>
            <a:endParaRPr lang="en-GB" sz="1013" dirty="0">
              <a:solidFill>
                <a:srgbClr val="0070C0"/>
              </a:solidFill>
            </a:endParaRPr>
          </a:p>
          <a:p>
            <a:pPr algn="ctr"/>
            <a:r>
              <a:rPr lang="en-GB" sz="1050" dirty="0">
                <a:solidFill>
                  <a:schemeClr val="accent6">
                    <a:lumMod val="50000"/>
                  </a:schemeClr>
                </a:solidFill>
                <a:ea typeface="+mn-lt"/>
                <a:cs typeface="+mn-lt"/>
              </a:rPr>
              <a:t>@ormrod_angela</a:t>
            </a:r>
            <a:endParaRPr lang="en-GB" sz="1050" dirty="0">
              <a:solidFill>
                <a:schemeClr val="accent6">
                  <a:lumMod val="50000"/>
                </a:schemeClr>
              </a:solidFill>
            </a:endParaRPr>
          </a:p>
        </p:txBody>
      </p:sp>
      <p:sp>
        <p:nvSpPr>
          <p:cNvPr id="8" name="TextBox 7">
            <a:extLst>
              <a:ext uri="{FF2B5EF4-FFF2-40B4-BE49-F238E27FC236}">
                <a16:creationId xmlns:a16="http://schemas.microsoft.com/office/drawing/2014/main" id="{08A4DE88-D376-4F8F-BDC8-56AFAD1B6E59}"/>
              </a:ext>
            </a:extLst>
          </p:cNvPr>
          <p:cNvSpPr txBox="1"/>
          <p:nvPr/>
        </p:nvSpPr>
        <p:spPr>
          <a:xfrm>
            <a:off x="4007123" y="4403395"/>
            <a:ext cx="762595" cy="2077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GB" sz="900" dirty="0"/>
              <a:t>Powered by</a:t>
            </a:r>
            <a:endParaRPr lang="en-US" sz="900" dirty="0"/>
          </a:p>
        </p:txBody>
      </p:sp>
      <p:sp>
        <p:nvSpPr>
          <p:cNvPr id="7" name="AutoShape 2" descr="Twitter  free icon">
            <a:extLst>
              <a:ext uri="{FF2B5EF4-FFF2-40B4-BE49-F238E27FC236}">
                <a16:creationId xmlns:a16="http://schemas.microsoft.com/office/drawing/2014/main" id="{72DF3366-D226-4A63-B2EF-8EB1059BAC24}"/>
              </a:ext>
            </a:extLst>
          </p:cNvPr>
          <p:cNvSpPr>
            <a:spLocks noChangeAspect="1" noChangeArrowheads="1"/>
          </p:cNvSpPr>
          <p:nvPr/>
        </p:nvSpPr>
        <p:spPr bwMode="auto">
          <a:xfrm>
            <a:off x="4572000" y="2571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GB" sz="1013"/>
          </a:p>
        </p:txBody>
      </p:sp>
    </p:spTree>
    <p:extLst>
      <p:ext uri="{BB962C8B-B14F-4D97-AF65-F5344CB8AC3E}">
        <p14:creationId xmlns:p14="http://schemas.microsoft.com/office/powerpoint/2010/main" val="30055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960585"/>
            <a:ext cx="7588884" cy="3885565"/>
          </a:xfrm>
          <a:prstGeom prst="rect">
            <a:avLst/>
          </a:prstGeom>
        </p:spPr>
        <p:txBody>
          <a:bodyPr vert="horz" wrap="square" lIns="0" tIns="38100" rIns="0" bIns="0" rtlCol="0">
            <a:spAutoFit/>
          </a:bodyPr>
          <a:lstStyle/>
          <a:p>
            <a:pPr marL="355600" indent="-343535">
              <a:lnSpc>
                <a:spcPct val="100000"/>
              </a:lnSpc>
              <a:spcBef>
                <a:spcPts val="300"/>
              </a:spcBef>
              <a:buClr>
                <a:srgbClr val="00609D"/>
              </a:buClr>
              <a:buSzPct val="150000"/>
              <a:buFont typeface="Wingdings"/>
              <a:buChar char=""/>
              <a:tabLst>
                <a:tab pos="355600" algn="l"/>
                <a:tab pos="356235" algn="l"/>
              </a:tabLst>
            </a:pPr>
            <a:r>
              <a:rPr sz="1800" u="sng" spc="-10" dirty="0">
                <a:solidFill>
                  <a:srgbClr val="0000FF"/>
                </a:solidFill>
                <a:uFill>
                  <a:solidFill>
                    <a:srgbClr val="0000FF"/>
                  </a:solidFill>
                </a:uFill>
                <a:latin typeface="Arial"/>
                <a:cs typeface="Arial"/>
                <a:hlinkClick r:id="rId3"/>
              </a:rPr>
              <a:t>https://www.longtermplan.nhs.uk/</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u="sng" spc="-10" dirty="0">
                <a:solidFill>
                  <a:srgbClr val="0000FF"/>
                </a:solidFill>
                <a:uFill>
                  <a:solidFill>
                    <a:srgbClr val="0000FF"/>
                  </a:solidFill>
                </a:uFill>
                <a:latin typeface="Arial"/>
                <a:cs typeface="Arial"/>
                <a:hlinkClick r:id="rId4"/>
              </a:rPr>
              <a:t>https://www.england.nhs.uk/gp/gpfv/</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spc="-5" dirty="0">
                <a:solidFill>
                  <a:srgbClr val="404040"/>
                </a:solidFill>
                <a:latin typeface="Arial"/>
                <a:cs typeface="Arial"/>
              </a:rPr>
              <a:t>https://</a:t>
            </a:r>
            <a:r>
              <a:rPr sz="1800" spc="-5" dirty="0">
                <a:solidFill>
                  <a:srgbClr val="404040"/>
                </a:solidFill>
                <a:latin typeface="Arial"/>
                <a:cs typeface="Arial"/>
                <a:hlinkClick r:id="rId5"/>
              </a:rPr>
              <a:t>www.england.nhs.uk/gp/digital-first-primary-care/</a:t>
            </a:r>
            <a:endParaRPr sz="1800">
              <a:latin typeface="Arial"/>
              <a:cs typeface="Arial"/>
            </a:endParaRPr>
          </a:p>
          <a:p>
            <a:pPr marL="355600" marR="5080" indent="-343535">
              <a:lnSpc>
                <a:spcPct val="100000"/>
              </a:lnSpc>
              <a:spcBef>
                <a:spcPts val="1205"/>
              </a:spcBef>
              <a:buClr>
                <a:srgbClr val="00609D"/>
              </a:buClr>
              <a:buSzPct val="150000"/>
              <a:buFont typeface="Wingdings"/>
              <a:buChar char=""/>
              <a:tabLst>
                <a:tab pos="355600" algn="l"/>
                <a:tab pos="356235" algn="l"/>
              </a:tabLst>
            </a:pPr>
            <a:r>
              <a:rPr sz="1800" u="sng" spc="-5" dirty="0">
                <a:solidFill>
                  <a:srgbClr val="0000FF"/>
                </a:solidFill>
                <a:uFill>
                  <a:solidFill>
                    <a:srgbClr val="0000FF"/>
                  </a:solidFill>
                </a:uFill>
                <a:latin typeface="Arial"/>
                <a:cs typeface="Arial"/>
                <a:hlinkClick r:id="rId6"/>
              </a:rPr>
              <a:t>https://www.england.nhs.uk/publication/we-are-the-nhs-people-plan-for-  2020-21-action-for-us-all/</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u="sng" spc="-10" dirty="0">
                <a:solidFill>
                  <a:srgbClr val="0000FF"/>
                </a:solidFill>
                <a:uFill>
                  <a:solidFill>
                    <a:srgbClr val="0000FF"/>
                  </a:solidFill>
                </a:uFill>
                <a:latin typeface="Arial"/>
                <a:cs typeface="Arial"/>
                <a:hlinkClick r:id="rId7"/>
              </a:rPr>
              <a:t>https://www.england.nhs.uk/ournhspeople/</a:t>
            </a:r>
            <a:endParaRPr sz="1800">
              <a:latin typeface="Arial"/>
              <a:cs typeface="Arial"/>
            </a:endParaRPr>
          </a:p>
          <a:p>
            <a:pPr marL="355600" indent="-343535">
              <a:lnSpc>
                <a:spcPct val="100000"/>
              </a:lnSpc>
              <a:spcBef>
                <a:spcPts val="1200"/>
              </a:spcBef>
              <a:buClr>
                <a:srgbClr val="00609D"/>
              </a:buClr>
              <a:buSzPct val="150000"/>
              <a:buFont typeface="Wingdings"/>
              <a:buChar char=""/>
              <a:tabLst>
                <a:tab pos="355600" algn="l"/>
                <a:tab pos="356235" algn="l"/>
              </a:tabLst>
            </a:pPr>
            <a:r>
              <a:rPr sz="1800" u="sng" spc="-5" dirty="0">
                <a:solidFill>
                  <a:srgbClr val="0000FF"/>
                </a:solidFill>
                <a:uFill>
                  <a:solidFill>
                    <a:srgbClr val="0000FF"/>
                  </a:solidFill>
                </a:uFill>
                <a:latin typeface="Arial"/>
                <a:cs typeface="Arial"/>
                <a:hlinkClick r:id="rId8"/>
              </a:rPr>
              <a:t>https://www.rcn.org.uk/clinical-topics/ehealth/every-nurse-an-e-nurse</a:t>
            </a:r>
            <a:endParaRPr sz="1800">
              <a:latin typeface="Arial"/>
              <a:cs typeface="Arial"/>
            </a:endParaRPr>
          </a:p>
          <a:p>
            <a:pPr marL="355600" marR="702945" indent="-343535">
              <a:lnSpc>
                <a:spcPct val="100000"/>
              </a:lnSpc>
              <a:spcBef>
                <a:spcPts val="1200"/>
              </a:spcBef>
              <a:buClr>
                <a:srgbClr val="00609D"/>
              </a:buClr>
              <a:buSzPct val="150000"/>
              <a:buFont typeface="Wingdings"/>
              <a:buChar char=""/>
              <a:tabLst>
                <a:tab pos="355600" algn="l"/>
                <a:tab pos="356235" algn="l"/>
              </a:tabLst>
            </a:pPr>
            <a:r>
              <a:rPr sz="1800" u="sng" spc="-10" dirty="0">
                <a:solidFill>
                  <a:srgbClr val="0000FF"/>
                </a:solidFill>
                <a:uFill>
                  <a:solidFill>
                    <a:srgbClr val="0000FF"/>
                  </a:solidFill>
                </a:uFill>
                <a:latin typeface="Arial"/>
                <a:cs typeface="Arial"/>
                <a:hlinkClick r:id="rId9"/>
              </a:rPr>
              <a:t>https://www.england.nhs.uk/wp-  </a:t>
            </a:r>
            <a:r>
              <a:rPr sz="1800" u="sng" spc="-5" dirty="0">
                <a:solidFill>
                  <a:srgbClr val="0000FF"/>
                </a:solidFill>
                <a:uFill>
                  <a:solidFill>
                    <a:srgbClr val="0000FF"/>
                  </a:solidFill>
                </a:uFill>
                <a:latin typeface="Arial"/>
                <a:cs typeface="Arial"/>
                <a:hlinkClick r:id="rId9"/>
              </a:rPr>
              <a:t>content/uploads/2020/08/C0716_Implementing-phase-3-v1.1.pdf</a:t>
            </a:r>
            <a:endParaRPr sz="1800">
              <a:latin typeface="Arial"/>
              <a:cs typeface="Arial"/>
            </a:endParaRPr>
          </a:p>
          <a:p>
            <a:pPr marL="355600" indent="-343535">
              <a:lnSpc>
                <a:spcPct val="100000"/>
              </a:lnSpc>
              <a:spcBef>
                <a:spcPts val="1205"/>
              </a:spcBef>
              <a:buClr>
                <a:srgbClr val="00609D"/>
              </a:buClr>
              <a:buSzPct val="150000"/>
              <a:buFont typeface="Wingdings"/>
              <a:buChar char=""/>
              <a:tabLst>
                <a:tab pos="355600" algn="l"/>
                <a:tab pos="356235" algn="l"/>
              </a:tabLst>
            </a:pPr>
            <a:r>
              <a:rPr sz="1800" u="sng" spc="-5" dirty="0">
                <a:solidFill>
                  <a:srgbClr val="0000FF"/>
                </a:solidFill>
                <a:uFill>
                  <a:solidFill>
                    <a:srgbClr val="0000FF"/>
                  </a:solidFill>
                </a:uFill>
                <a:latin typeface="Arial"/>
                <a:cs typeface="Arial"/>
                <a:hlinkClick r:id="rId10"/>
              </a:rPr>
              <a:t>https://www.healthierlsc.co.uk/digitalfuture</a:t>
            </a:r>
            <a:endParaRPr sz="1800">
              <a:latin typeface="Arial"/>
              <a:cs typeface="Arial"/>
            </a:endParaRPr>
          </a:p>
        </p:txBody>
      </p:sp>
      <p:sp>
        <p:nvSpPr>
          <p:cNvPr id="3" name="object 3"/>
          <p:cNvSpPr txBox="1">
            <a:spLocks noGrp="1"/>
          </p:cNvSpPr>
          <p:nvPr>
            <p:ph type="title"/>
          </p:nvPr>
        </p:nvSpPr>
        <p:spPr>
          <a:xfrm>
            <a:off x="278993" y="481965"/>
            <a:ext cx="5761990" cy="391160"/>
          </a:xfrm>
          <a:prstGeom prst="rect">
            <a:avLst/>
          </a:prstGeom>
        </p:spPr>
        <p:txBody>
          <a:bodyPr vert="horz" wrap="square" lIns="0" tIns="12700" rIns="0" bIns="0" rtlCol="0">
            <a:spAutoFit/>
          </a:bodyPr>
          <a:lstStyle/>
          <a:p>
            <a:pPr marL="12700">
              <a:lnSpc>
                <a:spcPct val="100000"/>
              </a:lnSpc>
              <a:spcBef>
                <a:spcPts val="100"/>
              </a:spcBef>
              <a:tabLst>
                <a:tab pos="1958975" algn="l"/>
              </a:tabLst>
            </a:pPr>
            <a:r>
              <a:rPr spc="-5" dirty="0"/>
              <a:t>Background	</a:t>
            </a:r>
            <a:r>
              <a:rPr dirty="0"/>
              <a:t>- </a:t>
            </a:r>
            <a:r>
              <a:rPr spc="-5" dirty="0"/>
              <a:t>National &amp; Local</a:t>
            </a:r>
            <a:r>
              <a:rPr spc="-25" dirty="0"/>
              <a:t> </a:t>
            </a:r>
            <a:r>
              <a:rPr spc="-5" dirty="0"/>
              <a:t>Context</a:t>
            </a:r>
          </a:p>
        </p:txBody>
      </p:sp>
      <p:sp>
        <p:nvSpPr>
          <p:cNvPr id="4" name="object 4"/>
          <p:cNvSpPr txBox="1"/>
          <p:nvPr/>
        </p:nvSpPr>
        <p:spPr>
          <a:xfrm>
            <a:off x="365252" y="4852517"/>
            <a:ext cx="110489"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2</a:t>
            </a:r>
            <a:endParaRPr sz="12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80C0C2C8-F8F1-44CB-A1A1-862F33F7C564}"/>
              </a:ext>
            </a:extLst>
          </p:cNvPr>
          <p:cNvGrpSpPr/>
          <p:nvPr/>
        </p:nvGrpSpPr>
        <p:grpSpPr>
          <a:xfrm>
            <a:off x="626363" y="858011"/>
            <a:ext cx="3488437" cy="2885887"/>
            <a:chOff x="626363" y="858011"/>
            <a:chExt cx="3689985" cy="3427729"/>
          </a:xfrm>
        </p:grpSpPr>
        <p:sp>
          <p:nvSpPr>
            <p:cNvPr id="3" name="object 4">
              <a:extLst>
                <a:ext uri="{FF2B5EF4-FFF2-40B4-BE49-F238E27FC236}">
                  <a16:creationId xmlns:a16="http://schemas.microsoft.com/office/drawing/2014/main" id="{D206F24D-DE08-4ADD-82B1-79C88A5BCE87}"/>
                </a:ext>
              </a:extLst>
            </p:cNvPr>
            <p:cNvSpPr/>
            <p:nvPr/>
          </p:nvSpPr>
          <p:spPr>
            <a:xfrm>
              <a:off x="626363" y="858011"/>
              <a:ext cx="1975104" cy="2516124"/>
            </a:xfrm>
            <a:prstGeom prst="rect">
              <a:avLst/>
            </a:prstGeom>
            <a:blipFill>
              <a:blip r:embed="rId3" cstate="print"/>
              <a:stretch>
                <a:fillRect/>
              </a:stretch>
            </a:blipFill>
          </p:spPr>
          <p:txBody>
            <a:bodyPr wrap="square" lIns="0" tIns="0" rIns="0" bIns="0" rtlCol="0"/>
            <a:lstStyle/>
            <a:p>
              <a:endParaRPr/>
            </a:p>
          </p:txBody>
        </p:sp>
        <p:sp>
          <p:nvSpPr>
            <p:cNvPr id="4" name="object 5">
              <a:extLst>
                <a:ext uri="{FF2B5EF4-FFF2-40B4-BE49-F238E27FC236}">
                  <a16:creationId xmlns:a16="http://schemas.microsoft.com/office/drawing/2014/main" id="{AE578963-EC93-409C-B8FD-0B5714985CE9}"/>
                </a:ext>
              </a:extLst>
            </p:cNvPr>
            <p:cNvSpPr/>
            <p:nvPr/>
          </p:nvSpPr>
          <p:spPr>
            <a:xfrm>
              <a:off x="2346959" y="1719072"/>
              <a:ext cx="1969008" cy="2566416"/>
            </a:xfrm>
            <a:prstGeom prst="rect">
              <a:avLst/>
            </a:prstGeom>
            <a:blipFill>
              <a:blip r:embed="rId4" cstate="print"/>
              <a:stretch>
                <a:fillRect/>
              </a:stretch>
            </a:blipFill>
          </p:spPr>
          <p:txBody>
            <a:bodyPr wrap="square" lIns="0" tIns="0" rIns="0" bIns="0" rtlCol="0"/>
            <a:lstStyle/>
            <a:p>
              <a:endParaRPr/>
            </a:p>
          </p:txBody>
        </p:sp>
      </p:grpSp>
      <p:grpSp>
        <p:nvGrpSpPr>
          <p:cNvPr id="5" name="object 6">
            <a:extLst>
              <a:ext uri="{FF2B5EF4-FFF2-40B4-BE49-F238E27FC236}">
                <a16:creationId xmlns:a16="http://schemas.microsoft.com/office/drawing/2014/main" id="{ED113502-4EA8-4718-892E-0F813C7B2BEE}"/>
              </a:ext>
            </a:extLst>
          </p:cNvPr>
          <p:cNvGrpSpPr/>
          <p:nvPr/>
        </p:nvGrpSpPr>
        <p:grpSpPr>
          <a:xfrm>
            <a:off x="4408932" y="488248"/>
            <a:ext cx="4198620" cy="3911600"/>
            <a:chOff x="4408932" y="488248"/>
            <a:chExt cx="4198620" cy="3911600"/>
          </a:xfrm>
        </p:grpSpPr>
        <p:sp>
          <p:nvSpPr>
            <p:cNvPr id="6" name="object 7">
              <a:extLst>
                <a:ext uri="{FF2B5EF4-FFF2-40B4-BE49-F238E27FC236}">
                  <a16:creationId xmlns:a16="http://schemas.microsoft.com/office/drawing/2014/main" id="{E04A7D1E-6667-4405-9266-A4A0B179A35D}"/>
                </a:ext>
              </a:extLst>
            </p:cNvPr>
            <p:cNvSpPr/>
            <p:nvPr/>
          </p:nvSpPr>
          <p:spPr>
            <a:xfrm>
              <a:off x="4408932" y="488248"/>
              <a:ext cx="2133600" cy="2885887"/>
            </a:xfrm>
            <a:prstGeom prst="rect">
              <a:avLst/>
            </a:prstGeom>
            <a:blipFill>
              <a:blip r:embed="rId5" cstate="print"/>
              <a:stretch>
                <a:fillRect/>
              </a:stretch>
            </a:blipFill>
          </p:spPr>
          <p:txBody>
            <a:bodyPr wrap="square" lIns="0" tIns="0" rIns="0" bIns="0" rtlCol="0"/>
            <a:lstStyle/>
            <a:p>
              <a:endParaRPr/>
            </a:p>
          </p:txBody>
        </p:sp>
        <p:sp>
          <p:nvSpPr>
            <p:cNvPr id="7" name="object 8">
              <a:extLst>
                <a:ext uri="{FF2B5EF4-FFF2-40B4-BE49-F238E27FC236}">
                  <a16:creationId xmlns:a16="http://schemas.microsoft.com/office/drawing/2014/main" id="{3A16A1BA-D61A-4EB7-9DC9-A0FE62F756AF}"/>
                </a:ext>
              </a:extLst>
            </p:cNvPr>
            <p:cNvSpPr/>
            <p:nvPr/>
          </p:nvSpPr>
          <p:spPr>
            <a:xfrm>
              <a:off x="6473952" y="2455164"/>
              <a:ext cx="2133600" cy="1944624"/>
            </a:xfrm>
            <a:prstGeom prst="rect">
              <a:avLst/>
            </a:prstGeom>
            <a:blipFill>
              <a:blip r:embed="rId6"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33834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1505711"/>
            <a:ext cx="2895600" cy="2877312"/>
          </a:xfrm>
          <a:prstGeom prst="rect">
            <a:avLst/>
          </a:prstGeom>
          <a:blipFill>
            <a:blip r:embed="rId3" cstate="print"/>
            <a:srcRect/>
            <a:stretch>
              <a:fillRect r="-10526"/>
            </a:stretch>
          </a:blipFill>
        </p:spPr>
        <p:txBody>
          <a:bodyPr wrap="square" lIns="0" tIns="0" rIns="0" bIns="0" rtlCol="0"/>
          <a:lstStyle/>
          <a:p>
            <a:endParaRPr/>
          </a:p>
        </p:txBody>
      </p:sp>
      <p:sp>
        <p:nvSpPr>
          <p:cNvPr id="3" name="object 3"/>
          <p:cNvSpPr txBox="1">
            <a:spLocks noGrp="1"/>
          </p:cNvSpPr>
          <p:nvPr>
            <p:ph type="title"/>
          </p:nvPr>
        </p:nvSpPr>
        <p:spPr>
          <a:xfrm>
            <a:off x="278993" y="481965"/>
            <a:ext cx="4591685" cy="391160"/>
          </a:xfrm>
          <a:prstGeom prst="rect">
            <a:avLst/>
          </a:prstGeom>
        </p:spPr>
        <p:txBody>
          <a:bodyPr vert="horz" wrap="square" lIns="0" tIns="12700" rIns="0" bIns="0" rtlCol="0">
            <a:spAutoFit/>
          </a:bodyPr>
          <a:lstStyle/>
          <a:p>
            <a:pPr marL="12700">
              <a:lnSpc>
                <a:spcPct val="100000"/>
              </a:lnSpc>
              <a:spcBef>
                <a:spcPts val="100"/>
              </a:spcBef>
            </a:pPr>
            <a:r>
              <a:rPr spc="-5" dirty="0"/>
              <a:t>Building Skills &amp;</a:t>
            </a:r>
            <a:r>
              <a:rPr spc="-30" dirty="0"/>
              <a:t> </a:t>
            </a:r>
            <a:r>
              <a:rPr spc="-5" dirty="0"/>
              <a:t>Competencies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6</a:t>
            </a:fld>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26AF-84C8-47E4-BFEC-F640646CE2D4}"/>
              </a:ext>
            </a:extLst>
          </p:cNvPr>
          <p:cNvSpPr>
            <a:spLocks noGrp="1"/>
          </p:cNvSpPr>
          <p:nvPr>
            <p:ph type="title"/>
          </p:nvPr>
        </p:nvSpPr>
        <p:spPr>
          <a:xfrm>
            <a:off x="685800" y="514350"/>
            <a:ext cx="8229600" cy="4216539"/>
          </a:xfrm>
        </p:spPr>
        <p:txBody>
          <a:bodyPr/>
          <a:lstStyle/>
          <a:p>
            <a:r>
              <a:rPr lang="en-GB" dirty="0"/>
              <a:t>Our aims are for individual participants to</a:t>
            </a:r>
            <a:r>
              <a:rPr lang="en-GB" sz="1400" dirty="0"/>
              <a:t>: </a:t>
            </a:r>
            <a:br>
              <a:rPr lang="en-GB" sz="1400" dirty="0"/>
            </a:br>
            <a:r>
              <a:rPr lang="en-GB" sz="1400" dirty="0"/>
              <a:t> </a:t>
            </a:r>
            <a:r>
              <a:rPr lang="en-GB" sz="1600" dirty="0"/>
              <a:t/>
            </a:r>
            <a:br>
              <a:rPr lang="en-GB" sz="1600" dirty="0"/>
            </a:br>
            <a:r>
              <a:rPr lang="en-GB" sz="1600" dirty="0"/>
              <a:t>Use at least two modes of technology enabled care service in their practice (and have at least 20% of patients signed up to GP Online)  </a:t>
            </a:r>
            <a:br>
              <a:rPr lang="en-GB" sz="1600" dirty="0"/>
            </a:br>
            <a:r>
              <a:rPr lang="en-GB" sz="1600" dirty="0"/>
              <a:t/>
            </a:r>
            <a:br>
              <a:rPr lang="en-GB" sz="1600" dirty="0"/>
            </a:br>
            <a:r>
              <a:rPr lang="en-GB" sz="1600" dirty="0"/>
              <a:t>Use Closed Facebook and/or WhatsApp and/or other trusted apps to support patients with long term conditions and create a focus on preventative interventions  Encourage patients’ intelligent </a:t>
            </a:r>
            <a:br>
              <a:rPr lang="en-GB" sz="1600" dirty="0"/>
            </a:br>
            <a:r>
              <a:rPr lang="en-GB" sz="1600" dirty="0"/>
              <a:t/>
            </a:r>
            <a:br>
              <a:rPr lang="en-GB" sz="1600" dirty="0"/>
            </a:br>
            <a:r>
              <a:rPr lang="en-GB" sz="1600" dirty="0"/>
              <a:t>use of GP Online (e.g. those with long term conditions accessing their medical records to enhance their understanding of their health condition and treatments/tests) </a:t>
            </a:r>
            <a:br>
              <a:rPr lang="en-GB" sz="1600" dirty="0"/>
            </a:br>
            <a:r>
              <a:rPr lang="en-GB" sz="1600" dirty="0"/>
              <a:t> </a:t>
            </a:r>
            <a:br>
              <a:rPr lang="en-GB" sz="1600" dirty="0"/>
            </a:br>
            <a:r>
              <a:rPr lang="en-GB" sz="1600" dirty="0"/>
              <a:t>Reduce the proportion of face to face consultations e.g. substitution by video consultation / use of clinician/patient texts </a:t>
            </a:r>
            <a:r>
              <a:rPr lang="en-GB" sz="1400" dirty="0"/>
              <a:t/>
            </a:r>
            <a:br>
              <a:rPr lang="en-GB" sz="1400" dirty="0"/>
            </a:br>
            <a:r>
              <a:rPr lang="en-GB" sz="1400" dirty="0"/>
              <a:t> </a:t>
            </a:r>
            <a:br>
              <a:rPr lang="en-GB" sz="1400" dirty="0"/>
            </a:br>
            <a:endParaRPr lang="en-GB" sz="1400" dirty="0"/>
          </a:p>
        </p:txBody>
      </p:sp>
    </p:spTree>
    <p:extLst>
      <p:ext uri="{BB962C8B-B14F-4D97-AF65-F5344CB8AC3E}">
        <p14:creationId xmlns:p14="http://schemas.microsoft.com/office/powerpoint/2010/main" val="366022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4181-6CE3-46E9-A8D1-D2FA58F19791}"/>
              </a:ext>
            </a:extLst>
          </p:cNvPr>
          <p:cNvSpPr>
            <a:spLocks noGrp="1"/>
          </p:cNvSpPr>
          <p:nvPr>
            <p:ph type="title"/>
          </p:nvPr>
        </p:nvSpPr>
        <p:spPr>
          <a:xfrm>
            <a:off x="278992" y="481965"/>
            <a:ext cx="8788807" cy="3570208"/>
          </a:xfrm>
        </p:spPr>
        <p:txBody>
          <a:bodyPr/>
          <a:lstStyle/>
          <a:p>
            <a:r>
              <a:rPr lang="en-GB" dirty="0"/>
              <a:t>Continued </a:t>
            </a:r>
            <a:r>
              <a:rPr lang="en-GB" sz="1600" dirty="0"/>
              <a:t/>
            </a:r>
            <a:br>
              <a:rPr lang="en-GB" sz="1600" dirty="0"/>
            </a:br>
            <a:r>
              <a:rPr lang="en-GB" sz="1600" dirty="0"/>
              <a:t/>
            </a:r>
            <a:br>
              <a:rPr lang="en-GB" sz="1600" dirty="0"/>
            </a:br>
            <a:r>
              <a:rPr lang="en-GB" sz="1600" dirty="0"/>
              <a:t>Increase access to self-care information and then shared management of long term condition </a:t>
            </a:r>
            <a:br>
              <a:rPr lang="en-GB" sz="1600" dirty="0"/>
            </a:br>
            <a:r>
              <a:rPr lang="en-GB" sz="1600" dirty="0"/>
              <a:t/>
            </a:r>
            <a:br>
              <a:rPr lang="en-GB" sz="1600" dirty="0"/>
            </a:br>
            <a:r>
              <a:rPr lang="en-GB" sz="1600" dirty="0"/>
              <a:t> Provide a consistent professional approach to TECS by general practice (and other) nurses and clinicians across the health economy; and enthusiastic clinical engagement in digital delivery of general practice care. </a:t>
            </a:r>
            <a:br>
              <a:rPr lang="en-GB" sz="1600" dirty="0"/>
            </a:br>
            <a:r>
              <a:rPr lang="en-GB" sz="1600" dirty="0"/>
              <a:t/>
            </a:r>
            <a:br>
              <a:rPr lang="en-GB" sz="1600" dirty="0"/>
            </a:br>
            <a:r>
              <a:rPr lang="en-GB" sz="1600" dirty="0"/>
              <a:t>Understand how the application of TECS can promote health and wellbeing and prevent avoidable illness.  </a:t>
            </a:r>
            <a:br>
              <a:rPr lang="en-GB" sz="1600" dirty="0"/>
            </a:br>
            <a:r>
              <a:rPr lang="en-GB" sz="1600" dirty="0"/>
              <a:t/>
            </a:r>
            <a:br>
              <a:rPr lang="en-GB" sz="1600" dirty="0"/>
            </a:br>
            <a:r>
              <a:rPr lang="en-GB" sz="1600" dirty="0"/>
              <a:t>Support patients to adopt and access preventative interventions which are illustrated in PHE’s All Our Health framework such as obesity, smoking and antimicrobial resistance</a:t>
            </a:r>
          </a:p>
        </p:txBody>
      </p:sp>
    </p:spTree>
    <p:extLst>
      <p:ext uri="{BB962C8B-B14F-4D97-AF65-F5344CB8AC3E}">
        <p14:creationId xmlns:p14="http://schemas.microsoft.com/office/powerpoint/2010/main" val="1766048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8EF1-B945-41BD-8594-F2A685E8BFB3}"/>
              </a:ext>
            </a:extLst>
          </p:cNvPr>
          <p:cNvSpPr>
            <a:spLocks noGrp="1"/>
          </p:cNvSpPr>
          <p:nvPr>
            <p:ph type="title"/>
          </p:nvPr>
        </p:nvSpPr>
        <p:spPr>
          <a:xfrm>
            <a:off x="278993" y="481965"/>
            <a:ext cx="5749290" cy="738664"/>
          </a:xfrm>
        </p:spPr>
        <p:txBody>
          <a:bodyPr/>
          <a:lstStyle/>
          <a:p>
            <a:r>
              <a:rPr lang="en-GB" dirty="0"/>
              <a:t>Action Learning Sets</a:t>
            </a:r>
            <a:br>
              <a:rPr lang="en-GB" dirty="0"/>
            </a:br>
            <a:r>
              <a:rPr lang="en-GB" dirty="0"/>
              <a:t> </a:t>
            </a:r>
          </a:p>
        </p:txBody>
      </p:sp>
      <p:pic>
        <p:nvPicPr>
          <p:cNvPr id="3" name="Picture 2">
            <a:extLst>
              <a:ext uri="{FF2B5EF4-FFF2-40B4-BE49-F238E27FC236}">
                <a16:creationId xmlns:a16="http://schemas.microsoft.com/office/drawing/2014/main" id="{33162FC5-F307-4E05-AD3F-6EF49B4959F3}"/>
              </a:ext>
            </a:extLst>
          </p:cNvPr>
          <p:cNvPicPr>
            <a:picLocks noChangeAspect="1"/>
          </p:cNvPicPr>
          <p:nvPr/>
        </p:nvPicPr>
        <p:blipFill>
          <a:blip r:embed="rId3"/>
          <a:stretch>
            <a:fillRect/>
          </a:stretch>
        </p:blipFill>
        <p:spPr>
          <a:xfrm>
            <a:off x="4114800" y="895350"/>
            <a:ext cx="4343400" cy="3962400"/>
          </a:xfrm>
          <a:prstGeom prst="rect">
            <a:avLst/>
          </a:prstGeom>
        </p:spPr>
      </p:pic>
      <p:sp>
        <p:nvSpPr>
          <p:cNvPr id="5" name="TextBox 4">
            <a:extLst>
              <a:ext uri="{FF2B5EF4-FFF2-40B4-BE49-F238E27FC236}">
                <a16:creationId xmlns:a16="http://schemas.microsoft.com/office/drawing/2014/main" id="{BD937D80-9C64-4A5C-9561-2F2E53F46E12}"/>
              </a:ext>
            </a:extLst>
          </p:cNvPr>
          <p:cNvSpPr txBox="1"/>
          <p:nvPr/>
        </p:nvSpPr>
        <p:spPr>
          <a:xfrm>
            <a:off x="558597" y="1237346"/>
            <a:ext cx="3276600" cy="2862322"/>
          </a:xfrm>
          <a:prstGeom prst="rect">
            <a:avLst/>
          </a:prstGeom>
          <a:noFill/>
        </p:spPr>
        <p:txBody>
          <a:bodyPr wrap="square" rtlCol="0">
            <a:spAutoFit/>
          </a:bodyPr>
          <a:lstStyle/>
          <a:p>
            <a:r>
              <a:rPr lang="en-GB" dirty="0"/>
              <a:t>To Develop your Digital Skills and Become a Digital Champion </a:t>
            </a:r>
          </a:p>
          <a:p>
            <a:endParaRPr lang="en-GB" dirty="0"/>
          </a:p>
          <a:p>
            <a:r>
              <a:rPr lang="en-GB" dirty="0"/>
              <a:t>Use Two new ways of adopting digital into your work and evaluate using Action Learning Sets </a:t>
            </a:r>
          </a:p>
          <a:p>
            <a:endParaRPr lang="en-GB" dirty="0"/>
          </a:p>
          <a:p>
            <a:r>
              <a:rPr lang="en-GB" dirty="0"/>
              <a:t>Report these back to your Locality Digital Champion Lead </a:t>
            </a:r>
          </a:p>
        </p:txBody>
      </p:sp>
    </p:spTree>
    <p:extLst>
      <p:ext uri="{BB962C8B-B14F-4D97-AF65-F5344CB8AC3E}">
        <p14:creationId xmlns:p14="http://schemas.microsoft.com/office/powerpoint/2010/main" val="213035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TotalTime>
  <Words>1396</Words>
  <Application>Microsoft Office PowerPoint</Application>
  <PresentationFormat>On-screen Show (16:9)</PresentationFormat>
  <Paragraphs>151</Paragraphs>
  <Slides>29</Slides>
  <Notes>17</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Carlito</vt:lpstr>
      <vt:lpstr>Corbel</vt:lpstr>
      <vt:lpstr>Frutiger LT W03_55 Roman</vt:lpstr>
      <vt:lpstr>Lato</vt:lpstr>
      <vt:lpstr>Times New Roman</vt:lpstr>
      <vt:lpstr>Wingdings</vt:lpstr>
      <vt:lpstr>Office Theme</vt:lpstr>
      <vt:lpstr>Basis</vt:lpstr>
      <vt:lpstr>PowerPoint Presentation</vt:lpstr>
      <vt:lpstr>Digital Champion Locality Lead Nurses </vt:lpstr>
      <vt:lpstr>PowerPoint Presentation</vt:lpstr>
      <vt:lpstr>Background - National &amp; Local Context</vt:lpstr>
      <vt:lpstr>PowerPoint Presentation</vt:lpstr>
      <vt:lpstr>Building Skills &amp; Competencies</vt:lpstr>
      <vt:lpstr>Our aims are for individual participants to:    Use at least two modes of technology enabled care service in their practice (and have at least 20% of patients signed up to GP Online)    Use Closed Facebook and/or WhatsApp and/or other trusted apps to support patients with long term conditions and create a focus on preventative interventions  Encourage patients’ intelligent   use of GP Online (e.g. those with long term conditions accessing their medical records to enhance their understanding of their health condition and treatments/tests)    Reduce the proportion of face to face consultations e.g. substitution by video consultation / use of clinician/patient texts    </vt:lpstr>
      <vt:lpstr>Continued   Increase access to self-care information and then shared management of long term condition    Provide a consistent professional approach to TECS by general practice (and other) nurses and clinicians across the health economy; and enthusiastic clinical engagement in digital delivery of general practice care.   Understand how the application of TECS can promote health and wellbeing and prevent avoidable illness.    Support patients to adopt and access preventative interventions which are illustrated in PHE’s All Our Health framework such as obesity, smoking and antimicrobial resistance</vt:lpstr>
      <vt:lpstr>Action Learning Sets  </vt:lpstr>
      <vt:lpstr>Partnership</vt:lpstr>
      <vt:lpstr>Total Front Door Triage- NHSE Blueprint</vt:lpstr>
      <vt:lpstr>iPlato</vt:lpstr>
      <vt:lpstr>The Orb</vt:lpstr>
      <vt:lpstr>On-Line &amp; Video Solutions across L&amp;SC</vt:lpstr>
      <vt:lpstr>Case study: Dr Colvin Library House</vt:lpstr>
      <vt:lpstr>Clarity TeamNet</vt:lpstr>
      <vt:lpstr>Clarity TeamNet</vt:lpstr>
      <vt:lpstr>Visconn Hub and Xuper Video Licences</vt:lpstr>
      <vt:lpstr>Video Group Consultations</vt:lpstr>
      <vt:lpstr>PowerPoint Presentation</vt:lpstr>
      <vt:lpstr>PowerPoint Presentation</vt:lpstr>
      <vt:lpstr>PowerPoint Presentation</vt:lpstr>
      <vt:lpstr>PowerPoint Presentation</vt:lpstr>
      <vt:lpstr>Apps-Orcha and EMIS Apps Library</vt:lpstr>
      <vt:lpstr>Orcha Apps Library-Approved apps</vt:lpstr>
      <vt:lpstr>Can you see where apps could add value as  part of your care pathways?</vt:lpstr>
      <vt:lpstr>Digital Clinical Supervision</vt:lpstr>
      <vt:lpstr>PowerPoint Presentation</vt:lpstr>
      <vt:lpstr>The future includes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SRO Workstream gateway</dc:title>
  <dc:creator>Neil Greaves</dc:creator>
  <cp:lastModifiedBy>Summer Seath (GP Federation)</cp:lastModifiedBy>
  <cp:revision>13</cp:revision>
  <dcterms:created xsi:type="dcterms:W3CDTF">2021-05-20T14:16:01Z</dcterms:created>
  <dcterms:modified xsi:type="dcterms:W3CDTF">2021-10-04T17:58:00Z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2020-10-02T00:00:00Z</vt:filetime>
  </property>
  <property fmtid="{D5CDD505-2E9C-101B-9397-08002B2CF9AE}" pid="3" name="Creator">
    <vt:lpwstr>Microsoft® PowerPoint® for Office 365</vt:lpwstr>
  </property>
  <property fmtid="{D5CDD505-2E9C-101B-9397-08002B2CF9AE}" pid="4" name="LastSaved">
    <vt:filetime>2021-05-20T00:00:00Z</vt:filetime>
  </property>
</Properties>
</file>