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D0AB2-9FC2-02E9-C344-F56A5D8C2A7E}" v="674" dt="2021-10-27T12:49:43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D1BA3-38F9-4C33-BC6E-0CAE01F3A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FA7E1-0097-4D0B-AE7A-3F1FA82FE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6099F-8E66-4DB5-95CB-E7152B1A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6FDA-8959-474F-B9C5-65AC07633D6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7C353-16D8-4356-A2B6-6C9EE8F4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9D8A-8316-42B9-AAEA-A511BEC0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518D-BB86-4C98-B6E8-65C2492D4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46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9F1E-E375-4A94-B756-25D853846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77295-0FA2-4732-A8A1-AC3B829EB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EB85D-36AB-4EEA-A68C-7115DE79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6FDA-8959-474F-B9C5-65AC07633D6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B3E2-CCD1-442D-9F77-74E4704A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DD05F-0A7E-4B44-B8F5-7616B512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518D-BB86-4C98-B6E8-65C2492D4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5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EA3F06-2B48-4ECB-9571-2FE1AB0F7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BB5587-BDE9-467E-A2EA-2F40C596A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66C2E-3294-497A-975C-8D14BFE9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6FDA-8959-474F-B9C5-65AC07633D6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54CFB-4B71-4E4A-9055-3A6368A5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3521-8E7F-4D5D-AC47-2C8AF9F0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518D-BB86-4C98-B6E8-65C2492D4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24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ABA9-996B-460D-A883-BF123177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0B692-1AE2-4364-B610-9D82653E3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509B4-8DF9-44BE-8F9D-C7C91020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6FDA-8959-474F-B9C5-65AC07633D6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57352-DF5B-4603-9492-F2044DE8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73FC6-40CD-4116-A2E0-C6F98E2E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518D-BB86-4C98-B6E8-65C2492D4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28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BEDA-815A-43B4-B5C0-A2EEE1C9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5ECE1-D8B9-4942-991C-87193596C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8316A-30C9-4130-8888-5CD56768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6FDA-8959-474F-B9C5-65AC07633D6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91C1F-B3A7-4C21-9FF4-4BC2C52A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B2B16-DFA9-42DF-8817-4467B7DC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518D-BB86-4C98-B6E8-65C2492D4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1DF1-4CA6-4297-B192-490B2FF2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F013B-D983-4A72-878B-3554C797D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EF08E-FFDD-456A-8D43-93FC06583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55B11-BC00-4226-B0AE-9ED44E146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6FDA-8959-474F-B9C5-65AC07633D6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2C448-D4E0-47D1-823A-EE425535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7AFF1-06EA-45AA-B873-116078F2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518D-BB86-4C98-B6E8-65C2492D4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80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9AEBA-BECE-4C49-8903-93AFA479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C944A-320E-4470-A718-BC8C45DBE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B537D-5099-42E7-99C2-67B9294B6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F013C6-9618-4C10-8788-B38504641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0A702-1BFB-4457-BF98-BD828A0AB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F91A1-4117-4C69-B3AA-1FAE0714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6FDA-8959-474F-B9C5-65AC07633D6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BAB36-9318-4F87-98DC-322B2C08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ECE8D-D2C0-4A15-803C-3CAABE98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518D-BB86-4C98-B6E8-65C2492D4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4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2D22-7C76-49A8-A5FA-F248940E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5D979-93BB-43B2-BD8C-D3AA2A65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6FDA-8959-474F-B9C5-65AC07633D6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3F8B7-989E-4E83-881F-0F86D3E5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14E10-C435-4513-B07E-AE1B35AF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518D-BB86-4C98-B6E8-65C2492D4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8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EACA3-315A-4FDD-B755-C6CD13C0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6FDA-8959-474F-B9C5-65AC07633D6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D3BC6-18BC-4409-94FF-99910601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2074A-F130-4B15-B33E-468EF858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518D-BB86-4C98-B6E8-65C2492D4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7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542E-0BE3-4A32-9004-E5BAD29D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00B19-65E3-4360-8DA7-3AADE3DAD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EB600-24BF-4B6A-A020-18ADF88FB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18EB5-3327-4ED3-B67E-DF3762F6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6FDA-8959-474F-B9C5-65AC07633D6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F1781-9F0E-4C27-BAB0-E1FDBEDD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C64DD-E46B-4B5F-BE4F-150DE665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518D-BB86-4C98-B6E8-65C2492D4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8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69B98-C200-4856-8474-790726B9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0BF96-3A03-4B1D-B565-34724ABA4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23550-053F-40C0-B661-B2E046D2F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7F138-49BD-4B73-8BC3-7383914F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6FDA-8959-474F-B9C5-65AC07633D6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C4A95-0933-40C2-BBF0-AD511E22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D5B6C-1016-4DA4-895D-DE75B1F4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F518D-BB86-4C98-B6E8-65C2492D4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96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EFA11B-20A4-44BC-9946-4A78AC22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5DF2A-A8C6-4D4F-87CA-06E02D4F3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A6303-3907-42B4-999C-8AC74B9CA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16FDA-8959-474F-B9C5-65AC07633D6E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BF6EC-B2BC-439C-B71D-C5E20D6F1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C0B59-A443-4057-988B-896016878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F518D-BB86-4C98-B6E8-65C2492D4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55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ventbrite.co.uk/e/wellbeing-circle-tickets-199302538257" TargetMode="External"/><Relationship Id="rId3" Type="http://schemas.openxmlformats.org/officeDocument/2006/relationships/hyperlink" Target="https://www.eventbrite.co.uk/e/health-wellbeing-webinar-recognising-stress-and-wellbeing-tickets-199297081937" TargetMode="External"/><Relationship Id="rId7" Type="http://schemas.openxmlformats.org/officeDocument/2006/relationships/hyperlink" Target="https://www.eventbrite.co.uk/e/wellbeing-circle-tickets-199300652617" TargetMode="External"/><Relationship Id="rId12" Type="http://schemas.openxmlformats.org/officeDocument/2006/relationships/hyperlink" Target="https://www.lscthub.co.uk/health-and-wellbeing/" TargetMode="External"/><Relationship Id="rId2" Type="http://schemas.openxmlformats.org/officeDocument/2006/relationships/hyperlink" Target="https://www.eventbrite.co.uk/e/health-wellbeing-webinar-nhs-support-offers-tickets-1992950458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ventbrite.co.uk/e/health-wellbeing-webinar-wellbeing-action-plans-tickets-199299258447" TargetMode="External"/><Relationship Id="rId11" Type="http://schemas.openxmlformats.org/officeDocument/2006/relationships/hyperlink" Target="https://www.lscthub.co.uk/the-health-wellbeing-podcast/" TargetMode="External"/><Relationship Id="rId5" Type="http://schemas.openxmlformats.org/officeDocument/2006/relationships/hyperlink" Target="https://www.eventbrite.co.uk/e/health-wellbeing-webinar-5-ways-to-wellbeing-tickets-199298746917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www.eventbrite.co.uk/e/health-wellbeing-webinar-promoting-wellbeing-tickets-199297944517" TargetMode="Externa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elay 1">
            <a:extLst>
              <a:ext uri="{FF2B5EF4-FFF2-40B4-BE49-F238E27FC236}">
                <a16:creationId xmlns:a16="http://schemas.microsoft.com/office/drawing/2014/main" id="{EF28225F-530A-4776-81E4-EBE90D3F9907}"/>
              </a:ext>
            </a:extLst>
          </p:cNvPr>
          <p:cNvSpPr/>
          <p:nvPr/>
        </p:nvSpPr>
        <p:spPr>
          <a:xfrm rot="10800000">
            <a:off x="7599426" y="-8667"/>
            <a:ext cx="4512468" cy="6857998"/>
          </a:xfrm>
          <a:prstGeom prst="flowChartDela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2E020F-8EE1-4075-B119-8895C605AAF4}"/>
              </a:ext>
            </a:extLst>
          </p:cNvPr>
          <p:cNvSpPr txBox="1">
            <a:spLocks/>
          </p:cNvSpPr>
          <p:nvPr/>
        </p:nvSpPr>
        <p:spPr>
          <a:xfrm>
            <a:off x="3459004" y="538577"/>
            <a:ext cx="4969265" cy="84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>
                <a:solidFill>
                  <a:srgbClr val="ED7D31"/>
                </a:solidFill>
              </a:rPr>
              <a:t>Health and Wellbeing</a:t>
            </a:r>
            <a:endParaRPr lang="en-GB" sz="3600" b="1" dirty="0">
              <a:solidFill>
                <a:srgbClr val="ED7D3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9F596D-DBAF-49ED-AAF8-1F93AB1109F9}"/>
              </a:ext>
            </a:extLst>
          </p:cNvPr>
          <p:cNvSpPr txBox="1"/>
          <p:nvPr/>
        </p:nvSpPr>
        <p:spPr>
          <a:xfrm>
            <a:off x="950" y="311746"/>
            <a:ext cx="4010027" cy="62170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 dirty="0">
                <a:latin typeface="Calibri"/>
                <a:cs typeface="Calibri"/>
              </a:rPr>
              <a:t>Webinars</a:t>
            </a:r>
            <a:br>
              <a:rPr lang="en-GB" sz="2400" b="1" dirty="0">
                <a:latin typeface="Calibri"/>
                <a:cs typeface="Calibri"/>
              </a:rPr>
            </a:br>
            <a:endParaRPr lang="en-GB" sz="2400" b="1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National Offers NHS Offers</a:t>
            </a:r>
            <a:r>
              <a:rPr lang="en-GB" dirty="0">
                <a:latin typeface="Calibri"/>
              </a:rPr>
              <a:t/>
            </a:r>
            <a:br>
              <a:rPr lang="en-GB" dirty="0">
                <a:latin typeface="Calibri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Thu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2nd Dec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12:00 - 13:00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br>
              <a:rPr lang="en-GB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More info and sign up </a:t>
            </a:r>
            <a:r>
              <a:rPr lang="en-GB" dirty="0">
                <a:solidFill>
                  <a:srgbClr val="00B0F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here</a:t>
            </a:r>
            <a:r>
              <a:rPr lang="en-GB" dirty="0">
                <a:solidFill>
                  <a:srgbClr val="00B0F0"/>
                </a:solidFill>
                <a:latin typeface="Calibri"/>
                <a:cs typeface="Calibri"/>
                <a:hlinkClick r:id="rId2"/>
              </a:rPr>
              <a:t>!</a:t>
            </a:r>
            <a:endParaRPr lang="en-GB" dirty="0">
              <a:latin typeface="Calibri"/>
              <a:cs typeface="Calibri" panose="020F0502020204030204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Recognising Stress and Wellbeing</a:t>
            </a:r>
            <a:r>
              <a:rPr lang="en-GB" b="1" dirty="0">
                <a:latin typeface="Calibri"/>
              </a:rPr>
              <a:t/>
            </a:r>
            <a:br>
              <a:rPr lang="en-GB" b="1" dirty="0">
                <a:latin typeface="Calibri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Mon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13th Dec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12:00 - 13:00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GB" dirty="0">
                <a:latin typeface="Calibri"/>
              </a:rPr>
              <a:t/>
            </a:r>
            <a:br>
              <a:rPr lang="en-GB" dirty="0">
                <a:latin typeface="Calibri"/>
              </a:rPr>
            </a:b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More info and sign up </a:t>
            </a:r>
            <a:r>
              <a:rPr lang="en-GB" dirty="0">
                <a:solidFill>
                  <a:srgbClr val="00B0F0"/>
                </a:solidFill>
                <a:latin typeface="Calibri"/>
                <a:cs typeface="Calibri"/>
                <a:hlinkClick r:id="rId3"/>
              </a:rPr>
              <a:t>here!</a:t>
            </a:r>
            <a:endParaRPr lang="en-GB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Promoting Wellbeing</a:t>
            </a:r>
            <a:r>
              <a:rPr lang="en-GB" b="1" dirty="0">
                <a:latin typeface="Calibri"/>
              </a:rPr>
              <a:t/>
            </a:r>
            <a:br>
              <a:rPr lang="en-GB" b="1" dirty="0">
                <a:latin typeface="Calibri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Wed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5th 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Jan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Calibri"/>
                <a:cs typeface="Calibri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12:00 - 13:00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) </a:t>
            </a:r>
            <a:r>
              <a:rPr lang="en-GB" dirty="0">
                <a:latin typeface="Calibri"/>
              </a:rPr>
              <a:t/>
            </a:r>
            <a:br>
              <a:rPr lang="en-GB" dirty="0">
                <a:latin typeface="Calibri"/>
              </a:rPr>
            </a:b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More info and sign up </a:t>
            </a:r>
            <a:r>
              <a:rPr lang="en-GB" dirty="0">
                <a:solidFill>
                  <a:srgbClr val="00B0F0"/>
                </a:solidFill>
                <a:latin typeface="Calibri"/>
                <a:cs typeface="Calibri"/>
                <a:hlinkClick r:id="rId4"/>
              </a:rPr>
              <a:t>here!</a:t>
            </a:r>
            <a:endParaRPr lang="en-GB" dirty="0">
              <a:latin typeface="Calibri"/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5 Way to </a:t>
            </a:r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Wellbeing</a:t>
            </a:r>
            <a:r>
              <a:rPr lang="en-GB" b="1" dirty="0">
                <a:latin typeface="Calibri"/>
              </a:rPr>
              <a:t/>
            </a:r>
            <a:br>
              <a:rPr lang="en-GB" b="1" dirty="0">
                <a:latin typeface="Calibri"/>
              </a:rPr>
            </a:b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Fri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21st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"/>
                <a:cs typeface="Calibri"/>
              </a:rPr>
              <a:t>Jan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12:00 - 13:00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</a:t>
            </a:r>
            <a:r>
              <a:rPr lang="en-GB" dirty="0">
                <a:latin typeface="Calibri"/>
              </a:rPr>
              <a:t/>
            </a:r>
            <a:br>
              <a:rPr lang="en-GB" dirty="0">
                <a:latin typeface="Calibri"/>
              </a:rPr>
            </a:b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More info and sign up </a:t>
            </a:r>
            <a:r>
              <a:rPr lang="en-GB" dirty="0">
                <a:solidFill>
                  <a:srgbClr val="00B0F0"/>
                </a:solidFill>
                <a:latin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here!</a:t>
            </a:r>
            <a:endParaRPr lang="en-GB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Wellbeing Action Plan</a:t>
            </a:r>
            <a:r>
              <a:rPr lang="en-GB" b="1" dirty="0">
                <a:latin typeface="Calibri"/>
              </a:rPr>
              <a:t/>
            </a:r>
            <a:br>
              <a:rPr lang="en-GB" b="1" dirty="0">
                <a:latin typeface="Calibri"/>
              </a:rPr>
            </a:br>
            <a:r>
              <a:rPr lang="en-GB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Mon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31st Jan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12:00 - 13:00</a:t>
            </a: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br>
              <a:rPr lang="en-GB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GB" dirty="0">
                <a:solidFill>
                  <a:srgbClr val="000000"/>
                </a:solidFill>
                <a:latin typeface="Calibri"/>
                <a:cs typeface="Calibri"/>
              </a:rPr>
              <a:t>More info and sign up </a:t>
            </a:r>
            <a:r>
              <a:rPr lang="en-GB" dirty="0">
                <a:solidFill>
                  <a:srgbClr val="00B0F0"/>
                </a:solidFill>
                <a:latin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here</a:t>
            </a:r>
            <a:r>
              <a:rPr lang="en-GB" dirty="0">
                <a:solidFill>
                  <a:srgbClr val="00B0F0"/>
                </a:solidFill>
                <a:latin typeface="Calibri"/>
                <a:cs typeface="Calibri"/>
                <a:hlinkClick r:id="rId6"/>
              </a:rPr>
              <a:t>!</a:t>
            </a:r>
            <a:endParaRPr lang="en-GB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112FC8-876A-4F44-9A69-6A11825AE53C}"/>
              </a:ext>
            </a:extLst>
          </p:cNvPr>
          <p:cNvSpPr txBox="1"/>
          <p:nvPr/>
        </p:nvSpPr>
        <p:spPr>
          <a:xfrm>
            <a:off x="7672117" y="311746"/>
            <a:ext cx="4638675" cy="52014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 b="1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Wellbeing </a:t>
            </a:r>
            <a:r>
              <a:rPr lang="en-GB" sz="2400" b="1" dirty="0">
                <a:solidFill>
                  <a:srgbClr val="000000"/>
                </a:solidFill>
                <a:latin typeface="Calibri"/>
                <a:cs typeface="Calibri"/>
              </a:rPr>
              <a:t>Circles</a:t>
            </a:r>
            <a:endParaRPr lang="en-GB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endParaRPr lang="en-GB" sz="2400" b="1" dirty="0">
              <a:ea typeface="+mn-lt"/>
              <a:cs typeface="+mn-lt"/>
            </a:endParaRPr>
          </a:p>
          <a:p>
            <a:pPr algn="ctr"/>
            <a:r>
              <a:rPr lang="en-GB" sz="2000" i="1" dirty="0">
                <a:ea typeface="+mn-lt"/>
                <a:cs typeface="+mn-lt"/>
              </a:rPr>
              <a:t>Limited to 10 places per session</a:t>
            </a:r>
            <a:endParaRPr lang="en-GB" sz="2000" i="1" dirty="0">
              <a:cs typeface="Calibri"/>
            </a:endParaRPr>
          </a:p>
          <a:p>
            <a:pPr algn="ctr"/>
            <a:endParaRPr lang="en-GB" sz="2000" b="1" dirty="0">
              <a:cs typeface="Calibri"/>
            </a:endParaRPr>
          </a:p>
          <a:p>
            <a:pPr algn="ctr"/>
            <a:r>
              <a:rPr lang="en-GB" sz="2000" dirty="0">
                <a:ea typeface="+mn-lt"/>
                <a:cs typeface="+mn-lt"/>
              </a:rPr>
              <a:t>Having a safe space to be heard reduces stress and increases welfare.</a:t>
            </a:r>
            <a:endParaRPr lang="en-GB" sz="2000" dirty="0">
              <a:cs typeface="Calibri"/>
            </a:endParaRPr>
          </a:p>
          <a:p>
            <a:pPr algn="ctr"/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  <a:t>Wed </a:t>
            </a:r>
            <a:r>
              <a:rPr lang="en-GB" sz="240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8th </a:t>
            </a:r>
            <a: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  <a:t>December </a:t>
            </a:r>
            <a:r>
              <a:rPr lang="en-GB" sz="2400" dirty="0">
                <a:latin typeface="Calibri"/>
              </a:rPr>
              <a:t/>
            </a:r>
            <a:br>
              <a:rPr lang="en-GB" sz="2400" dirty="0">
                <a:latin typeface="Calibri"/>
              </a:rPr>
            </a:br>
            <a: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  <a:t>(16:00-17:00) </a:t>
            </a:r>
            <a:endParaRPr lang="en-GB" sz="240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Calibri"/>
                <a:cs typeface="Calibri"/>
                <a:hlinkClick r:id="rId7"/>
              </a:rPr>
              <a:t>Click here to sign up!</a:t>
            </a:r>
            <a:endParaRPr lang="en-GB" sz="2400" dirty="0">
              <a:solidFill>
                <a:srgbClr val="00B0F0"/>
              </a:solidFill>
              <a:latin typeface="Calibri"/>
              <a:cs typeface="Calibri"/>
            </a:endParaRPr>
          </a:p>
          <a:p>
            <a:pPr algn="ctr"/>
            <a:endParaRPr lang="en-GB" sz="2400" dirty="0">
              <a:solidFill>
                <a:srgbClr val="00B0F0"/>
              </a:solidFill>
              <a:latin typeface="Calibri"/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ea typeface="+mn-lt"/>
                <a:cs typeface="+mn-lt"/>
              </a:rPr>
              <a:t>Thurs 20th January </a:t>
            </a:r>
            <a:r>
              <a:rPr lang="en-GB" sz="2400" dirty="0">
                <a:ea typeface="+mn-lt"/>
                <a:cs typeface="+mn-lt"/>
              </a:rPr>
              <a:t/>
            </a:r>
            <a:br>
              <a:rPr lang="en-GB" sz="2400" dirty="0">
                <a:ea typeface="+mn-lt"/>
                <a:cs typeface="+mn-lt"/>
              </a:rPr>
            </a:br>
            <a:r>
              <a:rPr lang="en-GB" sz="2400" dirty="0">
                <a:solidFill>
                  <a:srgbClr val="000000"/>
                </a:solidFill>
                <a:ea typeface="+mn-lt"/>
                <a:cs typeface="+mn-lt"/>
              </a:rPr>
              <a:t>(12:00-13:00)</a:t>
            </a:r>
            <a:endParaRPr lang="en-GB" sz="2400" dirty="0">
              <a:ea typeface="+mn-lt"/>
              <a:cs typeface="+mn-lt"/>
            </a:endParaRPr>
          </a:p>
          <a:p>
            <a:pPr algn="ctr"/>
            <a:r>
              <a:rPr lang="en-GB" sz="2400" dirty="0">
                <a:solidFill>
                  <a:srgbClr val="00B0F0"/>
                </a:solidFill>
                <a:ea typeface="+mn-lt"/>
                <a:cs typeface="+mn-lt"/>
                <a:hlinkClick r:id="rId8"/>
              </a:rPr>
              <a:t>Click here to sign up!</a:t>
            </a:r>
            <a:endParaRPr lang="en-GB" sz="2400" dirty="0">
              <a:cs typeface="Calibri" panose="020F0502020204030204"/>
            </a:endParaRP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58B41DF6-CEBE-45EB-9A3F-52E8DB68B2F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37" y="1819709"/>
            <a:ext cx="3400742" cy="1101435"/>
          </a:xfrm>
          <a:prstGeom prst="rect">
            <a:avLst/>
          </a:prstGeom>
        </p:spPr>
      </p:pic>
      <p:pic>
        <p:nvPicPr>
          <p:cNvPr id="3" name="Picture 3" descr="Diagram, venn diagram&#10;&#10;Description automatically generated">
            <a:extLst>
              <a:ext uri="{FF2B5EF4-FFF2-40B4-BE49-F238E27FC236}">
                <a16:creationId xmlns:a16="http://schemas.microsoft.com/office/drawing/2014/main" id="{D34E2A30-05E5-45BB-B005-A2962A53026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17" b="52387"/>
          <a:stretch/>
        </p:blipFill>
        <p:spPr>
          <a:xfrm>
            <a:off x="4164806" y="5141119"/>
            <a:ext cx="3731443" cy="1782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F0DDFE-5F80-4848-81BB-1037D27F75C8}"/>
              </a:ext>
            </a:extLst>
          </p:cNvPr>
          <p:cNvSpPr txBox="1"/>
          <p:nvPr/>
        </p:nvSpPr>
        <p:spPr>
          <a:xfrm>
            <a:off x="4652962" y="543877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cs typeface="Calibri"/>
                <a:hlinkClick r:id="rId11"/>
              </a:rPr>
              <a:t>Click here to listen</a:t>
            </a:r>
            <a:endParaRPr lang="en-GB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9AFFA1-606A-4879-9F90-E5E3C451AE2E}"/>
              </a:ext>
            </a:extLst>
          </p:cNvPr>
          <p:cNvSpPr txBox="1"/>
          <p:nvPr/>
        </p:nvSpPr>
        <p:spPr>
          <a:xfrm>
            <a:off x="4569619" y="3569493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More Health and Wellbeing resources </a:t>
            </a:r>
            <a:r>
              <a:rPr lang="en-GB" dirty="0">
                <a:solidFill>
                  <a:schemeClr val="accent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here</a:t>
            </a: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92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171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 Jackson</dc:creator>
  <cp:lastModifiedBy>Summer Seath (GP Federation)</cp:lastModifiedBy>
  <cp:revision>111</cp:revision>
  <dcterms:created xsi:type="dcterms:W3CDTF">2021-10-26T13:37:26Z</dcterms:created>
  <dcterms:modified xsi:type="dcterms:W3CDTF">2021-11-02T11:05:23Z</dcterms:modified>
</cp:coreProperties>
</file>