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4" r:id="rId5"/>
    <p:sldId id="265" r:id="rId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7E3EE9-A475-4048-B9AE-0DCA0A4C84B3}" v="180" dt="2021-10-14T09:17:10.4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2" d="100"/>
          <a:sy n="72" d="100"/>
        </p:scale>
        <p:origin x="45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a:latin typeface="Calibri" panose="020F0502020204030204" pitchFamily="34" charset="0"/>
                <a:ea typeface="Malgun Gothic" panose="020B0503020000020004" pitchFamily="34" charset="-127"/>
                <a:cs typeface="Calibri" panose="020F0502020204030204" pitchFamily="34" charset="0"/>
              </a:defRPr>
            </a:lvl1pPr>
            <a:lvl2pPr>
              <a:defRPr>
                <a:latin typeface="Calibri" panose="020F0502020204030204" pitchFamily="34" charset="0"/>
                <a:ea typeface="Malgun Gothic" panose="020B0503020000020004" pitchFamily="34" charset="-127"/>
                <a:cs typeface="Calibri" panose="020F0502020204030204" pitchFamily="34" charset="0"/>
              </a:defRPr>
            </a:lvl2pPr>
            <a:lvl3pPr>
              <a:defRPr>
                <a:latin typeface="Calibri" panose="020F0502020204030204" pitchFamily="34" charset="0"/>
                <a:ea typeface="Malgun Gothic" panose="020B0503020000020004" pitchFamily="34" charset="-127"/>
                <a:cs typeface="Calibri" panose="020F0502020204030204" pitchFamily="34" charset="0"/>
              </a:defRPr>
            </a:lvl3pPr>
            <a:lvl4pPr>
              <a:defRPr>
                <a:latin typeface="Calibri" panose="020F0502020204030204" pitchFamily="34" charset="0"/>
                <a:ea typeface="Malgun Gothic" panose="020B0503020000020004" pitchFamily="34" charset="-127"/>
                <a:cs typeface="Calibri" panose="020F0502020204030204" pitchFamily="34" charset="0"/>
              </a:defRPr>
            </a:lvl4pPr>
            <a:lvl5pPr>
              <a:defRPr>
                <a:latin typeface="Calibri" panose="020F0502020204030204" pitchFamily="34" charset="0"/>
                <a:ea typeface="Malgun Gothic" panose="020B0503020000020004" pitchFamily="34" charset="-127"/>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9E6EB3E7-976C-4DB3-877A-535C5425430D}" type="datetimeFigureOut">
              <a:rPr lang="en-GB" smtClean="0"/>
              <a:t>24/11/2021</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664AA42-F278-4405-9BF6-D7FAE9BD8147}" type="slidenum">
              <a:rPr lang="en-GB" smtClean="0"/>
              <a:t>‹#›</a:t>
            </a:fld>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64352" y="23453"/>
            <a:ext cx="2868691" cy="686334"/>
          </a:xfrm>
          <a:prstGeom prst="rect">
            <a:avLst/>
          </a:prstGeom>
        </p:spPr>
      </p:pic>
    </p:spTree>
    <p:extLst>
      <p:ext uri="{BB962C8B-B14F-4D97-AF65-F5344CB8AC3E}">
        <p14:creationId xmlns:p14="http://schemas.microsoft.com/office/powerpoint/2010/main" val="184871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416176"/>
            <a:ext cx="10363200" cy="1470025"/>
          </a:xfrm>
        </p:spPr>
        <p:txBody>
          <a:bodyPr/>
          <a:lstStyle>
            <a:lvl1pPr>
              <a:defRPr>
                <a:solidFill>
                  <a:srgbClr val="315077"/>
                </a:solidFill>
                <a:latin typeface="Calibri" panose="020F0502020204030204" pitchFamily="34" charset="0"/>
                <a:ea typeface="Malgun Gothic" panose="020B0503020000020004" pitchFamily="34" charset="-127"/>
                <a:cs typeface="Calibri" panose="020F0502020204030204" pitchFamily="34" charset="0"/>
              </a:defRPr>
            </a:lvl1pPr>
          </a:lstStyle>
          <a:p>
            <a:r>
              <a:rPr lang="en-US" dirty="0"/>
              <a:t>Click to edit Master title style</a:t>
            </a:r>
            <a:endParaRPr lang="en-GB" dirty="0"/>
          </a:p>
        </p:txBody>
      </p:sp>
      <p:sp>
        <p:nvSpPr>
          <p:cNvPr id="3" name="Subtitle 2"/>
          <p:cNvSpPr>
            <a:spLocks noGrp="1"/>
          </p:cNvSpPr>
          <p:nvPr>
            <p:ph type="subTitle" idx="1"/>
          </p:nvPr>
        </p:nvSpPr>
        <p:spPr>
          <a:xfrm>
            <a:off x="1828800" y="4077072"/>
            <a:ext cx="8534400" cy="1752600"/>
          </a:xfrm>
        </p:spPr>
        <p:txBody>
          <a:bodyPr/>
          <a:lstStyle>
            <a:lvl1pPr marL="0" indent="0" algn="ctr">
              <a:buNone/>
              <a:defRPr>
                <a:solidFill>
                  <a:srgbClr val="315077"/>
                </a:solidFill>
                <a:latin typeface="Calibri" panose="020F0502020204030204" pitchFamily="34" charset="0"/>
                <a:ea typeface="Malgun Gothic" panose="020B0503020000020004" pitchFamily="34" charset="-127"/>
                <a:cs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GB" dirty="0"/>
          </a:p>
        </p:txBody>
      </p:sp>
      <p:sp>
        <p:nvSpPr>
          <p:cNvPr id="4" name="Date Placeholder 3"/>
          <p:cNvSpPr>
            <a:spLocks noGrp="1"/>
          </p:cNvSpPr>
          <p:nvPr>
            <p:ph type="dt" sz="half" idx="10"/>
          </p:nvPr>
        </p:nvSpPr>
        <p:spPr/>
        <p:txBody>
          <a:bodyPr/>
          <a:lstStyle/>
          <a:p>
            <a:fld id="{9E6EB3E7-976C-4DB3-877A-535C5425430D}" type="datetimeFigureOut">
              <a:rPr lang="en-GB" smtClean="0"/>
              <a:t>24/11/2021</a:t>
            </a:fld>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64AA42-F278-4405-9BF6-D7FAE9BD8147}" type="slidenum">
              <a:rPr lang="en-GB" smtClean="0"/>
              <a:t>‹#›</a:t>
            </a:fld>
            <a:endParaRPr lang="en-GB"/>
          </a:p>
        </p:txBody>
      </p:sp>
    </p:spTree>
    <p:extLst>
      <p:ext uri="{BB962C8B-B14F-4D97-AF65-F5344CB8AC3E}">
        <p14:creationId xmlns:p14="http://schemas.microsoft.com/office/powerpoint/2010/main" val="23715526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l="-43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764704"/>
            <a:ext cx="10972800" cy="864096"/>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609600" y="1700809"/>
            <a:ext cx="10972800" cy="442535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cs typeface="Calibri" panose="020F0502020204030204" pitchFamily="34" charset="0"/>
              </a:defRPr>
            </a:lvl1pPr>
          </a:lstStyle>
          <a:p>
            <a:fld id="{9E6EB3E7-976C-4DB3-877A-535C5425430D}" type="datetimeFigureOut">
              <a:rPr lang="en-GB" smtClean="0"/>
              <a:pPr/>
              <a:t>24/11/2021</a:t>
            </a:fld>
            <a:endParaRPr lang="en-GB" dirty="0"/>
          </a:p>
        </p:txBody>
      </p:sp>
      <p:sp>
        <p:nvSpPr>
          <p:cNvPr id="5" name="Footer Placeholder 4"/>
          <p:cNvSpPr>
            <a:spLocks noGrp="1"/>
          </p:cNvSpPr>
          <p:nvPr>
            <p:ph type="ftr" sz="quarter" idx="3"/>
          </p:nvPr>
        </p:nvSpPr>
        <p:spPr>
          <a:xfrm>
            <a:off x="3518262" y="6356351"/>
            <a:ext cx="5170025" cy="365125"/>
          </a:xfrm>
          <a:prstGeom prst="rect">
            <a:avLst/>
          </a:prstGeom>
        </p:spPr>
        <p:txBody>
          <a:bodyPr vert="horz" lIns="91440" tIns="45720" rIns="91440" bIns="45720" rtlCol="0" anchor="ctr"/>
          <a:lstStyle>
            <a:lvl1pPr algn="ctr">
              <a:defRPr sz="1000">
                <a:solidFill>
                  <a:schemeClr val="tx1">
                    <a:tint val="75000"/>
                  </a:schemeClr>
                </a:solidFill>
                <a:latin typeface="Calibri" panose="020F0502020204030204" pitchFamily="34" charset="0"/>
                <a:cs typeface="Calibri" panose="020F0502020204030204" pitchFamily="34" charset="0"/>
              </a:defRPr>
            </a:lvl1pPr>
          </a:lstStyle>
          <a:p>
            <a:r>
              <a:rPr lang="en-GB"/>
              <a:t>Powered by Morecambe Bay Primary Care Collaborative</a:t>
            </a:r>
            <a:endParaRPr lang="en-GB"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cs typeface="Calibri" panose="020F0502020204030204" pitchFamily="34" charset="0"/>
              </a:defRPr>
            </a:lvl1pPr>
          </a:lstStyle>
          <a:p>
            <a:fld id="{7664AA42-F278-4405-9BF6-D7FAE9BD8147}" type="slidenum">
              <a:rPr lang="en-GB" smtClean="0"/>
              <a:pPr/>
              <a:t>‹#›</a:t>
            </a:fld>
            <a:endParaRPr lang="en-GB" dirty="0"/>
          </a:p>
        </p:txBody>
      </p:sp>
      <p:pic>
        <p:nvPicPr>
          <p:cNvPr id="7" name="Picture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264352" y="23453"/>
            <a:ext cx="2868691" cy="686334"/>
          </a:xfrm>
          <a:prstGeom prst="rect">
            <a:avLst/>
          </a:prstGeom>
        </p:spPr>
      </p:pic>
    </p:spTree>
    <p:extLst>
      <p:ext uri="{BB962C8B-B14F-4D97-AF65-F5344CB8AC3E}">
        <p14:creationId xmlns:p14="http://schemas.microsoft.com/office/powerpoint/2010/main" val="3524744470"/>
      </p:ext>
    </p:extLst>
  </p:cSld>
  <p:clrMap bg1="lt1" tx1="dk1" bg2="lt2" tx2="dk2" accent1="accent1" accent2="accent2" accent3="accent3" accent4="accent4" accent5="accent5" accent6="accent6" hlink="hlink" folHlink="folHlink"/>
  <p:sldLayoutIdLst>
    <p:sldLayoutId id="2147483650" r:id="rId1"/>
    <p:sldLayoutId id="2147483649" r:id="rId2"/>
  </p:sldLayoutIdLst>
  <p:txStyles>
    <p:titleStyle>
      <a:lvl1pPr algn="ctr" defTabSz="914400" rtl="0" eaLnBrk="1" latinLnBrk="0" hangingPunct="1">
        <a:spcBef>
          <a:spcPct val="0"/>
        </a:spcBef>
        <a:buNone/>
        <a:defRPr sz="44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libri" panose="020F0502020204030204" pitchFamily="34" charset="0"/>
          <a:ea typeface="Malgun Gothic" panose="020B0503020000020004" pitchFamily="34" charset="-127"/>
          <a:cs typeface="Calibri" panose="020F050202020403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dls.nhs.uk/Home" TargetMode="Externa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hyperlink" Target="mailto:jenny.mather@nhs.net" TargetMode="External"/><Relationship Id="rId2" Type="http://schemas.openxmlformats.org/officeDocument/2006/relationships/hyperlink" Target="mailto:Nicola.Albanese@nhs.ne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400" b="1" cap="all" dirty="0">
                <a:ln w="3175" cmpd="sng">
                  <a:noFill/>
                </a:ln>
                <a:latin typeface="Arial" panose="020B0604020202020204" pitchFamily="34" charset="0"/>
                <a:ea typeface="+mj-ea"/>
                <a:cs typeface="Arial" panose="020B0604020202020204" pitchFamily="34" charset="0"/>
              </a:rPr>
              <a:t>Digital Literacy Self-Assessment Diagnostic tool</a:t>
            </a:r>
            <a:r>
              <a:rPr lang="en-US" sz="6000" b="1" cap="all" dirty="0">
                <a:ln w="3175" cmpd="sng">
                  <a:noFill/>
                </a:ln>
                <a:latin typeface="+mj-lt"/>
                <a:ea typeface="+mj-ea"/>
                <a:cs typeface="+mj-cs"/>
              </a:rPr>
              <a:t> </a:t>
            </a:r>
            <a:r>
              <a:rPr lang="en-US" sz="6000" cap="all" dirty="0">
                <a:ln w="3175" cmpd="sng">
                  <a:noFill/>
                </a:ln>
                <a:latin typeface="+mj-lt"/>
                <a:ea typeface="+mj-ea"/>
                <a:cs typeface="+mj-cs"/>
              </a:rPr>
              <a:t> </a:t>
            </a:r>
            <a:br>
              <a:rPr lang="en-US" sz="6000" cap="all" dirty="0">
                <a:ln w="3175" cmpd="sng">
                  <a:noFill/>
                </a:ln>
                <a:latin typeface="+mj-lt"/>
                <a:ea typeface="+mj-ea"/>
                <a:cs typeface="+mj-cs"/>
              </a:rPr>
            </a:br>
            <a:endParaRPr lang="en-GB" dirty="0"/>
          </a:p>
        </p:txBody>
      </p:sp>
      <p:sp>
        <p:nvSpPr>
          <p:cNvPr id="3" name="Subtitle 2"/>
          <p:cNvSpPr>
            <a:spLocks noGrp="1"/>
          </p:cNvSpPr>
          <p:nvPr>
            <p:ph type="subTitle" idx="1"/>
          </p:nvPr>
        </p:nvSpPr>
        <p:spPr>
          <a:xfrm>
            <a:off x="1422401" y="3522133"/>
            <a:ext cx="9968088" cy="3228623"/>
          </a:xfrm>
        </p:spPr>
        <p:txBody>
          <a:bodyPr>
            <a:normAutofit fontScale="55000" lnSpcReduction="20000"/>
          </a:bodyPr>
          <a:lstStyle/>
          <a:p>
            <a:pPr algn="l"/>
            <a:r>
              <a:rPr lang="en-GB" dirty="0"/>
              <a:t>The Health Education England (HEE) Digital Readiness programme have developed a new workforce digital skills self-assessment diagnostic tool in partnership with the Technology Enhanced Learning (TEL) Team. Lancashire &amp; South Cumbria have the opportunity to be one of the first areas to use and benefit from the Tool.</a:t>
            </a:r>
          </a:p>
          <a:p>
            <a:pPr algn="l"/>
            <a:endParaRPr lang="en-GB" dirty="0"/>
          </a:p>
          <a:p>
            <a:pPr algn="l"/>
            <a:r>
              <a:rPr lang="en-GB" dirty="0"/>
              <a:t>Lancashire and south Cumbria Training Hub will be the Centre, cascading this tool for use across all areas of Primary Care including Optometry, Dentistry and Pharmacy.</a:t>
            </a:r>
          </a:p>
          <a:p>
            <a:pPr algn="l"/>
            <a:r>
              <a:rPr lang="en-GB" dirty="0"/>
              <a:t>The locality Digital Champions Leads are working to ensure this Tool is offered across primary care, also supporting any staff with their individual digital development. The leads will link to the ICP based digital teams to ensure alignment with any existing digital skill development.</a:t>
            </a:r>
          </a:p>
          <a:p>
            <a:pPr algn="l"/>
            <a:endParaRPr lang="en-GB" dirty="0"/>
          </a:p>
          <a:p>
            <a:pPr algn="l"/>
            <a:r>
              <a:rPr lang="en-GB" dirty="0"/>
              <a:t>To ensure inclusivity we aim to enhance the current digital champion work by recruiting non-clinical champions to assist in communications and support to the non-clinical workforce</a:t>
            </a:r>
          </a:p>
          <a:p>
            <a:endParaRPr lang="en-GB" dirty="0"/>
          </a:p>
        </p:txBody>
      </p:sp>
      <p:pic>
        <p:nvPicPr>
          <p:cNvPr id="4" name="Picture 4" descr="Image preview">
            <a:extLst>
              <a:ext uri="{FF2B5EF4-FFF2-40B4-BE49-F238E27FC236}">
                <a16:creationId xmlns:a16="http://schemas.microsoft.com/office/drawing/2014/main" id="{37AB6C6B-FBF8-4FA7-9C5B-69BBBEF58E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02469" y="539697"/>
            <a:ext cx="2527178" cy="80351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NHS Health Education England logo.">
            <a:extLst>
              <a:ext uri="{FF2B5EF4-FFF2-40B4-BE49-F238E27FC236}">
                <a16:creationId xmlns:a16="http://schemas.microsoft.com/office/drawing/2014/main" id="{77D95EDB-414E-4314-8B8F-3B8CED05D43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29647" y="475812"/>
            <a:ext cx="2963690" cy="524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8838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Arial" panose="020B0604020202020204" pitchFamily="34" charset="0"/>
                <a:cs typeface="Arial" panose="020B0604020202020204" pitchFamily="34" charset="0"/>
              </a:rPr>
              <a:t>Why Use the tool </a:t>
            </a:r>
            <a:endParaRPr lang="en-GB" dirty="0"/>
          </a:p>
        </p:txBody>
      </p:sp>
      <p:sp>
        <p:nvSpPr>
          <p:cNvPr id="3" name="Content Placeholder 2"/>
          <p:cNvSpPr>
            <a:spLocks noGrp="1"/>
          </p:cNvSpPr>
          <p:nvPr>
            <p:ph idx="1"/>
          </p:nvPr>
        </p:nvSpPr>
        <p:spPr/>
        <p:txBody>
          <a:bodyPr>
            <a:normAutofit fontScale="85000" lnSpcReduction="10000"/>
          </a:bodyPr>
          <a:lstStyle/>
          <a:p>
            <a:r>
              <a:rPr lang="en-GB" dirty="0"/>
              <a:t>The tool will: ​</a:t>
            </a:r>
          </a:p>
          <a:p>
            <a:r>
              <a:rPr lang="en-GB" dirty="0"/>
              <a:t>provides staff with opportunities to answer a set of questions to determine their current digital literacy levels and help identify areas of learning need</a:t>
            </a:r>
          </a:p>
          <a:p>
            <a:r>
              <a:rPr lang="en-GB" dirty="0"/>
              <a:t>provide senior managers and leaders with anonymised data to help them understand the digital literacy skills and training needs of their staff </a:t>
            </a:r>
          </a:p>
          <a:p>
            <a:endParaRPr lang="en-GB" dirty="0"/>
          </a:p>
          <a:p>
            <a:r>
              <a:rPr lang="en-GB" dirty="0"/>
              <a:t>Once a person has completed the self-assessment questionnaire, they will be intelligently directed to the HEE learning resources to help them to develop their skills in specific areas. ​</a:t>
            </a:r>
          </a:p>
          <a:p>
            <a:endParaRPr lang="en-GB" dirty="0"/>
          </a:p>
        </p:txBody>
      </p:sp>
    </p:spTree>
    <p:extLst>
      <p:ext uri="{BB962C8B-B14F-4D97-AF65-F5344CB8AC3E}">
        <p14:creationId xmlns:p14="http://schemas.microsoft.com/office/powerpoint/2010/main" val="1623727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b="1" dirty="0">
                <a:solidFill>
                  <a:schemeClr val="tx1"/>
                </a:solidFill>
                <a:latin typeface="Arial" panose="020B0604020202020204" pitchFamily="34" charset="0"/>
                <a:cs typeface="Arial" panose="020B0604020202020204" pitchFamily="34" charset="0"/>
              </a:rPr>
              <a:t>Please help test the tool </a:t>
            </a:r>
            <a:endParaRPr lang="en-GB" dirty="0"/>
          </a:p>
        </p:txBody>
      </p:sp>
      <p:sp>
        <p:nvSpPr>
          <p:cNvPr id="3" name="Content Placeholder 2"/>
          <p:cNvSpPr>
            <a:spLocks noGrp="1"/>
          </p:cNvSpPr>
          <p:nvPr>
            <p:ph idx="1"/>
          </p:nvPr>
        </p:nvSpPr>
        <p:spPr/>
        <p:txBody>
          <a:bodyPr>
            <a:normAutofit/>
          </a:bodyPr>
          <a:lstStyle/>
          <a:p>
            <a:pPr marL="0" indent="0" algn="just">
              <a:buNone/>
            </a:pPr>
            <a:r>
              <a:rPr lang="en-GB" sz="3200" dirty="0">
                <a:solidFill>
                  <a:schemeClr val="tx1"/>
                </a:solidFill>
                <a:latin typeface="Arial" panose="020B0604020202020204" pitchFamily="34" charset="0"/>
                <a:cs typeface="Arial" panose="020B0604020202020204" pitchFamily="34" charset="0"/>
              </a:rPr>
              <a:t>Using the digital assessment tool will enable users to access a range of free digital training resources to upskill, gain confidence and increase digital competency. </a:t>
            </a:r>
          </a:p>
          <a:p>
            <a:pPr marL="0" indent="0" algn="just">
              <a:buNone/>
            </a:pPr>
            <a:endParaRPr lang="en-GB" sz="3200" dirty="0">
              <a:solidFill>
                <a:schemeClr val="tx1"/>
              </a:solidFill>
              <a:latin typeface="Arial" panose="020B0604020202020204" pitchFamily="34" charset="0"/>
              <a:cs typeface="Arial" panose="020B0604020202020204" pitchFamily="34" charset="0"/>
            </a:endParaRPr>
          </a:p>
          <a:p>
            <a:pPr marL="0" indent="0" algn="just">
              <a:buNone/>
            </a:pPr>
            <a:r>
              <a:rPr lang="en-GB" dirty="0">
                <a:latin typeface="Arial" panose="020B0604020202020204" pitchFamily="34" charset="0"/>
                <a:cs typeface="Arial" panose="020B0604020202020204" pitchFamily="34" charset="0"/>
              </a:rPr>
              <a:t>Feedback and analysis will enable the Training Hub to develop further digital training packages that </a:t>
            </a:r>
            <a:r>
              <a:rPr lang="en-GB" sz="3200" dirty="0">
                <a:solidFill>
                  <a:schemeClr val="tx1"/>
                </a:solidFill>
                <a:latin typeface="Arial" panose="020B0604020202020204" pitchFamily="34" charset="0"/>
                <a:cs typeface="Arial" panose="020B0604020202020204" pitchFamily="34" charset="0"/>
              </a:rPr>
              <a:t> aren’t already covered in the resources provided by HEE.</a:t>
            </a:r>
          </a:p>
          <a:p>
            <a:endParaRPr lang="en-GB" dirty="0"/>
          </a:p>
        </p:txBody>
      </p:sp>
    </p:spTree>
    <p:extLst>
      <p:ext uri="{BB962C8B-B14F-4D97-AF65-F5344CB8AC3E}">
        <p14:creationId xmlns:p14="http://schemas.microsoft.com/office/powerpoint/2010/main" val="4196273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7373"/>
            <a:ext cx="10972800" cy="864096"/>
          </a:xfrm>
        </p:spPr>
        <p:txBody>
          <a:bodyPr/>
          <a:lstStyle/>
          <a:p>
            <a:r>
              <a:rPr lang="en-GB" sz="4400" b="1" dirty="0"/>
              <a:t>Digital Literacy Self </a:t>
            </a:r>
            <a:r>
              <a:rPr lang="en-GB" b="1" dirty="0"/>
              <a:t>A</a:t>
            </a:r>
            <a:r>
              <a:rPr lang="en-GB" sz="4400" b="1" dirty="0"/>
              <a:t>ssessment </a:t>
            </a:r>
            <a:r>
              <a:rPr lang="en-GB" b="1" dirty="0"/>
              <a:t>T</a:t>
            </a:r>
            <a:r>
              <a:rPr lang="en-GB" sz="4400" b="1" dirty="0"/>
              <a:t>ool </a:t>
            </a:r>
            <a:endParaRPr lang="en-GB" dirty="0"/>
          </a:p>
        </p:txBody>
      </p:sp>
      <p:sp>
        <p:nvSpPr>
          <p:cNvPr id="3" name="Content Placeholder 2"/>
          <p:cNvSpPr>
            <a:spLocks noGrp="1"/>
          </p:cNvSpPr>
          <p:nvPr>
            <p:ph idx="1"/>
          </p:nvPr>
        </p:nvSpPr>
        <p:spPr>
          <a:xfrm>
            <a:off x="609600" y="1700809"/>
            <a:ext cx="10972800" cy="4794243"/>
          </a:xfrm>
        </p:spPr>
        <p:txBody>
          <a:bodyPr>
            <a:normAutofit fontScale="77500" lnSpcReduction="20000"/>
          </a:bodyPr>
          <a:lstStyle/>
          <a:p>
            <a:r>
              <a:rPr lang="en-GB" sz="2600" dirty="0">
                <a:latin typeface="Arial" panose="020B0604020202020204" pitchFamily="34" charset="0"/>
                <a:cs typeface="Arial" panose="020B0604020202020204" pitchFamily="34" charset="0"/>
              </a:rPr>
              <a:t>Provides the opportunity for organisations, teams, or individuals to identify through an on-line questionnaire, current digital skills followed by suggested learning modules to improve digital literacy, confidence and competence. </a:t>
            </a:r>
          </a:p>
          <a:p>
            <a:r>
              <a:rPr lang="en-GB" sz="2600" dirty="0">
                <a:latin typeface="Arial" panose="020B0604020202020204" pitchFamily="34" charset="0"/>
                <a:cs typeface="Arial" panose="020B0604020202020204" pitchFamily="34" charset="0"/>
              </a:rPr>
              <a:t>The tool provides access to a wide variety of FREE online modules developed by HEE</a:t>
            </a:r>
          </a:p>
          <a:p>
            <a:endParaRPr lang="en-GB" sz="26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600" dirty="0">
                <a:latin typeface="Arial" panose="020B0604020202020204" pitchFamily="34" charset="0"/>
                <a:cs typeface="Arial" panose="020B0604020202020204" pitchFamily="34" charset="0"/>
              </a:rPr>
              <a:t>There are 270 different learning Assets available  via the assessment tool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6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600" dirty="0">
                <a:latin typeface="Arial" panose="020B0604020202020204" pitchFamily="34" charset="0"/>
                <a:cs typeface="Arial" panose="020B0604020202020204" pitchFamily="34" charset="0"/>
              </a:rPr>
              <a:t>                 To access register using below link</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600" u="sng" dirty="0">
                <a:latin typeface="Arial" panose="020B0604020202020204" pitchFamily="34" charset="0"/>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6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rId2"/>
              </a:rPr>
              <a:t> </a:t>
            </a:r>
            <a:r>
              <a:rPr kumimoji="0" lang="en-GB" sz="2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rId2"/>
              </a:rPr>
              <a:t>Welcome - Digital Learning Solutions (dls.nhs.uk</a:t>
            </a:r>
            <a:r>
              <a:rPr kumimoji="0" lang="en-GB" sz="26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rId2"/>
              </a:rPr>
              <a:t>)</a:t>
            </a:r>
            <a:r>
              <a:rPr kumimoji="0" lang="en-GB" sz="26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6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600" b="0" i="0" u="none" strike="noStrike" kern="1200" cap="none" spc="0" normalizeH="0" baseline="0" noProof="0" dirty="0">
              <a:ln>
                <a:noFill/>
              </a:ln>
              <a:solidFill>
                <a:schemeClr val="accent3">
                  <a:lumMod val="50000"/>
                </a:schemeClr>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600" b="0" i="0" u="none" strike="noStrike" kern="1200" cap="none" spc="0" normalizeH="0" baseline="0" noProof="0" dirty="0">
                <a:ln>
                  <a:noFill/>
                </a:ln>
                <a:solidFill>
                  <a:schemeClr val="accent3">
                    <a:lumMod val="50000"/>
                  </a:schemeClr>
                </a:solidFill>
                <a:effectLst/>
                <a:uLnTx/>
                <a:uFillTx/>
                <a:latin typeface="Arial" panose="020B0604020202020204" pitchFamily="34" charset="0"/>
                <a:ea typeface="+mn-ea"/>
                <a:cs typeface="Arial" panose="020B0604020202020204" pitchFamily="34" charset="0"/>
              </a:rPr>
              <a:t>For any support accessing the tool or digital queries please contact </a:t>
            </a:r>
            <a:r>
              <a:rPr lang="en-GB" sz="2600" dirty="0">
                <a:solidFill>
                  <a:schemeClr val="accent3">
                    <a:lumMod val="50000"/>
                  </a:schemeClr>
                </a:solidFill>
                <a:latin typeface="Arial" panose="020B0604020202020204" pitchFamily="34" charset="0"/>
                <a:ea typeface="+mn-ea"/>
                <a:cs typeface="Arial" panose="020B0604020202020204" pitchFamily="34" charset="0"/>
              </a:rPr>
              <a:t>your locality</a:t>
            </a:r>
            <a:r>
              <a:rPr kumimoji="0" lang="en-GB" sz="2600" b="0" i="0" u="none" strike="noStrike" kern="1200" cap="none" spc="0" normalizeH="0" baseline="0" noProof="0" dirty="0">
                <a:ln>
                  <a:noFill/>
                </a:ln>
                <a:solidFill>
                  <a:schemeClr val="accent3">
                    <a:lumMod val="50000"/>
                  </a:schemeClr>
                </a:solidFill>
                <a:effectLst/>
                <a:uLnTx/>
                <a:uFillTx/>
                <a:latin typeface="Arial" panose="020B0604020202020204" pitchFamily="34" charset="0"/>
                <a:ea typeface="+mn-ea"/>
                <a:cs typeface="Arial" panose="020B0604020202020204" pitchFamily="34" charset="0"/>
              </a:rPr>
              <a:t> digital champions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600" b="0" i="0" u="none" strike="noStrike" kern="1200" cap="none" spc="0" normalizeH="0" baseline="0" noProof="0" dirty="0">
              <a:ln>
                <a:noFill/>
              </a:ln>
              <a:solidFill>
                <a:schemeClr val="accent3">
                  <a:lumMod val="50000"/>
                </a:schemeClr>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800" b="0" i="0" u="none" strike="noStrike" kern="1200" cap="none" spc="0" normalizeH="0" baseline="0" noProof="0" dirty="0">
                <a:ln>
                  <a:noFill/>
                </a:ln>
                <a:solidFill>
                  <a:schemeClr val="accent3">
                    <a:lumMod val="50000"/>
                  </a:schemeClr>
                </a:solidFill>
                <a:effectLst/>
                <a:uLnTx/>
                <a:uFillTx/>
                <a:latin typeface="Arial" panose="020B0604020202020204" pitchFamily="34" charset="0"/>
                <a:ea typeface="+mn-ea"/>
                <a:cs typeface="Arial" panose="020B0604020202020204" pitchFamily="34" charset="0"/>
              </a:rPr>
              <a:t>mbpcc.digitalhub@nhs.net</a:t>
            </a:r>
          </a:p>
          <a:p>
            <a:endParaRPr lang="en-GB" dirty="0">
              <a:solidFill>
                <a:schemeClr val="accent3">
                  <a:lumMod val="50000"/>
                </a:schemeClr>
              </a:solidFill>
            </a:endParaRPr>
          </a:p>
          <a:p>
            <a:endParaRPr lang="en-GB" dirty="0"/>
          </a:p>
        </p:txBody>
      </p:sp>
      <p:pic>
        <p:nvPicPr>
          <p:cNvPr id="4" name="Picture 4" descr="Image preview">
            <a:extLst>
              <a:ext uri="{FF2B5EF4-FFF2-40B4-BE49-F238E27FC236}">
                <a16:creationId xmlns:a16="http://schemas.microsoft.com/office/drawing/2014/main" id="{820F87E2-692F-49EC-A36F-F334454210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534" y="5840879"/>
            <a:ext cx="2527178" cy="80351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NHS Health Education England logo.">
            <a:extLst>
              <a:ext uri="{FF2B5EF4-FFF2-40B4-BE49-F238E27FC236}">
                <a16:creationId xmlns:a16="http://schemas.microsoft.com/office/drawing/2014/main" id="{B2A8D1CB-1806-42B9-A2A4-421E5DCA9F6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65776" y="5970058"/>
            <a:ext cx="2963690" cy="524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9948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7373"/>
            <a:ext cx="10972800" cy="864096"/>
          </a:xfrm>
        </p:spPr>
        <p:txBody>
          <a:bodyPr/>
          <a:lstStyle/>
          <a:p>
            <a:r>
              <a:rPr lang="en-GB" sz="4400" b="1" u="sng"/>
              <a:t>Locality Lead </a:t>
            </a:r>
            <a:r>
              <a:rPr lang="en-GB" sz="4400" b="1" u="sng" dirty="0"/>
              <a:t>Digital Champion </a:t>
            </a:r>
            <a:r>
              <a:rPr lang="en-GB" b="1" u="sng" dirty="0"/>
              <a:t>T</a:t>
            </a:r>
            <a:r>
              <a:rPr lang="en-GB" sz="4400" b="1" u="sng" dirty="0"/>
              <a:t>eams </a:t>
            </a:r>
            <a:endParaRPr lang="en-GB" dirty="0"/>
          </a:p>
        </p:txBody>
      </p:sp>
      <p:sp>
        <p:nvSpPr>
          <p:cNvPr id="8" name="Content Placeholder 2">
            <a:extLst>
              <a:ext uri="{FF2B5EF4-FFF2-40B4-BE49-F238E27FC236}">
                <a16:creationId xmlns:a16="http://schemas.microsoft.com/office/drawing/2014/main" id="{B3ACBF0B-4CE2-4EB0-8D45-C1719ADF9D4E}"/>
              </a:ext>
            </a:extLst>
          </p:cNvPr>
          <p:cNvSpPr>
            <a:spLocks noGrp="1"/>
          </p:cNvSpPr>
          <p:nvPr>
            <p:ph idx="1"/>
          </p:nvPr>
        </p:nvSpPr>
        <p:spPr>
          <a:xfrm>
            <a:off x="609600" y="1700212"/>
            <a:ext cx="10972800" cy="4750235"/>
          </a:xfrm>
        </p:spPr>
        <p:txBody>
          <a:bodyPr>
            <a:normAutofit fontScale="32500" lnSpcReduction="20000"/>
          </a:bodyPr>
          <a:lstStyle/>
          <a:p>
            <a:pPr marL="0" indent="0">
              <a:buNone/>
            </a:pPr>
            <a:r>
              <a:rPr lang="en-GB" sz="7400" b="1" dirty="0"/>
              <a:t>Fylde and East Lancashire </a:t>
            </a:r>
          </a:p>
          <a:p>
            <a:pPr marL="0" indent="0">
              <a:buNone/>
            </a:pPr>
            <a:r>
              <a:rPr lang="en-GB" sz="5000" dirty="0">
                <a:solidFill>
                  <a:schemeClr val="tx1"/>
                </a:solidFill>
                <a:latin typeface="Arial" panose="020B0604020202020204" pitchFamily="34" charset="0"/>
                <a:cs typeface="Arial" panose="020B0604020202020204" pitchFamily="34" charset="0"/>
              </a:rPr>
              <a:t>Carrie Locker </a:t>
            </a:r>
          </a:p>
          <a:p>
            <a:pPr marL="0" indent="0">
              <a:buNone/>
            </a:pPr>
            <a:r>
              <a:rPr lang="en-GB" sz="5000" u="sng" dirty="0">
                <a:solidFill>
                  <a:srgbClr val="002060"/>
                </a:solidFill>
                <a:latin typeface="Arial" panose="020B0604020202020204" pitchFamily="34" charset="0"/>
                <a:cs typeface="Arial" panose="020B0604020202020204" pitchFamily="34" charset="0"/>
              </a:rPr>
              <a:t>Carrie.locker@nhs.net </a:t>
            </a:r>
          </a:p>
          <a:p>
            <a:pPr marL="0" indent="0">
              <a:buNone/>
            </a:pPr>
            <a:endParaRPr lang="en-GB" sz="5000" dirty="0">
              <a:solidFill>
                <a:schemeClr val="tx1"/>
              </a:solidFill>
              <a:latin typeface="Arial" panose="020B0604020202020204" pitchFamily="34" charset="0"/>
              <a:cs typeface="Arial" panose="020B0604020202020204" pitchFamily="34" charset="0"/>
            </a:endParaRPr>
          </a:p>
          <a:p>
            <a:pPr marL="0" indent="0">
              <a:buNone/>
            </a:pPr>
            <a:r>
              <a:rPr lang="en-GB" sz="5000" dirty="0">
                <a:solidFill>
                  <a:schemeClr val="tx1"/>
                </a:solidFill>
                <a:latin typeface="Arial" panose="020B0604020202020204" pitchFamily="34" charset="0"/>
                <a:cs typeface="Arial" panose="020B0604020202020204" pitchFamily="34" charset="0"/>
              </a:rPr>
              <a:t>Nicola Albanese</a:t>
            </a:r>
          </a:p>
          <a:p>
            <a:pPr marL="0" indent="0">
              <a:buNone/>
            </a:pPr>
            <a:r>
              <a:rPr lang="en-GB" sz="5000" u="sng" dirty="0">
                <a:solidFill>
                  <a:srgbClr val="002060"/>
                </a:solidFill>
                <a:latin typeface="Arial" panose="020B0604020202020204" pitchFamily="34" charset="0"/>
                <a:cs typeface="Arial" panose="020B0604020202020204" pitchFamily="34" charset="0"/>
                <a:hlinkClick r:id="rId2"/>
              </a:rPr>
              <a:t>Nicola.Albanese@nhs.net</a:t>
            </a:r>
            <a:endParaRPr lang="en-GB" sz="5000" u="sng" dirty="0">
              <a:solidFill>
                <a:srgbClr val="002060"/>
              </a:solidFill>
              <a:latin typeface="Arial" panose="020B0604020202020204" pitchFamily="34" charset="0"/>
              <a:cs typeface="Arial" panose="020B0604020202020204" pitchFamily="34" charset="0"/>
            </a:endParaRPr>
          </a:p>
          <a:p>
            <a:endParaRPr lang="en-GB" sz="5400" dirty="0"/>
          </a:p>
          <a:p>
            <a:endParaRPr lang="en-GB" sz="5400" dirty="0"/>
          </a:p>
          <a:p>
            <a:pPr marL="0" indent="0">
              <a:buNone/>
            </a:pPr>
            <a:r>
              <a:rPr lang="en-GB" sz="7400" b="1" dirty="0"/>
              <a:t>Greater Preston &amp; </a:t>
            </a:r>
          </a:p>
          <a:p>
            <a:pPr marL="0" indent="0">
              <a:buNone/>
            </a:pPr>
            <a:r>
              <a:rPr lang="en-GB" sz="7400" b="1" dirty="0"/>
              <a:t>Chorley South Ribble</a:t>
            </a:r>
          </a:p>
          <a:p>
            <a:pPr marL="0" indent="0">
              <a:buNone/>
            </a:pPr>
            <a:r>
              <a:rPr lang="it-IT" sz="5000" dirty="0">
                <a:solidFill>
                  <a:srgbClr val="002060"/>
                </a:solidFill>
                <a:latin typeface="Arial" panose="020B0604020202020204" pitchFamily="34" charset="0"/>
                <a:cs typeface="Arial" panose="020B0604020202020204" pitchFamily="34" charset="0"/>
              </a:rPr>
              <a:t>Sara Baldwin </a:t>
            </a:r>
          </a:p>
          <a:p>
            <a:pPr marL="0" indent="0">
              <a:buNone/>
            </a:pPr>
            <a:r>
              <a:rPr lang="it-IT" sz="5000" u="sng" dirty="0">
                <a:solidFill>
                  <a:srgbClr val="002060"/>
                </a:solidFill>
                <a:latin typeface="Arial" panose="020B0604020202020204" pitchFamily="34" charset="0"/>
                <a:cs typeface="Arial" panose="020B0604020202020204" pitchFamily="34" charset="0"/>
              </a:rPr>
              <a:t>Sara.baldwin1@nhs.net</a:t>
            </a:r>
          </a:p>
          <a:p>
            <a:pPr marL="0" indent="0">
              <a:buNone/>
            </a:pPr>
            <a:endParaRPr lang="it-IT" sz="5000" dirty="0">
              <a:solidFill>
                <a:srgbClr val="002060"/>
              </a:solidFill>
              <a:latin typeface="Arial" panose="020B0604020202020204" pitchFamily="34" charset="0"/>
              <a:cs typeface="Arial" panose="020B0604020202020204" pitchFamily="34" charset="0"/>
            </a:endParaRPr>
          </a:p>
          <a:p>
            <a:pPr marL="0" indent="0">
              <a:buNone/>
            </a:pPr>
            <a:r>
              <a:rPr lang="it-IT" sz="5000" dirty="0">
                <a:solidFill>
                  <a:srgbClr val="002060"/>
                </a:solidFill>
                <a:latin typeface="Arial" panose="020B0604020202020204" pitchFamily="34" charset="0"/>
                <a:cs typeface="Arial" panose="020B0604020202020204" pitchFamily="34" charset="0"/>
              </a:rPr>
              <a:t>Peter scadding </a:t>
            </a:r>
          </a:p>
          <a:p>
            <a:pPr marL="0" indent="0">
              <a:buNone/>
            </a:pPr>
            <a:r>
              <a:rPr lang="it-IT" sz="5000" u="sng" dirty="0">
                <a:solidFill>
                  <a:srgbClr val="002060"/>
                </a:solidFill>
                <a:latin typeface="Arial" panose="020B0604020202020204" pitchFamily="34" charset="0"/>
                <a:cs typeface="Arial" panose="020B0604020202020204" pitchFamily="34" charset="0"/>
              </a:rPr>
              <a:t>Peter.scadding@nhs.net</a:t>
            </a:r>
          </a:p>
          <a:p>
            <a:pPr marL="0" indent="0">
              <a:buNone/>
            </a:pPr>
            <a:endParaRPr lang="en-GB" sz="7200" u="sng" dirty="0">
              <a:solidFill>
                <a:srgbClr val="002060"/>
              </a:solidFill>
            </a:endParaRPr>
          </a:p>
          <a:p>
            <a:pPr marL="0" indent="0">
              <a:buNone/>
            </a:pPr>
            <a:endParaRPr lang="en-GB" dirty="0"/>
          </a:p>
        </p:txBody>
      </p:sp>
      <p:sp>
        <p:nvSpPr>
          <p:cNvPr id="10" name="TextBox 9">
            <a:extLst>
              <a:ext uri="{FF2B5EF4-FFF2-40B4-BE49-F238E27FC236}">
                <a16:creationId xmlns:a16="http://schemas.microsoft.com/office/drawing/2014/main" id="{1EB05C64-ED48-4905-A21E-C929B6316418}"/>
              </a:ext>
            </a:extLst>
          </p:cNvPr>
          <p:cNvSpPr txBox="1"/>
          <p:nvPr/>
        </p:nvSpPr>
        <p:spPr>
          <a:xfrm>
            <a:off x="7518400" y="1674674"/>
            <a:ext cx="3714043" cy="1846659"/>
          </a:xfrm>
          <a:prstGeom prst="rect">
            <a:avLst/>
          </a:prstGeom>
          <a:noFill/>
        </p:spPr>
        <p:txBody>
          <a:bodyPr wrap="square">
            <a:spAutoFit/>
          </a:bodyPr>
          <a:lstStyle/>
          <a:p>
            <a:r>
              <a:rPr lang="en-GB" sz="2400" b="1" dirty="0">
                <a:latin typeface="Calibri" panose="020F0502020204030204" pitchFamily="34" charset="0"/>
                <a:cs typeface="Calibri" panose="020F0502020204030204" pitchFamily="34" charset="0"/>
              </a:rPr>
              <a:t>Morecambe Bay</a:t>
            </a:r>
          </a:p>
          <a:p>
            <a:pPr marL="0" indent="0">
              <a:buNone/>
            </a:pPr>
            <a:r>
              <a:rPr lang="en-GB" sz="1800" dirty="0">
                <a:solidFill>
                  <a:schemeClr val="tx1"/>
                </a:solidFill>
              </a:rPr>
              <a:t>Tom Jamieson  </a:t>
            </a:r>
          </a:p>
          <a:p>
            <a:pPr marL="0" indent="0">
              <a:buNone/>
            </a:pPr>
            <a:r>
              <a:rPr lang="en-GB" sz="1800" u="sng" dirty="0">
                <a:solidFill>
                  <a:srgbClr val="002060"/>
                </a:solidFill>
              </a:rPr>
              <a:t>thomas.jamieson1@nhs.net</a:t>
            </a:r>
          </a:p>
          <a:p>
            <a:pPr marL="0" indent="0">
              <a:buNone/>
            </a:pPr>
            <a:endParaRPr lang="en-GB" sz="1800" dirty="0">
              <a:solidFill>
                <a:schemeClr val="tx1"/>
              </a:solidFill>
            </a:endParaRPr>
          </a:p>
          <a:p>
            <a:pPr marL="0" indent="0">
              <a:buNone/>
            </a:pPr>
            <a:r>
              <a:rPr lang="en-GB" sz="1800" dirty="0">
                <a:solidFill>
                  <a:schemeClr val="tx1"/>
                </a:solidFill>
              </a:rPr>
              <a:t>Cath </a:t>
            </a:r>
            <a:r>
              <a:rPr lang="en-GB" sz="1800" dirty="0" err="1">
                <a:solidFill>
                  <a:schemeClr val="tx1"/>
                </a:solidFill>
              </a:rPr>
              <a:t>Mclennan</a:t>
            </a:r>
            <a:r>
              <a:rPr lang="en-GB" sz="1800" dirty="0">
                <a:solidFill>
                  <a:schemeClr val="tx1"/>
                </a:solidFill>
              </a:rPr>
              <a:t>  </a:t>
            </a:r>
          </a:p>
          <a:p>
            <a:pPr marL="0" indent="0">
              <a:buNone/>
            </a:pPr>
            <a:r>
              <a:rPr lang="en-GB" sz="1800" u="sng" dirty="0">
                <a:solidFill>
                  <a:srgbClr val="002060"/>
                </a:solidFill>
              </a:rPr>
              <a:t>cath.mclennan1@nhs.net</a:t>
            </a:r>
          </a:p>
        </p:txBody>
      </p:sp>
      <p:sp>
        <p:nvSpPr>
          <p:cNvPr id="12" name="TextBox 11">
            <a:extLst>
              <a:ext uri="{FF2B5EF4-FFF2-40B4-BE49-F238E27FC236}">
                <a16:creationId xmlns:a16="http://schemas.microsoft.com/office/drawing/2014/main" id="{DF79C41E-FDE0-4B0A-84EB-1AB3FEB194A9}"/>
              </a:ext>
            </a:extLst>
          </p:cNvPr>
          <p:cNvSpPr txBox="1"/>
          <p:nvPr/>
        </p:nvSpPr>
        <p:spPr>
          <a:xfrm>
            <a:off x="7518400" y="3865125"/>
            <a:ext cx="3589865" cy="2215991"/>
          </a:xfrm>
          <a:prstGeom prst="rect">
            <a:avLst/>
          </a:prstGeom>
          <a:noFill/>
        </p:spPr>
        <p:txBody>
          <a:bodyPr wrap="square">
            <a:spAutoFit/>
          </a:bodyPr>
          <a:lstStyle/>
          <a:p>
            <a:r>
              <a:rPr lang="en-GB" sz="2400" b="1" dirty="0">
                <a:latin typeface="Calibri" panose="020F0502020204030204" pitchFamily="34" charset="0"/>
                <a:cs typeface="Calibri" panose="020F0502020204030204" pitchFamily="34" charset="0"/>
              </a:rPr>
              <a:t>West Lancashire &amp; Blackburn with Darwen</a:t>
            </a:r>
          </a:p>
          <a:p>
            <a:r>
              <a:rPr lang="en-GB" dirty="0"/>
              <a:t>Jenny Mather</a:t>
            </a:r>
          </a:p>
          <a:p>
            <a:r>
              <a:rPr lang="en-GB" dirty="0">
                <a:hlinkClick r:id="rId3"/>
              </a:rPr>
              <a:t>jenny.mather@nhs.net</a:t>
            </a:r>
            <a:endParaRPr lang="en-GB" dirty="0"/>
          </a:p>
          <a:p>
            <a:endParaRPr lang="en-GB" dirty="0"/>
          </a:p>
          <a:p>
            <a:r>
              <a:rPr lang="en-GB" dirty="0"/>
              <a:t>Andrea Barnham</a:t>
            </a:r>
          </a:p>
          <a:p>
            <a:r>
              <a:rPr lang="en-GB" u="sng" dirty="0">
                <a:solidFill>
                  <a:srgbClr val="002060"/>
                </a:solidFill>
              </a:rPr>
              <a:t>andrea.barnham@nhs.net</a:t>
            </a:r>
          </a:p>
        </p:txBody>
      </p:sp>
    </p:spTree>
    <p:extLst>
      <p:ext uri="{BB962C8B-B14F-4D97-AF65-F5344CB8AC3E}">
        <p14:creationId xmlns:p14="http://schemas.microsoft.com/office/powerpoint/2010/main" val="4067555050"/>
      </p:ext>
    </p:extLst>
  </p:cSld>
  <p:clrMapOvr>
    <a:masterClrMapping/>
  </p:clrMapOvr>
</p:sld>
</file>

<file path=ppt/theme/theme1.xml><?xml version="1.0" encoding="utf-8"?>
<a:theme xmlns:a="http://schemas.openxmlformats.org/drawingml/2006/main" name="Office Theme">
  <a:themeElements>
    <a:clrScheme name="LSCTH">
      <a:dk1>
        <a:srgbClr val="004F76"/>
      </a:dk1>
      <a:lt1>
        <a:sysClr val="window" lastClr="FFFFFF"/>
      </a:lt1>
      <a:dk2>
        <a:srgbClr val="2D6BB5"/>
      </a:dk2>
      <a:lt2>
        <a:srgbClr val="EEECE1"/>
      </a:lt2>
      <a:accent1>
        <a:srgbClr val="4F81BD"/>
      </a:accent1>
      <a:accent2>
        <a:srgbClr val="92CDDC"/>
      </a:accent2>
      <a:accent3>
        <a:srgbClr val="31859B"/>
      </a:accent3>
      <a:accent4>
        <a:srgbClr val="33CCCC"/>
      </a:accent4>
      <a:accent5>
        <a:srgbClr val="4BACC6"/>
      </a:accent5>
      <a:accent6>
        <a:srgbClr val="006699"/>
      </a:accent6>
      <a:hlink>
        <a:srgbClr val="0066FF"/>
      </a:hlink>
      <a:folHlink>
        <a:srgbClr val="800080"/>
      </a:folHlink>
    </a:clrScheme>
    <a:fontScheme name="LSC TH">
      <a:majorFont>
        <a:latin typeface="Manjari"/>
        <a:ea typeface=""/>
        <a:cs typeface=""/>
      </a:majorFont>
      <a:minorFont>
        <a:latin typeface="Manja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548</TotalTime>
  <Words>508</Words>
  <Application>Microsoft Office PowerPoint</Application>
  <PresentationFormat>Widescreen</PresentationFormat>
  <Paragraphs>59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Manjari</vt:lpstr>
      <vt:lpstr>Office Theme</vt:lpstr>
      <vt:lpstr>Digital Literacy Self-Assessment Diagnostic tool   </vt:lpstr>
      <vt:lpstr>Why Use the tool </vt:lpstr>
      <vt:lpstr>Please help test the tool </vt:lpstr>
      <vt:lpstr>Digital Literacy Self Assessment Tool </vt:lpstr>
      <vt:lpstr>Locality Lead Digital Champion Teams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GREENWOOD, Anne (LANCASHIRE AND SOUTH CUMBRIA ICS)</cp:lastModifiedBy>
  <cp:revision>54</cp:revision>
  <dcterms:created xsi:type="dcterms:W3CDTF">2021-10-14T09:12:17Z</dcterms:created>
  <dcterms:modified xsi:type="dcterms:W3CDTF">2021-11-24T13:42:04Z</dcterms:modified>
</cp:coreProperties>
</file>