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72" r:id="rId2"/>
    <p:sldMasterId id="2147483708" r:id="rId3"/>
  </p:sldMasterIdLst>
  <p:sldIdLst>
    <p:sldId id="256" r:id="rId4"/>
    <p:sldId id="264" r:id="rId5"/>
    <p:sldId id="265" r:id="rId6"/>
    <p:sldId id="269" r:id="rId7"/>
    <p:sldId id="268" r:id="rId8"/>
    <p:sldId id="270" r:id="rId9"/>
    <p:sldId id="259" r:id="rId10"/>
    <p:sldId id="260"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82" autoAdjust="0"/>
    <p:restoredTop sz="94660"/>
  </p:normalViewPr>
  <p:slideViewPr>
    <p:cSldViewPr>
      <p:cViewPr>
        <p:scale>
          <a:sx n="60" d="100"/>
          <a:sy n="60" d="100"/>
        </p:scale>
        <p:origin x="1360" y="10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794EB1-9A0D-4989-A66B-52D396C19B08}" type="doc">
      <dgm:prSet loTypeId="urn:microsoft.com/office/officeart/2008/layout/LinedList" loCatId="list" qsTypeId="urn:microsoft.com/office/officeart/2005/8/quickstyle/simple4" qsCatId="simple" csTypeId="urn:microsoft.com/office/officeart/2005/8/colors/accent6_2" csCatId="accent6" phldr="1"/>
      <dgm:spPr/>
      <dgm:t>
        <a:bodyPr/>
        <a:lstStyle/>
        <a:p>
          <a:endParaRPr lang="en-US"/>
        </a:p>
      </dgm:t>
    </dgm:pt>
    <dgm:pt modelId="{5C67D440-AA5A-4B66-86BD-226412DF8DD6}">
      <dgm:prSet/>
      <dgm:spPr/>
      <dgm:t>
        <a:bodyPr/>
        <a:lstStyle/>
        <a:p>
          <a:r>
            <a:rPr lang="en-US" b="1" dirty="0"/>
            <a:t>GPs and primary care are the first port of call for many people experiencing poor mental health. Most people with mental health conditions in England do not have contact with specialist mental health services.</a:t>
          </a:r>
        </a:p>
      </dgm:t>
    </dgm:pt>
    <dgm:pt modelId="{7D1608DF-8EF1-4636-B376-248057BDA564}" type="parTrans" cxnId="{66E5A91F-9218-4F6B-A8E5-C54FF5EE7FA7}">
      <dgm:prSet/>
      <dgm:spPr/>
      <dgm:t>
        <a:bodyPr/>
        <a:lstStyle/>
        <a:p>
          <a:endParaRPr lang="en-US"/>
        </a:p>
      </dgm:t>
    </dgm:pt>
    <dgm:pt modelId="{B60B6B21-7737-4AD8-89CC-5A162FA1B8EB}" type="sibTrans" cxnId="{66E5A91F-9218-4F6B-A8E5-C54FF5EE7FA7}">
      <dgm:prSet/>
      <dgm:spPr/>
      <dgm:t>
        <a:bodyPr/>
        <a:lstStyle/>
        <a:p>
          <a:endParaRPr lang="en-US"/>
        </a:p>
      </dgm:t>
    </dgm:pt>
    <dgm:pt modelId="{ECB9B793-4E19-416B-840A-8605A85A2E34}">
      <dgm:prSet/>
      <dgm:spPr/>
      <dgm:t>
        <a:bodyPr/>
        <a:lstStyle/>
        <a:p>
          <a:r>
            <a:rPr lang="en-US" b="1"/>
            <a:t>This challenge has not gone unrecognised and yet the role of primary care in mental health has rarely been the focus for policy development or attracted the same level of attention as specialist mental health services in England. </a:t>
          </a:r>
        </a:p>
      </dgm:t>
    </dgm:pt>
    <dgm:pt modelId="{8DD8423A-9199-4000-9C2B-C9BBE49DE90C}" type="parTrans" cxnId="{BF573A28-811D-4939-B791-D87F28F8C292}">
      <dgm:prSet/>
      <dgm:spPr/>
      <dgm:t>
        <a:bodyPr/>
        <a:lstStyle/>
        <a:p>
          <a:endParaRPr lang="en-US"/>
        </a:p>
      </dgm:t>
    </dgm:pt>
    <dgm:pt modelId="{041C2165-CAE4-4C01-9490-376366F5D766}" type="sibTrans" cxnId="{BF573A28-811D-4939-B791-D87F28F8C292}">
      <dgm:prSet/>
      <dgm:spPr/>
      <dgm:t>
        <a:bodyPr/>
        <a:lstStyle/>
        <a:p>
          <a:endParaRPr lang="en-US"/>
        </a:p>
      </dgm:t>
    </dgm:pt>
    <dgm:pt modelId="{38E497AE-D585-484B-A685-007059033668}">
      <dgm:prSet/>
      <dgm:spPr/>
      <dgm:t>
        <a:bodyPr/>
        <a:lstStyle/>
        <a:p>
          <a:r>
            <a:rPr lang="en-US" b="1"/>
            <a:t>This means that the mental health support that people are offered in primary care will depend on local developments and the interest and commitment of local GPs and colleagues to strengthen the mental health offer. </a:t>
          </a:r>
        </a:p>
      </dgm:t>
    </dgm:pt>
    <dgm:pt modelId="{1F69713F-E7CE-422E-9502-8A615F1D6E02}" type="parTrans" cxnId="{4374EB77-A9F1-4ECA-948C-7B717BFBAD58}">
      <dgm:prSet/>
      <dgm:spPr/>
      <dgm:t>
        <a:bodyPr/>
        <a:lstStyle/>
        <a:p>
          <a:endParaRPr lang="en-US"/>
        </a:p>
      </dgm:t>
    </dgm:pt>
    <dgm:pt modelId="{45C7CE40-8AFE-465D-9C26-0B09BECE23BD}" type="sibTrans" cxnId="{4374EB77-A9F1-4ECA-948C-7B717BFBAD58}">
      <dgm:prSet/>
      <dgm:spPr/>
      <dgm:t>
        <a:bodyPr/>
        <a:lstStyle/>
        <a:p>
          <a:endParaRPr lang="en-US"/>
        </a:p>
      </dgm:t>
    </dgm:pt>
    <dgm:pt modelId="{65FDD76D-E66C-4111-AA9F-16145785E569}">
      <dgm:prSet/>
      <dgm:spPr/>
      <dgm:t>
        <a:bodyPr/>
        <a:lstStyle/>
        <a:p>
          <a:r>
            <a:rPr lang="en-US" b="1" dirty="0"/>
            <a:t>Primary care is uniquely positioned as a frontline universal service to provide an effective and early response to people experiencing poor mental health and to play a critical role in prevention.</a:t>
          </a:r>
        </a:p>
      </dgm:t>
    </dgm:pt>
    <dgm:pt modelId="{CF18314F-A24E-4D3F-8617-002093649CFB}" type="parTrans" cxnId="{B4B094E4-35CB-4CA1-8111-D3924417BBF1}">
      <dgm:prSet/>
      <dgm:spPr/>
      <dgm:t>
        <a:bodyPr/>
        <a:lstStyle/>
        <a:p>
          <a:endParaRPr lang="en-US"/>
        </a:p>
      </dgm:t>
    </dgm:pt>
    <dgm:pt modelId="{4A9A88AA-79EC-4BCC-AB07-88FBE5FAC562}" type="sibTrans" cxnId="{B4B094E4-35CB-4CA1-8111-D3924417BBF1}">
      <dgm:prSet/>
      <dgm:spPr/>
      <dgm:t>
        <a:bodyPr/>
        <a:lstStyle/>
        <a:p>
          <a:endParaRPr lang="en-US"/>
        </a:p>
      </dgm:t>
    </dgm:pt>
    <dgm:pt modelId="{DCF03742-CA2B-496C-B38E-D56F6AC1E7C3}" type="pres">
      <dgm:prSet presAssocID="{F0794EB1-9A0D-4989-A66B-52D396C19B08}" presName="vert0" presStyleCnt="0">
        <dgm:presLayoutVars>
          <dgm:dir/>
          <dgm:animOne val="branch"/>
          <dgm:animLvl val="lvl"/>
        </dgm:presLayoutVars>
      </dgm:prSet>
      <dgm:spPr/>
    </dgm:pt>
    <dgm:pt modelId="{A3E556A4-F52D-465C-B186-E91778400CB5}" type="pres">
      <dgm:prSet presAssocID="{5C67D440-AA5A-4B66-86BD-226412DF8DD6}" presName="thickLine" presStyleLbl="alignNode1" presStyleIdx="0" presStyleCnt="4"/>
      <dgm:spPr/>
    </dgm:pt>
    <dgm:pt modelId="{E87159DE-542F-4152-9F58-FFD3B2822AE1}" type="pres">
      <dgm:prSet presAssocID="{5C67D440-AA5A-4B66-86BD-226412DF8DD6}" presName="horz1" presStyleCnt="0"/>
      <dgm:spPr/>
    </dgm:pt>
    <dgm:pt modelId="{357E1D93-226F-42C9-AD91-95DACC3C0583}" type="pres">
      <dgm:prSet presAssocID="{5C67D440-AA5A-4B66-86BD-226412DF8DD6}" presName="tx1" presStyleLbl="revTx" presStyleIdx="0" presStyleCnt="4"/>
      <dgm:spPr/>
    </dgm:pt>
    <dgm:pt modelId="{41EC68D3-7839-40AB-8316-64EB24979CF9}" type="pres">
      <dgm:prSet presAssocID="{5C67D440-AA5A-4B66-86BD-226412DF8DD6}" presName="vert1" presStyleCnt="0"/>
      <dgm:spPr/>
    </dgm:pt>
    <dgm:pt modelId="{85A65937-160F-4C2E-8B56-E2CDB4736439}" type="pres">
      <dgm:prSet presAssocID="{ECB9B793-4E19-416B-840A-8605A85A2E34}" presName="thickLine" presStyleLbl="alignNode1" presStyleIdx="1" presStyleCnt="4"/>
      <dgm:spPr/>
    </dgm:pt>
    <dgm:pt modelId="{2AA4955A-E70C-49A3-854F-439AC3E0D02B}" type="pres">
      <dgm:prSet presAssocID="{ECB9B793-4E19-416B-840A-8605A85A2E34}" presName="horz1" presStyleCnt="0"/>
      <dgm:spPr/>
    </dgm:pt>
    <dgm:pt modelId="{22D93186-B5B0-42B7-BA1A-E0D0BD681B2B}" type="pres">
      <dgm:prSet presAssocID="{ECB9B793-4E19-416B-840A-8605A85A2E34}" presName="tx1" presStyleLbl="revTx" presStyleIdx="1" presStyleCnt="4"/>
      <dgm:spPr/>
    </dgm:pt>
    <dgm:pt modelId="{221419E7-997E-492D-990A-31C584E9AAC4}" type="pres">
      <dgm:prSet presAssocID="{ECB9B793-4E19-416B-840A-8605A85A2E34}" presName="vert1" presStyleCnt="0"/>
      <dgm:spPr/>
    </dgm:pt>
    <dgm:pt modelId="{E79E73CA-0BDB-4BAF-98C1-3EABD7115868}" type="pres">
      <dgm:prSet presAssocID="{38E497AE-D585-484B-A685-007059033668}" presName="thickLine" presStyleLbl="alignNode1" presStyleIdx="2" presStyleCnt="4"/>
      <dgm:spPr/>
    </dgm:pt>
    <dgm:pt modelId="{3949E46C-64A8-46EE-A00D-F702F6240B1D}" type="pres">
      <dgm:prSet presAssocID="{38E497AE-D585-484B-A685-007059033668}" presName="horz1" presStyleCnt="0"/>
      <dgm:spPr/>
    </dgm:pt>
    <dgm:pt modelId="{ACD2B849-A8C0-43DB-B2CC-61A9070CC0DD}" type="pres">
      <dgm:prSet presAssocID="{38E497AE-D585-484B-A685-007059033668}" presName="tx1" presStyleLbl="revTx" presStyleIdx="2" presStyleCnt="4"/>
      <dgm:spPr/>
    </dgm:pt>
    <dgm:pt modelId="{62ED5D01-4F7C-4AE0-AA6B-E273423B70AA}" type="pres">
      <dgm:prSet presAssocID="{38E497AE-D585-484B-A685-007059033668}" presName="vert1" presStyleCnt="0"/>
      <dgm:spPr/>
    </dgm:pt>
    <dgm:pt modelId="{54147031-1637-4F94-8CB7-EE92DDACEE4C}" type="pres">
      <dgm:prSet presAssocID="{65FDD76D-E66C-4111-AA9F-16145785E569}" presName="thickLine" presStyleLbl="alignNode1" presStyleIdx="3" presStyleCnt="4"/>
      <dgm:spPr/>
    </dgm:pt>
    <dgm:pt modelId="{C1661B20-E496-4DF7-8023-18EE99E43FDC}" type="pres">
      <dgm:prSet presAssocID="{65FDD76D-E66C-4111-AA9F-16145785E569}" presName="horz1" presStyleCnt="0"/>
      <dgm:spPr/>
    </dgm:pt>
    <dgm:pt modelId="{E15ECE3B-1412-4D4A-9619-D6F1DD61238D}" type="pres">
      <dgm:prSet presAssocID="{65FDD76D-E66C-4111-AA9F-16145785E569}" presName="tx1" presStyleLbl="revTx" presStyleIdx="3" presStyleCnt="4"/>
      <dgm:spPr/>
    </dgm:pt>
    <dgm:pt modelId="{01CE10B3-5F42-4D5E-8251-B489850C4A29}" type="pres">
      <dgm:prSet presAssocID="{65FDD76D-E66C-4111-AA9F-16145785E569}" presName="vert1" presStyleCnt="0"/>
      <dgm:spPr/>
    </dgm:pt>
  </dgm:ptLst>
  <dgm:cxnLst>
    <dgm:cxn modelId="{FFB88C09-D7F7-4C06-A208-F65EBD082568}" type="presOf" srcId="{38E497AE-D585-484B-A685-007059033668}" destId="{ACD2B849-A8C0-43DB-B2CC-61A9070CC0DD}" srcOrd="0" destOrd="0" presId="urn:microsoft.com/office/officeart/2008/layout/LinedList"/>
    <dgm:cxn modelId="{66E5A91F-9218-4F6B-A8E5-C54FF5EE7FA7}" srcId="{F0794EB1-9A0D-4989-A66B-52D396C19B08}" destId="{5C67D440-AA5A-4B66-86BD-226412DF8DD6}" srcOrd="0" destOrd="0" parTransId="{7D1608DF-8EF1-4636-B376-248057BDA564}" sibTransId="{B60B6B21-7737-4AD8-89CC-5A162FA1B8EB}"/>
    <dgm:cxn modelId="{72E8C527-E612-4A77-A13D-067C89DA1F63}" type="presOf" srcId="{ECB9B793-4E19-416B-840A-8605A85A2E34}" destId="{22D93186-B5B0-42B7-BA1A-E0D0BD681B2B}" srcOrd="0" destOrd="0" presId="urn:microsoft.com/office/officeart/2008/layout/LinedList"/>
    <dgm:cxn modelId="{BF573A28-811D-4939-B791-D87F28F8C292}" srcId="{F0794EB1-9A0D-4989-A66B-52D396C19B08}" destId="{ECB9B793-4E19-416B-840A-8605A85A2E34}" srcOrd="1" destOrd="0" parTransId="{8DD8423A-9199-4000-9C2B-C9BBE49DE90C}" sibTransId="{041C2165-CAE4-4C01-9490-376366F5D766}"/>
    <dgm:cxn modelId="{DE6DBE53-9B40-442D-B36E-D9589BCCC9EE}" type="presOf" srcId="{65FDD76D-E66C-4111-AA9F-16145785E569}" destId="{E15ECE3B-1412-4D4A-9619-D6F1DD61238D}" srcOrd="0" destOrd="0" presId="urn:microsoft.com/office/officeart/2008/layout/LinedList"/>
    <dgm:cxn modelId="{4374EB77-A9F1-4ECA-948C-7B717BFBAD58}" srcId="{F0794EB1-9A0D-4989-A66B-52D396C19B08}" destId="{38E497AE-D585-484B-A685-007059033668}" srcOrd="2" destOrd="0" parTransId="{1F69713F-E7CE-422E-9502-8A615F1D6E02}" sibTransId="{45C7CE40-8AFE-465D-9C26-0B09BECE23BD}"/>
    <dgm:cxn modelId="{F52DFF7B-E9A5-409C-8701-87587F870DB8}" type="presOf" srcId="{5C67D440-AA5A-4B66-86BD-226412DF8DD6}" destId="{357E1D93-226F-42C9-AD91-95DACC3C0583}" srcOrd="0" destOrd="0" presId="urn:microsoft.com/office/officeart/2008/layout/LinedList"/>
    <dgm:cxn modelId="{182F26D4-5B4C-40C3-8C7E-FF14A08EFF13}" type="presOf" srcId="{F0794EB1-9A0D-4989-A66B-52D396C19B08}" destId="{DCF03742-CA2B-496C-B38E-D56F6AC1E7C3}" srcOrd="0" destOrd="0" presId="urn:microsoft.com/office/officeart/2008/layout/LinedList"/>
    <dgm:cxn modelId="{B4B094E4-35CB-4CA1-8111-D3924417BBF1}" srcId="{F0794EB1-9A0D-4989-A66B-52D396C19B08}" destId="{65FDD76D-E66C-4111-AA9F-16145785E569}" srcOrd="3" destOrd="0" parTransId="{CF18314F-A24E-4D3F-8617-002093649CFB}" sibTransId="{4A9A88AA-79EC-4BCC-AB07-88FBE5FAC562}"/>
    <dgm:cxn modelId="{D2B49E07-88CE-488A-B391-CE85C646A087}" type="presParOf" srcId="{DCF03742-CA2B-496C-B38E-D56F6AC1E7C3}" destId="{A3E556A4-F52D-465C-B186-E91778400CB5}" srcOrd="0" destOrd="0" presId="urn:microsoft.com/office/officeart/2008/layout/LinedList"/>
    <dgm:cxn modelId="{0CA175C3-E803-4608-BDB7-66C96CC765BB}" type="presParOf" srcId="{DCF03742-CA2B-496C-B38E-D56F6AC1E7C3}" destId="{E87159DE-542F-4152-9F58-FFD3B2822AE1}" srcOrd="1" destOrd="0" presId="urn:microsoft.com/office/officeart/2008/layout/LinedList"/>
    <dgm:cxn modelId="{2D7E2FDF-FD15-4F29-9B23-CFE7D3B15ED0}" type="presParOf" srcId="{E87159DE-542F-4152-9F58-FFD3B2822AE1}" destId="{357E1D93-226F-42C9-AD91-95DACC3C0583}" srcOrd="0" destOrd="0" presId="urn:microsoft.com/office/officeart/2008/layout/LinedList"/>
    <dgm:cxn modelId="{92E4AF88-558F-439C-90C4-6C21BDA07737}" type="presParOf" srcId="{E87159DE-542F-4152-9F58-FFD3B2822AE1}" destId="{41EC68D3-7839-40AB-8316-64EB24979CF9}" srcOrd="1" destOrd="0" presId="urn:microsoft.com/office/officeart/2008/layout/LinedList"/>
    <dgm:cxn modelId="{B5E6FDC6-630A-4703-ABEF-682A1A0BFC39}" type="presParOf" srcId="{DCF03742-CA2B-496C-B38E-D56F6AC1E7C3}" destId="{85A65937-160F-4C2E-8B56-E2CDB4736439}" srcOrd="2" destOrd="0" presId="urn:microsoft.com/office/officeart/2008/layout/LinedList"/>
    <dgm:cxn modelId="{03760AA3-66FD-411C-90EF-155D6AF31BD0}" type="presParOf" srcId="{DCF03742-CA2B-496C-B38E-D56F6AC1E7C3}" destId="{2AA4955A-E70C-49A3-854F-439AC3E0D02B}" srcOrd="3" destOrd="0" presId="urn:microsoft.com/office/officeart/2008/layout/LinedList"/>
    <dgm:cxn modelId="{ACCCD9AB-15AB-403C-8B99-8E39BC53C73C}" type="presParOf" srcId="{2AA4955A-E70C-49A3-854F-439AC3E0D02B}" destId="{22D93186-B5B0-42B7-BA1A-E0D0BD681B2B}" srcOrd="0" destOrd="0" presId="urn:microsoft.com/office/officeart/2008/layout/LinedList"/>
    <dgm:cxn modelId="{553F8ED6-90D8-4E0D-8AF4-5A23F53D0DE5}" type="presParOf" srcId="{2AA4955A-E70C-49A3-854F-439AC3E0D02B}" destId="{221419E7-997E-492D-990A-31C584E9AAC4}" srcOrd="1" destOrd="0" presId="urn:microsoft.com/office/officeart/2008/layout/LinedList"/>
    <dgm:cxn modelId="{6FC4BE43-3707-41BF-BAA5-F9945BF09F00}" type="presParOf" srcId="{DCF03742-CA2B-496C-B38E-D56F6AC1E7C3}" destId="{E79E73CA-0BDB-4BAF-98C1-3EABD7115868}" srcOrd="4" destOrd="0" presId="urn:microsoft.com/office/officeart/2008/layout/LinedList"/>
    <dgm:cxn modelId="{27CAC8C1-F863-4DCC-BD92-A907C717E31B}" type="presParOf" srcId="{DCF03742-CA2B-496C-B38E-D56F6AC1E7C3}" destId="{3949E46C-64A8-46EE-A00D-F702F6240B1D}" srcOrd="5" destOrd="0" presId="urn:microsoft.com/office/officeart/2008/layout/LinedList"/>
    <dgm:cxn modelId="{ABA4A135-3F94-4C68-87E8-0FF6A243DE22}" type="presParOf" srcId="{3949E46C-64A8-46EE-A00D-F702F6240B1D}" destId="{ACD2B849-A8C0-43DB-B2CC-61A9070CC0DD}" srcOrd="0" destOrd="0" presId="urn:microsoft.com/office/officeart/2008/layout/LinedList"/>
    <dgm:cxn modelId="{135B67C9-5320-4447-B220-5962FA6EA84D}" type="presParOf" srcId="{3949E46C-64A8-46EE-A00D-F702F6240B1D}" destId="{62ED5D01-4F7C-4AE0-AA6B-E273423B70AA}" srcOrd="1" destOrd="0" presId="urn:microsoft.com/office/officeart/2008/layout/LinedList"/>
    <dgm:cxn modelId="{91F43B4D-0B8A-4F9F-A500-EFB7AE95731B}" type="presParOf" srcId="{DCF03742-CA2B-496C-B38E-D56F6AC1E7C3}" destId="{54147031-1637-4F94-8CB7-EE92DDACEE4C}" srcOrd="6" destOrd="0" presId="urn:microsoft.com/office/officeart/2008/layout/LinedList"/>
    <dgm:cxn modelId="{1A819CA4-5561-4CD0-93B7-4054B92960F4}" type="presParOf" srcId="{DCF03742-CA2B-496C-B38E-D56F6AC1E7C3}" destId="{C1661B20-E496-4DF7-8023-18EE99E43FDC}" srcOrd="7" destOrd="0" presId="urn:microsoft.com/office/officeart/2008/layout/LinedList"/>
    <dgm:cxn modelId="{6523A38E-17E3-4A09-BD1E-464FABF72CD1}" type="presParOf" srcId="{C1661B20-E496-4DF7-8023-18EE99E43FDC}" destId="{E15ECE3B-1412-4D4A-9619-D6F1DD61238D}" srcOrd="0" destOrd="0" presId="urn:microsoft.com/office/officeart/2008/layout/LinedList"/>
    <dgm:cxn modelId="{7CA69492-6F89-475F-8170-7A77568AAE3E}" type="presParOf" srcId="{C1661B20-E496-4DF7-8023-18EE99E43FDC}" destId="{01CE10B3-5F42-4D5E-8251-B489850C4A29}"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E556A4-F52D-465C-B186-E91778400CB5}">
      <dsp:nvSpPr>
        <dsp:cNvPr id="0" name=""/>
        <dsp:cNvSpPr/>
      </dsp:nvSpPr>
      <dsp:spPr>
        <a:xfrm>
          <a:off x="0" y="0"/>
          <a:ext cx="4896534"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357E1D93-226F-42C9-AD91-95DACC3C0583}">
      <dsp:nvSpPr>
        <dsp:cNvPr id="0" name=""/>
        <dsp:cNvSpPr/>
      </dsp:nvSpPr>
      <dsp:spPr>
        <a:xfrm>
          <a:off x="0" y="0"/>
          <a:ext cx="4896534" cy="1604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GPs and primary care are the first port of call for many people experiencing poor mental health. Most people with mental health conditions in England do not have contact with specialist mental health services.</a:t>
          </a:r>
        </a:p>
      </dsp:txBody>
      <dsp:txXfrm>
        <a:off x="0" y="0"/>
        <a:ext cx="4896534" cy="1604841"/>
      </dsp:txXfrm>
    </dsp:sp>
    <dsp:sp modelId="{85A65937-160F-4C2E-8B56-E2CDB4736439}">
      <dsp:nvSpPr>
        <dsp:cNvPr id="0" name=""/>
        <dsp:cNvSpPr/>
      </dsp:nvSpPr>
      <dsp:spPr>
        <a:xfrm>
          <a:off x="0" y="1604841"/>
          <a:ext cx="4896534"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22D93186-B5B0-42B7-BA1A-E0D0BD681B2B}">
      <dsp:nvSpPr>
        <dsp:cNvPr id="0" name=""/>
        <dsp:cNvSpPr/>
      </dsp:nvSpPr>
      <dsp:spPr>
        <a:xfrm>
          <a:off x="0" y="1604841"/>
          <a:ext cx="4896534" cy="1604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This challenge has not gone unrecognised and yet the role of primary care in mental health has rarely been the focus for policy development or attracted the same level of attention as specialist mental health services in England. </a:t>
          </a:r>
        </a:p>
      </dsp:txBody>
      <dsp:txXfrm>
        <a:off x="0" y="1604841"/>
        <a:ext cx="4896534" cy="1604841"/>
      </dsp:txXfrm>
    </dsp:sp>
    <dsp:sp modelId="{E79E73CA-0BDB-4BAF-98C1-3EABD7115868}">
      <dsp:nvSpPr>
        <dsp:cNvPr id="0" name=""/>
        <dsp:cNvSpPr/>
      </dsp:nvSpPr>
      <dsp:spPr>
        <a:xfrm>
          <a:off x="0" y="3209682"/>
          <a:ext cx="4896534"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ACD2B849-A8C0-43DB-B2CC-61A9070CC0DD}">
      <dsp:nvSpPr>
        <dsp:cNvPr id="0" name=""/>
        <dsp:cNvSpPr/>
      </dsp:nvSpPr>
      <dsp:spPr>
        <a:xfrm>
          <a:off x="0" y="3209682"/>
          <a:ext cx="4896534" cy="1604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a:t>This means that the mental health support that people are offered in primary care will depend on local developments and the interest and commitment of local GPs and colleagues to strengthen the mental health offer. </a:t>
          </a:r>
        </a:p>
      </dsp:txBody>
      <dsp:txXfrm>
        <a:off x="0" y="3209682"/>
        <a:ext cx="4896534" cy="1604841"/>
      </dsp:txXfrm>
    </dsp:sp>
    <dsp:sp modelId="{54147031-1637-4F94-8CB7-EE92DDACEE4C}">
      <dsp:nvSpPr>
        <dsp:cNvPr id="0" name=""/>
        <dsp:cNvSpPr/>
      </dsp:nvSpPr>
      <dsp:spPr>
        <a:xfrm>
          <a:off x="0" y="4814523"/>
          <a:ext cx="4896534" cy="0"/>
        </a:xfrm>
        <a:prstGeom prst="line">
          <a:avLst/>
        </a:prstGeom>
        <a:gradFill rotWithShape="0">
          <a:gsLst>
            <a:gs pos="0">
              <a:schemeClr val="accent6">
                <a:hueOff val="0"/>
                <a:satOff val="0"/>
                <a:lumOff val="0"/>
                <a:alphaOff val="0"/>
                <a:satMod val="103000"/>
                <a:lumMod val="102000"/>
                <a:tint val="94000"/>
              </a:schemeClr>
            </a:gs>
            <a:gs pos="50000">
              <a:schemeClr val="accent6">
                <a:hueOff val="0"/>
                <a:satOff val="0"/>
                <a:lumOff val="0"/>
                <a:alphaOff val="0"/>
                <a:satMod val="110000"/>
                <a:lumMod val="100000"/>
                <a:shade val="100000"/>
              </a:schemeClr>
            </a:gs>
            <a:gs pos="100000">
              <a:schemeClr val="accent6">
                <a:hueOff val="0"/>
                <a:satOff val="0"/>
                <a:lumOff val="0"/>
                <a:alphaOff val="0"/>
                <a:lumMod val="99000"/>
                <a:satMod val="120000"/>
                <a:shade val="78000"/>
              </a:schemeClr>
            </a:gs>
          </a:gsLst>
          <a:lin ang="5400000" scaled="0"/>
        </a:gradFill>
        <a:ln w="6350" cap="flat" cmpd="sng" algn="ctr">
          <a:solidFill>
            <a:schemeClr val="accent6">
              <a:hueOff val="0"/>
              <a:satOff val="0"/>
              <a:lumOff val="0"/>
              <a:alphaOff val="0"/>
            </a:schemeClr>
          </a:solidFill>
          <a:prstDash val="solid"/>
          <a:miter lim="800000"/>
        </a:ln>
        <a:effectLst/>
      </dsp:spPr>
      <dsp:style>
        <a:lnRef idx="1">
          <a:scrgbClr r="0" g="0" b="0"/>
        </a:lnRef>
        <a:fillRef idx="3">
          <a:scrgbClr r="0" g="0" b="0"/>
        </a:fillRef>
        <a:effectRef idx="2">
          <a:scrgbClr r="0" g="0" b="0"/>
        </a:effectRef>
        <a:fontRef idx="minor">
          <a:schemeClr val="lt1"/>
        </a:fontRef>
      </dsp:style>
    </dsp:sp>
    <dsp:sp modelId="{E15ECE3B-1412-4D4A-9619-D6F1DD61238D}">
      <dsp:nvSpPr>
        <dsp:cNvPr id="0" name=""/>
        <dsp:cNvSpPr/>
      </dsp:nvSpPr>
      <dsp:spPr>
        <a:xfrm>
          <a:off x="0" y="4814523"/>
          <a:ext cx="4896534" cy="16048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t" anchorCtr="0">
          <a:noAutofit/>
        </a:bodyPr>
        <a:lstStyle/>
        <a:p>
          <a:pPr marL="0" lvl="0" indent="0" algn="l" defTabSz="800100">
            <a:lnSpc>
              <a:spcPct val="90000"/>
            </a:lnSpc>
            <a:spcBef>
              <a:spcPct val="0"/>
            </a:spcBef>
            <a:spcAft>
              <a:spcPct val="35000"/>
            </a:spcAft>
            <a:buNone/>
          </a:pPr>
          <a:r>
            <a:rPr lang="en-US" sz="1800" b="1" kern="1200" dirty="0"/>
            <a:t>Primary care is uniquely positioned as a frontline universal service to provide an effective and early response to people experiencing poor mental health and to play a critical role in prevention.</a:t>
          </a:r>
        </a:p>
      </dsp:txBody>
      <dsp:txXfrm>
        <a:off x="0" y="4814523"/>
        <a:ext cx="4896534" cy="160484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02B3D-FD9B-4EC9-BFFB-DE0B08374F02}"/>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71E034AD-E2A5-4254-A583-D5F6C0129A15}"/>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F4A62FD-3E37-49ED-85D4-C3DC74332C4B}"/>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5" name="Footer Placeholder 4">
            <a:extLst>
              <a:ext uri="{FF2B5EF4-FFF2-40B4-BE49-F238E27FC236}">
                <a16:creationId xmlns:a16="http://schemas.microsoft.com/office/drawing/2014/main" id="{033FDA1E-8F33-4011-914E-B2F66D58FA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450EFBC-70AC-4682-A0E1-724E6F7DB87B}"/>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38810882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359D4-6458-44F2-96E9-205D6D3E471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6B3D79-3368-4C03-A8CC-DD3A157EDF0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FC1C87F-AE0C-4E6A-B417-CE78484DA812}"/>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5" name="Footer Placeholder 4">
            <a:extLst>
              <a:ext uri="{FF2B5EF4-FFF2-40B4-BE49-F238E27FC236}">
                <a16:creationId xmlns:a16="http://schemas.microsoft.com/office/drawing/2014/main" id="{88AA3162-2EC2-4482-96A5-8394B3E0DD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313EE2D-0EE3-4933-A429-64511722E202}"/>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8207684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FCFD6B3-C95B-45F0-A123-012A1A37AE23}"/>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C04E25A-E45E-4B0C-A22C-6F09E0193E4D}"/>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07ACBBA-0AA2-49F4-9C54-612BD4D992AD}"/>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5" name="Footer Placeholder 4">
            <a:extLst>
              <a:ext uri="{FF2B5EF4-FFF2-40B4-BE49-F238E27FC236}">
                <a16:creationId xmlns:a16="http://schemas.microsoft.com/office/drawing/2014/main" id="{CD427720-93B4-4F93-A0A1-74D4EF167A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D72ACD3-0716-4B24-A392-2AA6FDE55B41}"/>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4267264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F4B13-B3D6-4C8D-B89B-EE9A1CE20764}"/>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F4598EA-1E2F-4D56-AAC6-20F79F11DFFA}"/>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2F90639-500D-4F63-B5F6-C25F05B8DE4F}"/>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5" name="Footer Placeholder 4">
            <a:extLst>
              <a:ext uri="{FF2B5EF4-FFF2-40B4-BE49-F238E27FC236}">
                <a16:creationId xmlns:a16="http://schemas.microsoft.com/office/drawing/2014/main" id="{CDA26826-293A-48F8-A159-B7BEDC856DA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6D8AD34-B009-4C6E-932B-B7E80B71DB8D}"/>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2772374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D98D3-4DD9-412C-AC78-C77CE8B0F6E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A9EA11F-BFF0-457F-B5DD-6B6D6A99BB4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EC0707B-6F54-43B4-8CA2-DBE585871242}"/>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5" name="Footer Placeholder 4">
            <a:extLst>
              <a:ext uri="{FF2B5EF4-FFF2-40B4-BE49-F238E27FC236}">
                <a16:creationId xmlns:a16="http://schemas.microsoft.com/office/drawing/2014/main" id="{537B16B9-D83D-412B-8454-DBA6A1664C9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B6C5BFA-2D50-448F-8D88-3EF3A71F5437}"/>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8123929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099926-C907-4C51-BCF6-0CB9AAD3EDD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D4CE2C02-5F40-4E0D-AF7A-2D9103FCA12E}"/>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E4BC5DF-9A60-4B5B-B1A1-D1867A7C17EF}"/>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5" name="Footer Placeholder 4">
            <a:extLst>
              <a:ext uri="{FF2B5EF4-FFF2-40B4-BE49-F238E27FC236}">
                <a16:creationId xmlns:a16="http://schemas.microsoft.com/office/drawing/2014/main" id="{741DC91D-4743-4695-8BCB-81906FEA8CB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38EA936-48E0-4D95-9AC3-6E5A6C3D57C7}"/>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205499504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38374-C437-4A71-8FB9-9BAA8B47AC0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F5751F8-5139-4517-9D7E-DF924E031312}"/>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638D2CB4-383F-42CC-9D73-D3C7901EE638}"/>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896F5B0-A3C4-49AF-A7AD-B8937E28442B}"/>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6" name="Footer Placeholder 5">
            <a:extLst>
              <a:ext uri="{FF2B5EF4-FFF2-40B4-BE49-F238E27FC236}">
                <a16:creationId xmlns:a16="http://schemas.microsoft.com/office/drawing/2014/main" id="{A7E44121-9984-46C9-A19A-A7A25D1D40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4F41CB-168F-45F8-AF1C-C98FE39A1FA0}"/>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181830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9CA33-7C6C-4BD9-B5AE-2255C6275D92}"/>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40FA34A3-447A-46CA-8623-97B4C6B34530}"/>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07C88F-1BAC-4874-83E9-AD70AB830F14}"/>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DFADC2C5-8EFC-46D2-825C-4506F51BAA9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694DE7D-FC12-4526-8C49-D5321BCD63A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51587B4-12E2-4BD7-AAEC-BF5485369365}"/>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8" name="Footer Placeholder 7">
            <a:extLst>
              <a:ext uri="{FF2B5EF4-FFF2-40B4-BE49-F238E27FC236}">
                <a16:creationId xmlns:a16="http://schemas.microsoft.com/office/drawing/2014/main" id="{CB0838EB-B620-4EE4-8088-FEE7FEEA9198}"/>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702D843B-7EB5-4452-8AFC-96124F404821}"/>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5013970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F25E9D-AF4D-43EE-819E-13820A8C3A9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5FABACF-C14B-4F46-8FFE-84CADC31CF14}"/>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4" name="Footer Placeholder 3">
            <a:extLst>
              <a:ext uri="{FF2B5EF4-FFF2-40B4-BE49-F238E27FC236}">
                <a16:creationId xmlns:a16="http://schemas.microsoft.com/office/drawing/2014/main" id="{4063DF90-9D21-4616-8086-FC10330924D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FE871A6F-1D9F-4BBB-96DB-0F93759D61C5}"/>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33825357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6E05E2-5A9D-45AB-B404-7701ADC43C59}"/>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3" name="Footer Placeholder 2">
            <a:extLst>
              <a:ext uri="{FF2B5EF4-FFF2-40B4-BE49-F238E27FC236}">
                <a16:creationId xmlns:a16="http://schemas.microsoft.com/office/drawing/2014/main" id="{97E80D56-B4A8-4EE5-BB01-52D793DF37B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156DD34-26A9-4A5C-B429-330ED20DC097}"/>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31662349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F6897-7D13-47F8-8CD9-F6A5FC4A54E2}"/>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136B30-AA8A-49F8-8129-C5A91AAA393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62D115B-1BA4-41F5-B04A-671157865CF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079B8F-921F-4A8D-97AF-5E2608A073AC}"/>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6" name="Footer Placeholder 5">
            <a:extLst>
              <a:ext uri="{FF2B5EF4-FFF2-40B4-BE49-F238E27FC236}">
                <a16:creationId xmlns:a16="http://schemas.microsoft.com/office/drawing/2014/main" id="{605BC2D4-CF4A-4D7A-9F9D-F1D4146C8AB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3F50328-1359-40CD-B5B6-63FBCFF97017}"/>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37710170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7054AD-CF4C-4606-8C36-C4243B8187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245D611-5A83-4342-836E-E9FEBE903A8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D575EE3-EC23-45D9-B0F9-845D5D5CDFF2}"/>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5" name="Footer Placeholder 4">
            <a:extLst>
              <a:ext uri="{FF2B5EF4-FFF2-40B4-BE49-F238E27FC236}">
                <a16:creationId xmlns:a16="http://schemas.microsoft.com/office/drawing/2014/main" id="{F79069FB-BC2D-4538-BB07-E9A85A99D3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2F6E106-36D7-43D0-A444-8DA17E1B72AC}"/>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5670329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A1E18-CA1C-4FCC-B085-7111C4C0DBD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0285861-417F-45AF-8D3A-7F753A9891B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CF8CBEB-B851-4ABD-BE93-C8B5AE4FCA0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647815-F8CB-4A6D-99B0-732BBE19CB6B}"/>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6" name="Footer Placeholder 5">
            <a:extLst>
              <a:ext uri="{FF2B5EF4-FFF2-40B4-BE49-F238E27FC236}">
                <a16:creationId xmlns:a16="http://schemas.microsoft.com/office/drawing/2014/main" id="{BE0DFB5B-10FC-4A12-B516-019640DCAE4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0B925C1-9219-4E29-832D-348F9F2CDE84}"/>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15200954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2E4049-2FD9-43A3-BE6D-1C336239173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D89BC8A-135E-4094-9A33-44DD7B3BC56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9C8B7DD-08C5-4D8F-922F-7FF76833BD1A}"/>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5" name="Footer Placeholder 4">
            <a:extLst>
              <a:ext uri="{FF2B5EF4-FFF2-40B4-BE49-F238E27FC236}">
                <a16:creationId xmlns:a16="http://schemas.microsoft.com/office/drawing/2014/main" id="{FFE002CB-B068-4595-B7E4-88674F12A4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16048A1-93D6-44CD-AF3D-EE9446DB4674}"/>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862716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CDE52F-10A0-4126-B48F-480AD6C2F8FF}"/>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FABB2B9-5840-45FC-A041-58BFF48FDCF1}"/>
              </a:ext>
            </a:extLst>
          </p:cNvPr>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57FEC7A-872B-4E0F-A814-B5605AE6F9E0}"/>
              </a:ext>
            </a:extLst>
          </p:cNvPr>
          <p:cNvSpPr>
            <a:spLocks noGrp="1"/>
          </p:cNvSpPr>
          <p:nvPr>
            <p:ph type="dt" sz="half" idx="10"/>
          </p:nvPr>
        </p:nvSpPr>
        <p:spPr/>
        <p:txBody>
          <a:bodyPr/>
          <a:lstStyle/>
          <a:p>
            <a:fld id="{1828D50A-F316-456D-8C48-BE872A66C0B5}" type="datetimeFigureOut">
              <a:rPr lang="en-GB" smtClean="0"/>
              <a:t>26/09/2022</a:t>
            </a:fld>
            <a:endParaRPr lang="en-GB"/>
          </a:p>
        </p:txBody>
      </p:sp>
      <p:sp>
        <p:nvSpPr>
          <p:cNvPr id="5" name="Footer Placeholder 4">
            <a:extLst>
              <a:ext uri="{FF2B5EF4-FFF2-40B4-BE49-F238E27FC236}">
                <a16:creationId xmlns:a16="http://schemas.microsoft.com/office/drawing/2014/main" id="{C9862378-717E-44A0-BC31-6A0278B2634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75AADA9-3D4C-4438-8B2B-859A34C762A6}"/>
              </a:ext>
            </a:extLst>
          </p:cNvPr>
          <p:cNvSpPr>
            <a:spLocks noGrp="1"/>
          </p:cNvSpPr>
          <p:nvPr>
            <p:ph type="sldNum" sz="quarter" idx="12"/>
          </p:nvPr>
        </p:nvSpPr>
        <p:spPr/>
        <p:txBody>
          <a:bodyPr/>
          <a:lstStyle/>
          <a:p>
            <a:fld id="{C698167B-4545-41CD-B3F1-4305606C3F8A}" type="slidenum">
              <a:rPr lang="en-GB" smtClean="0"/>
              <a:t>‹#›</a:t>
            </a:fld>
            <a:endParaRPr lang="en-GB"/>
          </a:p>
        </p:txBody>
      </p:sp>
    </p:spTree>
    <p:extLst>
      <p:ext uri="{BB962C8B-B14F-4D97-AF65-F5344CB8AC3E}">
        <p14:creationId xmlns:p14="http://schemas.microsoft.com/office/powerpoint/2010/main" val="270323958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ECA10-5E56-4FE6-869F-8EC5C3DE72F4}"/>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AB06E62C-97DB-4FB7-9E90-FC312303544D}"/>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87175AA-0EEA-4621-A1AF-31E09BC0325A}"/>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5" name="Footer Placeholder 4">
            <a:extLst>
              <a:ext uri="{FF2B5EF4-FFF2-40B4-BE49-F238E27FC236}">
                <a16:creationId xmlns:a16="http://schemas.microsoft.com/office/drawing/2014/main" id="{FCADA1CF-DC43-46A8-B03B-3983F2E923C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322B307-B14B-41F8-9D16-C1401F310C32}"/>
              </a:ext>
            </a:extLst>
          </p:cNvPr>
          <p:cNvSpPr>
            <a:spLocks noGrp="1"/>
          </p:cNvSpPr>
          <p:nvPr>
            <p:ph type="sldNum" sz="quarter" idx="12"/>
          </p:nvPr>
        </p:nvSpPr>
        <p:spPr/>
        <p:txBody>
          <a:bodyPr/>
          <a:lstStyle/>
          <a:p>
            <a:fld id="{3A253647-CD17-4AAB-90C6-2985693BF42D}" type="slidenum">
              <a:rPr lang="en-GB" smtClean="0"/>
              <a:t>‹#›</a:t>
            </a:fld>
            <a:endParaRPr lang="en-GB"/>
          </a:p>
        </p:txBody>
      </p:sp>
      <p:pic>
        <p:nvPicPr>
          <p:cNvPr id="7" name="Picture 6" descr="A picture containing background pattern&#10;&#10;Description automatically generated">
            <a:extLst>
              <a:ext uri="{FF2B5EF4-FFF2-40B4-BE49-F238E27FC236}">
                <a16:creationId xmlns:a16="http://schemas.microsoft.com/office/drawing/2014/main" id="{FCCAF022-02CC-4F9C-A425-181D275BEF8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9144000" cy="6857999"/>
          </a:xfrm>
          <a:prstGeom prst="rect">
            <a:avLst/>
          </a:prstGeom>
        </p:spPr>
      </p:pic>
    </p:spTree>
    <p:extLst>
      <p:ext uri="{BB962C8B-B14F-4D97-AF65-F5344CB8AC3E}">
        <p14:creationId xmlns:p14="http://schemas.microsoft.com/office/powerpoint/2010/main" val="16094410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2A99E3-2EDA-4AFE-9998-73E9E562AF5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3D66B6C-F1B8-4491-9622-D7078902160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5C1991B-6C61-45C6-9B18-4783F503B7B6}"/>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5" name="Footer Placeholder 4">
            <a:extLst>
              <a:ext uri="{FF2B5EF4-FFF2-40B4-BE49-F238E27FC236}">
                <a16:creationId xmlns:a16="http://schemas.microsoft.com/office/drawing/2014/main" id="{02F1CEE9-D69F-4739-846B-09261B9B928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FCFFD07-479D-450B-A4B7-B08767A2766E}"/>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23242044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14494-A142-43EE-8675-858F24420C1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9B49180-8425-4A8F-9611-44C8C4A3E28C}"/>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5C1756E-7EB9-4E44-A0BC-DB05605EC54E}"/>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5" name="Footer Placeholder 4">
            <a:extLst>
              <a:ext uri="{FF2B5EF4-FFF2-40B4-BE49-F238E27FC236}">
                <a16:creationId xmlns:a16="http://schemas.microsoft.com/office/drawing/2014/main" id="{9F1C504F-FDFB-4E11-988C-881B4D00038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BBA7FB3-FB4B-41F5-816C-B13ED01E66BB}"/>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213816295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D6596B-2C23-4096-AD31-9BADD89DF1B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2C15C38-2479-407C-ACF1-3F57040B86FE}"/>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0A1B36D-8BF8-4CEB-A725-1B640D615BE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AA4845-5A6D-4926-A175-C009A2210FA7}"/>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6" name="Footer Placeholder 5">
            <a:extLst>
              <a:ext uri="{FF2B5EF4-FFF2-40B4-BE49-F238E27FC236}">
                <a16:creationId xmlns:a16="http://schemas.microsoft.com/office/drawing/2014/main" id="{BBC49AFB-D95B-4A07-8CDF-859E5B45A6A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57CD218-AE03-481B-B82F-7467BD97C84A}"/>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83136888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F3F3C8-52E5-430D-8354-D80CF82C1563}"/>
              </a:ext>
            </a:extLst>
          </p:cNvPr>
          <p:cNvSpPr>
            <a:spLocks noGrp="1"/>
          </p:cNvSpPr>
          <p:nvPr>
            <p:ph type="title"/>
          </p:nvPr>
        </p:nvSpPr>
        <p:spPr>
          <a:xfrm>
            <a:off x="629841" y="365126"/>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122F3C4-5581-40D8-90E7-BF8DCC92F3F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A8B0DD89-E343-41F3-955E-5E31F1A0BF98}"/>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7A475C2D-5E2D-48F1-B0D2-86CA3156B7BD}"/>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9817259-847F-4CEC-9EB7-83DD11ECD5B0}"/>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262809D-9615-4BE7-866B-1B7202D7C917}"/>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8" name="Footer Placeholder 7">
            <a:extLst>
              <a:ext uri="{FF2B5EF4-FFF2-40B4-BE49-F238E27FC236}">
                <a16:creationId xmlns:a16="http://schemas.microsoft.com/office/drawing/2014/main" id="{99D8960C-1820-48A1-B984-061A9E6FCA2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61DB343-8DE1-49CB-B682-507FAFBF7C5C}"/>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199708254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F580A-2446-4196-A19B-36FB8A083AF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AC057971-3B5D-41FE-99E9-288F58A66B5A}"/>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4" name="Footer Placeholder 3">
            <a:extLst>
              <a:ext uri="{FF2B5EF4-FFF2-40B4-BE49-F238E27FC236}">
                <a16:creationId xmlns:a16="http://schemas.microsoft.com/office/drawing/2014/main" id="{9E15AA6A-1978-4F53-9599-84767D4B2D1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1F4007D-BF42-4E1A-869A-342F852311D7}"/>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50716667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208FB5-2040-4BDE-B6FF-C9955A064F94}"/>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3" name="Footer Placeholder 2">
            <a:extLst>
              <a:ext uri="{FF2B5EF4-FFF2-40B4-BE49-F238E27FC236}">
                <a16:creationId xmlns:a16="http://schemas.microsoft.com/office/drawing/2014/main" id="{954FB3CB-647B-4AD5-AB48-92F885FBEB6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496B571-B491-4D4F-9CED-9283890CC5D7}"/>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785415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F9029E-1A54-488F-9DEE-E50B2FF710ED}"/>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C1DDCB1B-C737-4378-9142-39E1E4904718}"/>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22AA571-1E5E-4F6C-A628-11F0DEC92A6A}"/>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5" name="Footer Placeholder 4">
            <a:extLst>
              <a:ext uri="{FF2B5EF4-FFF2-40B4-BE49-F238E27FC236}">
                <a16:creationId xmlns:a16="http://schemas.microsoft.com/office/drawing/2014/main" id="{BD6DD020-D7D3-4CE9-82EB-A519BBF6DD3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05D7D8C-3D47-4EF4-87E3-84649AC3EFE1}"/>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407236576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7DC65A-B2D1-41BD-928E-4448D653D21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B2972BBD-35AB-45D6-93DE-0A1538EF38BA}"/>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FDD1693-1072-4CA1-BC95-3064D7B1095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092D180C-D1C4-4EE7-8808-A4A0CB221B72}"/>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6" name="Footer Placeholder 5">
            <a:extLst>
              <a:ext uri="{FF2B5EF4-FFF2-40B4-BE49-F238E27FC236}">
                <a16:creationId xmlns:a16="http://schemas.microsoft.com/office/drawing/2014/main" id="{484CA4DA-0C15-46FE-A9D4-3D764099450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4FD57BF-1A26-402D-9B86-C6DEC92A31DD}"/>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12581563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49480-10EC-46D1-BE8F-33FCAEEAFB83}"/>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794DA09C-6A30-47BA-8FB6-40D42C9C7AE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GB"/>
          </a:p>
        </p:txBody>
      </p:sp>
      <p:sp>
        <p:nvSpPr>
          <p:cNvPr id="4" name="Text Placeholder 3">
            <a:extLst>
              <a:ext uri="{FF2B5EF4-FFF2-40B4-BE49-F238E27FC236}">
                <a16:creationId xmlns:a16="http://schemas.microsoft.com/office/drawing/2014/main" id="{81DD6334-1480-4DF0-9C47-B070307FA73C}"/>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2BC5428D-E82E-4E62-B50C-DF5CD7849704}"/>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6" name="Footer Placeholder 5">
            <a:extLst>
              <a:ext uri="{FF2B5EF4-FFF2-40B4-BE49-F238E27FC236}">
                <a16:creationId xmlns:a16="http://schemas.microsoft.com/office/drawing/2014/main" id="{32F01A50-46D5-4B3C-A4A2-BC0D79250B0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694682-027A-4A9E-8C99-2C7231B72415}"/>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96941795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2EC094-E3A6-4166-9D5D-D5849E57705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E956839-24F6-4104-9D43-BD59BFC7C7A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7862CFD-A405-4A57-84C0-FCBF2DDC6010}"/>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5" name="Footer Placeholder 4">
            <a:extLst>
              <a:ext uri="{FF2B5EF4-FFF2-40B4-BE49-F238E27FC236}">
                <a16:creationId xmlns:a16="http://schemas.microsoft.com/office/drawing/2014/main" id="{8A05AF94-A81B-4074-A526-8BBBB6175D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8A0411-3F88-41BA-A230-53B4E1AA6D7D}"/>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145676304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0E8EBE-522F-44C3-BD94-2CB207DFD337}"/>
              </a:ext>
            </a:extLst>
          </p:cNvPr>
          <p:cNvSpPr>
            <a:spLocks noGrp="1"/>
          </p:cNvSpPr>
          <p:nvPr>
            <p:ph type="title" orient="vert"/>
          </p:nvPr>
        </p:nvSpPr>
        <p:spPr>
          <a:xfrm>
            <a:off x="6543675" y="365125"/>
            <a:ext cx="1971675"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5ED25C2-7554-4945-AA37-288BE8B972D9}"/>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CB518C0-3625-4EE9-BA60-BD87DC07B3A0}"/>
              </a:ext>
            </a:extLst>
          </p:cNvPr>
          <p:cNvSpPr>
            <a:spLocks noGrp="1"/>
          </p:cNvSpPr>
          <p:nvPr>
            <p:ph type="dt" sz="half" idx="10"/>
          </p:nvPr>
        </p:nvSpPr>
        <p:spPr/>
        <p:txBody>
          <a:bodyPr/>
          <a:lstStyle/>
          <a:p>
            <a:fld id="{AC9E3126-42AA-494D-B8A4-08DE000122C5}" type="datetimeFigureOut">
              <a:rPr lang="en-GB" smtClean="0"/>
              <a:t>26/09/2022</a:t>
            </a:fld>
            <a:endParaRPr lang="en-GB"/>
          </a:p>
        </p:txBody>
      </p:sp>
      <p:sp>
        <p:nvSpPr>
          <p:cNvPr id="5" name="Footer Placeholder 4">
            <a:extLst>
              <a:ext uri="{FF2B5EF4-FFF2-40B4-BE49-F238E27FC236}">
                <a16:creationId xmlns:a16="http://schemas.microsoft.com/office/drawing/2014/main" id="{7776147C-FAFF-41A7-BBA1-D5121054BAD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B1861AD-53D9-4C56-A916-18DB3D60EA0D}"/>
              </a:ext>
            </a:extLst>
          </p:cNvPr>
          <p:cNvSpPr>
            <a:spLocks noGrp="1"/>
          </p:cNvSpPr>
          <p:nvPr>
            <p:ph type="sldNum" sz="quarter" idx="12"/>
          </p:nvPr>
        </p:nvSpPr>
        <p:spPr/>
        <p:txBody>
          <a:bodyPr/>
          <a:lstStyle/>
          <a:p>
            <a:fld id="{3A253647-CD17-4AAB-90C6-2985693BF42D}" type="slidenum">
              <a:rPr lang="en-GB" smtClean="0"/>
              <a:t>‹#›</a:t>
            </a:fld>
            <a:endParaRPr lang="en-GB"/>
          </a:p>
        </p:txBody>
      </p:sp>
    </p:spTree>
    <p:extLst>
      <p:ext uri="{BB962C8B-B14F-4D97-AF65-F5344CB8AC3E}">
        <p14:creationId xmlns:p14="http://schemas.microsoft.com/office/powerpoint/2010/main" val="9224077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804BD-22E1-4339-8DB2-2D1BE7C09638}"/>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8FA9639-19BE-47C2-AF33-6BA82056B58C}"/>
              </a:ext>
            </a:extLst>
          </p:cNvPr>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01F2711-9D4F-4040-92F6-7CAF419DC413}"/>
              </a:ext>
            </a:extLst>
          </p:cNvPr>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AA82F4B-5F40-4E01-AC4F-157CE35D4201}"/>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6" name="Footer Placeholder 5">
            <a:extLst>
              <a:ext uri="{FF2B5EF4-FFF2-40B4-BE49-F238E27FC236}">
                <a16:creationId xmlns:a16="http://schemas.microsoft.com/office/drawing/2014/main" id="{B03845C0-3BF4-46D4-9D11-0C31C3893C8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A82769-F1CC-4DC3-994C-E1091D1278E0}"/>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3654648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A0B37-73CC-428B-8059-81718FD74F4A}"/>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A4EDC90-5AD1-4359-A9F3-3297F248C02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4DD0650-5B2C-467E-945B-E7CC0F2823B0}"/>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1D204EE-7439-4E01-B4B3-1C59E6500B63}"/>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F98BE0-B0E4-4F60-B46C-F11C23887515}"/>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5449AA5-2C71-4E1F-B2A7-BBA866139FE8}"/>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8" name="Footer Placeholder 7">
            <a:extLst>
              <a:ext uri="{FF2B5EF4-FFF2-40B4-BE49-F238E27FC236}">
                <a16:creationId xmlns:a16="http://schemas.microsoft.com/office/drawing/2014/main" id="{21CAC919-9B3D-4EDD-B704-80FABFAD1722}"/>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232E0D7A-4230-4508-A101-796A15B3BD13}"/>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1535989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D6A62-13AC-452C-AAF0-AD9CDE2D408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24E20DDC-E80D-4489-A831-A39D01CEA71C}"/>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4" name="Footer Placeholder 3">
            <a:extLst>
              <a:ext uri="{FF2B5EF4-FFF2-40B4-BE49-F238E27FC236}">
                <a16:creationId xmlns:a16="http://schemas.microsoft.com/office/drawing/2014/main" id="{A3FE6770-3D3E-4DFC-9E42-A73A5C8903B3}"/>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AED1C36F-02AD-4819-80AC-E6F567BC8696}"/>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21835285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2850DB8-E218-446F-A93F-309D0982BDCF}"/>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3" name="Footer Placeholder 2">
            <a:extLst>
              <a:ext uri="{FF2B5EF4-FFF2-40B4-BE49-F238E27FC236}">
                <a16:creationId xmlns:a16="http://schemas.microsoft.com/office/drawing/2014/main" id="{7ABD2FA9-62B8-42E6-BB64-BAFC8C28C01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BF586E7-ECF2-4B9D-9592-90AC9F239765}"/>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41128506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86C43E-D9D6-400E-95CB-0C815BFA1E1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3AA7A39-87D9-4449-9375-1CF4882FCB8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E30709F-8163-49B8-93AE-74F0BDCB790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2995CAB-643E-45B7-99C0-6B505122C948}"/>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6" name="Footer Placeholder 5">
            <a:extLst>
              <a:ext uri="{FF2B5EF4-FFF2-40B4-BE49-F238E27FC236}">
                <a16:creationId xmlns:a16="http://schemas.microsoft.com/office/drawing/2014/main" id="{155AC972-4F98-4732-85FC-ED77FACF4B4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A8FE14-F813-4B36-9484-0B72A7BA15E3}"/>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2123188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9A808-F16B-4703-A8C8-E49FCE866A7C}"/>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1ACDD2D3-348E-4E62-B2F8-617207CD2D23}"/>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9855CA3B-B335-4C7E-AEEA-720263CCCF5B}"/>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DC9DD7-0334-4C34-83FB-E179314E76BC}"/>
              </a:ext>
            </a:extLst>
          </p:cNvPr>
          <p:cNvSpPr>
            <a:spLocks noGrp="1"/>
          </p:cNvSpPr>
          <p:nvPr>
            <p:ph type="dt" sz="half" idx="10"/>
          </p:nvPr>
        </p:nvSpPr>
        <p:spPr/>
        <p:txBody>
          <a:bodyPr/>
          <a:lstStyle/>
          <a:p>
            <a:fld id="{D5FDDCA9-ACB7-4922-9EE1-A77D93F051C8}" type="datetimeFigureOut">
              <a:rPr lang="en-GB" smtClean="0"/>
              <a:t>26/09/2022</a:t>
            </a:fld>
            <a:endParaRPr lang="en-GB"/>
          </a:p>
        </p:txBody>
      </p:sp>
      <p:sp>
        <p:nvSpPr>
          <p:cNvPr id="6" name="Footer Placeholder 5">
            <a:extLst>
              <a:ext uri="{FF2B5EF4-FFF2-40B4-BE49-F238E27FC236}">
                <a16:creationId xmlns:a16="http://schemas.microsoft.com/office/drawing/2014/main" id="{AAB25127-9624-438E-9C4F-4BA1C669A42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DDBA425-8EB1-47B1-9B32-F1D744E0949C}"/>
              </a:ext>
            </a:extLst>
          </p:cNvPr>
          <p:cNvSpPr>
            <a:spLocks noGrp="1"/>
          </p:cNvSpPr>
          <p:nvPr>
            <p:ph type="sldNum" sz="quarter" idx="12"/>
          </p:nvPr>
        </p:nvSpPr>
        <p:spPr/>
        <p:txBody>
          <a:bodyPr/>
          <a:lstStyle/>
          <a:p>
            <a:fld id="{5382CEB0-7D6F-4FCB-99A5-C4BDD574CB34}" type="slidenum">
              <a:rPr lang="en-GB" smtClean="0"/>
              <a:t>‹#›</a:t>
            </a:fld>
            <a:endParaRPr lang="en-GB"/>
          </a:p>
        </p:txBody>
      </p:sp>
    </p:spTree>
    <p:extLst>
      <p:ext uri="{BB962C8B-B14F-4D97-AF65-F5344CB8AC3E}">
        <p14:creationId xmlns:p14="http://schemas.microsoft.com/office/powerpoint/2010/main" val="39350564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C4AF09B-7268-4C4F-96B0-B94CFDBF2EB9}"/>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D5695CF-A736-4B85-A38A-6173F87C17F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FA954F-F15C-4D52-83EC-B6D6331FCDEC}"/>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FDDCA9-ACB7-4922-9EE1-A77D93F051C8}" type="datetimeFigureOut">
              <a:rPr lang="en-GB" smtClean="0"/>
              <a:t>26/09/2022</a:t>
            </a:fld>
            <a:endParaRPr lang="en-GB"/>
          </a:p>
        </p:txBody>
      </p:sp>
      <p:sp>
        <p:nvSpPr>
          <p:cNvPr id="5" name="Footer Placeholder 4">
            <a:extLst>
              <a:ext uri="{FF2B5EF4-FFF2-40B4-BE49-F238E27FC236}">
                <a16:creationId xmlns:a16="http://schemas.microsoft.com/office/drawing/2014/main" id="{5088CAFB-AC6F-4691-8592-88EC66AA1068}"/>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9487850-DFB9-4BA0-92A9-3CF584C1909A}"/>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82CEB0-7D6F-4FCB-99A5-C4BDD574CB34}" type="slidenum">
              <a:rPr lang="en-GB" smtClean="0"/>
              <a:t>‹#›</a:t>
            </a:fld>
            <a:endParaRPr lang="en-GB"/>
          </a:p>
        </p:txBody>
      </p:sp>
    </p:spTree>
    <p:extLst>
      <p:ext uri="{BB962C8B-B14F-4D97-AF65-F5344CB8AC3E}">
        <p14:creationId xmlns:p14="http://schemas.microsoft.com/office/powerpoint/2010/main" val="137239766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9A10CFC-EAE5-4054-BB7C-7C40AD6CD4D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BF33AF2-D50A-4447-87AA-AA2F34A873CA}"/>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D4F9D5C-F643-4110-983D-4F9D814FFAF0}"/>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28D50A-F316-456D-8C48-BE872A66C0B5}" type="datetimeFigureOut">
              <a:rPr lang="en-GB" smtClean="0"/>
              <a:t>26/09/2022</a:t>
            </a:fld>
            <a:endParaRPr lang="en-GB"/>
          </a:p>
        </p:txBody>
      </p:sp>
      <p:sp>
        <p:nvSpPr>
          <p:cNvPr id="5" name="Footer Placeholder 4">
            <a:extLst>
              <a:ext uri="{FF2B5EF4-FFF2-40B4-BE49-F238E27FC236}">
                <a16:creationId xmlns:a16="http://schemas.microsoft.com/office/drawing/2014/main" id="{55B14395-A0EF-4850-8ED3-F0872221132F}"/>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6FCE300-BD6E-4CB8-98D1-F87DD2919DC9}"/>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98167B-4545-41CD-B3F1-4305606C3F8A}" type="slidenum">
              <a:rPr lang="en-GB" smtClean="0"/>
              <a:t>‹#›</a:t>
            </a:fld>
            <a:endParaRPr lang="en-GB"/>
          </a:p>
        </p:txBody>
      </p:sp>
    </p:spTree>
    <p:extLst>
      <p:ext uri="{BB962C8B-B14F-4D97-AF65-F5344CB8AC3E}">
        <p14:creationId xmlns:p14="http://schemas.microsoft.com/office/powerpoint/2010/main" val="268901498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85DCBBF-85EF-4DC7-B8BE-0FF0EC6A74A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D1C5510-BCB8-4673-8650-828F2146181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6F2EFF-217E-4F27-8210-21EB1F659B6A}"/>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C9E3126-42AA-494D-B8A4-08DE000122C5}" type="datetimeFigureOut">
              <a:rPr lang="en-GB" smtClean="0"/>
              <a:t>26/09/2022</a:t>
            </a:fld>
            <a:endParaRPr lang="en-GB"/>
          </a:p>
        </p:txBody>
      </p:sp>
      <p:sp>
        <p:nvSpPr>
          <p:cNvPr id="5" name="Footer Placeholder 4">
            <a:extLst>
              <a:ext uri="{FF2B5EF4-FFF2-40B4-BE49-F238E27FC236}">
                <a16:creationId xmlns:a16="http://schemas.microsoft.com/office/drawing/2014/main" id="{9D194518-3693-4E6C-89E6-2FBC26A123E1}"/>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F9744F7-6F9B-4EA3-AD06-CBB6E228A4D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3A253647-CD17-4AAB-90C6-2985693BF42D}" type="slidenum">
              <a:rPr lang="en-GB" smtClean="0"/>
              <a:t>‹#›</a:t>
            </a:fld>
            <a:endParaRPr lang="en-GB"/>
          </a:p>
        </p:txBody>
      </p:sp>
    </p:spTree>
    <p:extLst>
      <p:ext uri="{BB962C8B-B14F-4D97-AF65-F5344CB8AC3E}">
        <p14:creationId xmlns:p14="http://schemas.microsoft.com/office/powerpoint/2010/main" val="232968899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50115"/>
            <a:ext cx="7772400" cy="1714989"/>
          </a:xfrm>
        </p:spPr>
        <p:txBody>
          <a:bodyPr>
            <a:normAutofit/>
          </a:bodyPr>
          <a:lstStyle/>
          <a:p>
            <a:r>
              <a:rPr lang="en-GB" dirty="0"/>
              <a:t>Mental Health Practitioner Role in Primary Care</a:t>
            </a:r>
          </a:p>
        </p:txBody>
      </p:sp>
      <p:sp>
        <p:nvSpPr>
          <p:cNvPr id="3" name="Subtitle 2"/>
          <p:cNvSpPr>
            <a:spLocks noGrp="1"/>
          </p:cNvSpPr>
          <p:nvPr>
            <p:ph type="subTitle" idx="1"/>
          </p:nvPr>
        </p:nvSpPr>
        <p:spPr>
          <a:xfrm>
            <a:off x="685800" y="4509119"/>
            <a:ext cx="7772400" cy="1498965"/>
          </a:xfrm>
        </p:spPr>
        <p:txBody>
          <a:bodyPr>
            <a:normAutofit/>
          </a:bodyPr>
          <a:lstStyle/>
          <a:p>
            <a:endParaRPr lang="en-GB" dirty="0"/>
          </a:p>
          <a:p>
            <a:r>
              <a:rPr lang="en-GB" dirty="0"/>
              <a:t>Vicki Jordan</a:t>
            </a:r>
          </a:p>
          <a:p>
            <a:r>
              <a:rPr lang="en-GB" dirty="0"/>
              <a:t>Mental Health Practitioner/Independent Prescriber</a:t>
            </a:r>
          </a:p>
          <a:p>
            <a:r>
              <a:rPr lang="en-GB" dirty="0"/>
              <a:t>Primary Care Clinical Advisor (Mental Health)</a:t>
            </a:r>
          </a:p>
        </p:txBody>
      </p:sp>
    </p:spTree>
    <p:extLst>
      <p:ext uri="{BB962C8B-B14F-4D97-AF65-F5344CB8AC3E}">
        <p14:creationId xmlns:p14="http://schemas.microsoft.com/office/powerpoint/2010/main" val="13229063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9CFCDAF-46CE-4056-866C-5EE9122FDC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a:extLst>
              <a:ext uri="{FF2B5EF4-FFF2-40B4-BE49-F238E27FC236}">
                <a16:creationId xmlns:a16="http://schemas.microsoft.com/office/drawing/2014/main" id="{9F587EB1-1674-4B8B-88AD-2A81FFFB5F3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gradFill flip="none" rotWithShape="1">
            <a:gsLst>
              <a:gs pos="0">
                <a:schemeClr val="accent1"/>
              </a:gs>
              <a:gs pos="100000">
                <a:schemeClr val="accent2"/>
              </a:gs>
            </a:gsLst>
            <a:lin ang="189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B51CFBD0-E5B6-4AEA-A5E7-10734ED10914}"/>
              </a:ext>
            </a:extLst>
          </p:cNvPr>
          <p:cNvSpPr>
            <a:spLocks noGrp="1"/>
          </p:cNvSpPr>
          <p:nvPr>
            <p:ph type="title"/>
          </p:nvPr>
        </p:nvSpPr>
        <p:spPr>
          <a:xfrm>
            <a:off x="628649" y="381934"/>
            <a:ext cx="3943351" cy="5181523"/>
          </a:xfrm>
        </p:spPr>
        <p:txBody>
          <a:bodyPr anchor="b">
            <a:normAutofit/>
          </a:bodyPr>
          <a:lstStyle/>
          <a:p>
            <a:r>
              <a:rPr lang="en-GB" sz="7000">
                <a:solidFill>
                  <a:srgbClr val="FFFFFF"/>
                </a:solidFill>
              </a:rPr>
              <a:t>Mental Health in Primary Care</a:t>
            </a:r>
          </a:p>
        </p:txBody>
      </p:sp>
      <p:cxnSp>
        <p:nvCxnSpPr>
          <p:cNvPr id="14" name="Straight Connector 13">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7716" y="373056"/>
            <a:ext cx="0" cy="6476066"/>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92110" y="740316"/>
            <a:ext cx="10427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8"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61195" y="969611"/>
            <a:ext cx="68354"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0"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0455" y="1484755"/>
            <a:ext cx="95786"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5" name="Content Placeholder 1">
            <a:extLst>
              <a:ext uri="{FF2B5EF4-FFF2-40B4-BE49-F238E27FC236}">
                <a16:creationId xmlns:a16="http://schemas.microsoft.com/office/drawing/2014/main" id="{8012CE5F-109D-C482-B3AE-E4BC6E05B556}"/>
              </a:ext>
            </a:extLst>
          </p:cNvPr>
          <p:cNvGraphicFramePr>
            <a:graphicFrameLocks noGrp="1"/>
          </p:cNvGraphicFramePr>
          <p:nvPr>
            <p:ph idx="1"/>
            <p:extLst>
              <p:ext uri="{D42A27DB-BD31-4B8C-83A1-F6EECF244321}">
                <p14:modId xmlns:p14="http://schemas.microsoft.com/office/powerpoint/2010/main" val="986367428"/>
              </p:ext>
            </p:extLst>
          </p:nvPr>
        </p:nvGraphicFramePr>
        <p:xfrm>
          <a:off x="4067946" y="373055"/>
          <a:ext cx="4896534" cy="64193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930832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46" y="554152"/>
            <a:ext cx="4306641"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a:extLst>
              <a:ext uri="{FF2B5EF4-FFF2-40B4-BE49-F238E27FC236}">
                <a16:creationId xmlns:a16="http://schemas.microsoft.com/office/drawing/2014/main" id="{138F8C07-A1E7-4ADD-975E-095DB5E60C50}"/>
              </a:ext>
            </a:extLst>
          </p:cNvPr>
          <p:cNvSpPr>
            <a:spLocks noGrp="1"/>
          </p:cNvSpPr>
          <p:nvPr>
            <p:ph type="title"/>
          </p:nvPr>
        </p:nvSpPr>
        <p:spPr>
          <a:xfrm>
            <a:off x="933804" y="1289765"/>
            <a:ext cx="2738325" cy="4270963"/>
          </a:xfrm>
        </p:spPr>
        <p:txBody>
          <a:bodyPr anchor="ctr">
            <a:normAutofit/>
          </a:bodyPr>
          <a:lstStyle/>
          <a:p>
            <a:pPr algn="ctr"/>
            <a:r>
              <a:rPr lang="en-GB" sz="4900">
                <a:solidFill>
                  <a:srgbClr val="FFFFFF"/>
                </a:solidFill>
              </a:rPr>
              <a:t>The Role of Primary Care</a:t>
            </a:r>
          </a:p>
        </p:txBody>
      </p:sp>
      <p:sp>
        <p:nvSpPr>
          <p:cNvPr id="2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619" y="374394"/>
            <a:ext cx="128637"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2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2581" y="1084507"/>
            <a:ext cx="118159"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2" name="Content Placeholder 1">
            <a:extLst>
              <a:ext uri="{FF2B5EF4-FFF2-40B4-BE49-F238E27FC236}">
                <a16:creationId xmlns:a16="http://schemas.microsoft.com/office/drawing/2014/main" id="{BF6E63EC-340D-4807-B4CD-EDA2A260D393}"/>
              </a:ext>
            </a:extLst>
          </p:cNvPr>
          <p:cNvSpPr>
            <a:spLocks noGrp="1"/>
          </p:cNvSpPr>
          <p:nvPr>
            <p:ph idx="1"/>
          </p:nvPr>
        </p:nvSpPr>
        <p:spPr>
          <a:xfrm>
            <a:off x="4722924" y="518400"/>
            <a:ext cx="3578706" cy="5837949"/>
          </a:xfrm>
        </p:spPr>
        <p:txBody>
          <a:bodyPr anchor="ctr">
            <a:normAutofit/>
          </a:bodyPr>
          <a:lstStyle/>
          <a:p>
            <a:r>
              <a:rPr lang="en-US" sz="2400" b="1" dirty="0">
                <a:solidFill>
                  <a:schemeClr val="tx1">
                    <a:alpha val="80000"/>
                  </a:schemeClr>
                </a:solidFill>
              </a:rPr>
              <a:t>In primary care, the role is in </a:t>
            </a:r>
            <a:r>
              <a:rPr kumimoji="0" lang="en-US" sz="2400" b="1" i="0" u="none" strike="noStrike" spc="0" normalizeH="0" baseline="0" noProof="0" dirty="0">
                <a:ln>
                  <a:noFill/>
                </a:ln>
                <a:solidFill>
                  <a:schemeClr val="tx1">
                    <a:alpha val="80000"/>
                  </a:schemeClr>
                </a:solidFill>
                <a:uLnTx/>
                <a:uFillTx/>
              </a:rPr>
              <a:t>maximizing the opportunities </a:t>
            </a:r>
            <a:r>
              <a:rPr lang="en-US" sz="2400" b="1" dirty="0">
                <a:solidFill>
                  <a:schemeClr val="tx1">
                    <a:alpha val="80000"/>
                  </a:schemeClr>
                </a:solidFill>
              </a:rPr>
              <a:t>for prevention, early intervention and self-management; and ensuring that there is continuity of care to provide a safety net for people with enduring mental health problems, including self-harm and suicidal thoughts.</a:t>
            </a:r>
          </a:p>
          <a:p>
            <a:endParaRPr lang="en-GB" sz="1700" dirty="0">
              <a:solidFill>
                <a:schemeClr val="tx1">
                  <a:alpha val="80000"/>
                </a:schemeClr>
              </a:solidFill>
            </a:endParaRPr>
          </a:p>
        </p:txBody>
      </p:sp>
      <p:sp>
        <p:nvSpPr>
          <p:cNvPr id="2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77410" y="5751820"/>
            <a:ext cx="84319"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9" name="Straight Connector 28">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3738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86"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Freeform: Shape 18">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125454"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3277571-9B56-4495-BE12-9A20EC5B2686}"/>
              </a:ext>
            </a:extLst>
          </p:cNvPr>
          <p:cNvSpPr>
            <a:spLocks noGrp="1"/>
          </p:cNvSpPr>
          <p:nvPr>
            <p:ph type="title"/>
          </p:nvPr>
        </p:nvSpPr>
        <p:spPr>
          <a:xfrm>
            <a:off x="515125" y="1153572"/>
            <a:ext cx="2400300" cy="4461163"/>
          </a:xfrm>
        </p:spPr>
        <p:txBody>
          <a:bodyPr>
            <a:normAutofit/>
          </a:bodyPr>
          <a:lstStyle/>
          <a:p>
            <a:r>
              <a:rPr lang="en-GB">
                <a:solidFill>
                  <a:srgbClr val="FFFFFF"/>
                </a:solidFill>
              </a:rPr>
              <a:t>How Do We Strengthen the Mental Health Offer?</a:t>
            </a:r>
          </a:p>
        </p:txBody>
      </p:sp>
      <p:sp>
        <p:nvSpPr>
          <p:cNvPr id="21" name="Arc 20">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5662801" y="2455479"/>
            <a:ext cx="3062575"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D00DE739-F922-497D-97BF-C6798C7EEA8B}"/>
              </a:ext>
            </a:extLst>
          </p:cNvPr>
          <p:cNvSpPr>
            <a:spLocks noGrp="1"/>
          </p:cNvSpPr>
          <p:nvPr>
            <p:ph idx="1"/>
          </p:nvPr>
        </p:nvSpPr>
        <p:spPr>
          <a:xfrm>
            <a:off x="3125454" y="319088"/>
            <a:ext cx="6016259" cy="6710312"/>
          </a:xfrm>
        </p:spPr>
        <p:txBody>
          <a:bodyPr anchor="ctr">
            <a:noAutofit/>
          </a:bodyPr>
          <a:lstStyle/>
          <a:p>
            <a:pPr marL="0" indent="0">
              <a:buNone/>
            </a:pPr>
            <a:r>
              <a:rPr lang="en-GB" sz="1300" b="1" dirty="0"/>
              <a:t>1. Identifying the opportunities for prevention and the promotion of positive mental health </a:t>
            </a:r>
          </a:p>
          <a:p>
            <a:pPr marL="0" indent="0">
              <a:buNone/>
            </a:pPr>
            <a:r>
              <a:rPr lang="en-GB" sz="1300" dirty="0"/>
              <a:t>• Providing information and resources to enable people to manage their mental health including community assets.</a:t>
            </a:r>
          </a:p>
          <a:p>
            <a:pPr marL="0" indent="0">
              <a:buNone/>
            </a:pPr>
            <a:r>
              <a:rPr lang="en-GB" sz="1300" b="1" dirty="0"/>
              <a:t>2. Maximising social interventions for mental health </a:t>
            </a:r>
          </a:p>
          <a:p>
            <a:pPr marL="0" indent="0">
              <a:buNone/>
            </a:pPr>
            <a:r>
              <a:rPr lang="en-GB" sz="1300" dirty="0"/>
              <a:t>• Moving away from prescriptions for antidepressants and psychological therapy as the only solutions to common mental health problems; </a:t>
            </a:r>
          </a:p>
          <a:p>
            <a:pPr marL="0" indent="0">
              <a:buNone/>
            </a:pPr>
            <a:r>
              <a:rPr lang="en-GB" sz="1300" dirty="0"/>
              <a:t>• Building awareness of community resources that GPs seldom know about, through ‘link worker’ or ‘navigator’ roles; </a:t>
            </a:r>
          </a:p>
          <a:p>
            <a:pPr marL="0" indent="0">
              <a:buNone/>
            </a:pPr>
            <a:r>
              <a:rPr lang="en-GB" sz="1300" dirty="0"/>
              <a:t>• Embracing social prescribing as an opportunity to bring together community resources and maximise social interventions; </a:t>
            </a:r>
          </a:p>
          <a:p>
            <a:pPr marL="0" indent="0">
              <a:buNone/>
            </a:pPr>
            <a:r>
              <a:rPr lang="en-GB" sz="1300" dirty="0"/>
              <a:t>• Linking to voluntary sector initiatives focused on promoting mental wellbeing and providing crisis support.</a:t>
            </a:r>
          </a:p>
          <a:p>
            <a:pPr marL="0" indent="0">
              <a:buNone/>
            </a:pPr>
            <a:r>
              <a:rPr lang="en-GB" sz="1300" b="1" dirty="0"/>
              <a:t>3. Culture change – embracing the holistic approach </a:t>
            </a:r>
          </a:p>
          <a:p>
            <a:pPr marL="0" indent="0">
              <a:buNone/>
            </a:pPr>
            <a:r>
              <a:rPr lang="en-GB" sz="1300" dirty="0"/>
              <a:t>• Valuing social support that is not necessarily labelled as ‘mental health’ care – covering multiple dimensions e.g. social contact, employment/vocational support, housing, benefits, debt advice, exercise, healthy eating, alcohol management, sleep etc; </a:t>
            </a:r>
          </a:p>
          <a:p>
            <a:pPr marL="0" indent="0">
              <a:buNone/>
            </a:pPr>
            <a:r>
              <a:rPr lang="en-GB" sz="1300" dirty="0"/>
              <a:t>• Linking to physical health initiatives – e.g. smoking cessation, long term conditions, integrated care pilots;</a:t>
            </a:r>
          </a:p>
          <a:p>
            <a:pPr marL="0" indent="0">
              <a:buNone/>
            </a:pPr>
            <a:r>
              <a:rPr lang="en-GB" sz="1300" b="1" dirty="0"/>
              <a:t>4. Empowering the person – moving ‘from patient to person’ </a:t>
            </a:r>
          </a:p>
          <a:p>
            <a:pPr marL="0" indent="0">
              <a:buNone/>
            </a:pPr>
            <a:r>
              <a:rPr lang="en-GB" sz="1300" dirty="0"/>
              <a:t>• Enabling people to make their own decisions about what they need to focus on in their life – whole life mapping, recovery college style approach; </a:t>
            </a:r>
          </a:p>
          <a:p>
            <a:pPr marL="0" indent="0">
              <a:buNone/>
            </a:pPr>
            <a:r>
              <a:rPr lang="en-GB" sz="1300" dirty="0"/>
              <a:t>• Identifying clear routes into support to address social factors and the causes of their mental health problems – domestic violence, sexual abuse, debt, housing, welfare benefits;</a:t>
            </a:r>
          </a:p>
          <a:p>
            <a:pPr marL="0" indent="0">
              <a:buNone/>
            </a:pPr>
            <a:r>
              <a:rPr lang="en-GB" sz="1300" dirty="0"/>
              <a:t> • Valuing social contact, volunteering, hobbies and employment.</a:t>
            </a:r>
          </a:p>
          <a:p>
            <a:pPr marL="0" indent="0">
              <a:buNone/>
            </a:pPr>
            <a:endParaRPr lang="en-GB" sz="1200" dirty="0"/>
          </a:p>
          <a:p>
            <a:pPr marL="0" indent="0">
              <a:buNone/>
            </a:pPr>
            <a:endParaRPr lang="en-GB" sz="1200" dirty="0"/>
          </a:p>
          <a:p>
            <a:pPr marL="0" indent="0">
              <a:buNone/>
            </a:pPr>
            <a:endParaRPr lang="en-GB" sz="1200" dirty="0"/>
          </a:p>
        </p:txBody>
      </p:sp>
    </p:spTree>
    <p:extLst>
      <p:ext uri="{BB962C8B-B14F-4D97-AF65-F5344CB8AC3E}">
        <p14:creationId xmlns:p14="http://schemas.microsoft.com/office/powerpoint/2010/main" val="1651983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46" y="554152"/>
            <a:ext cx="4306641"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1F96738-1F77-4849-BE5C-987DC59B85FF}"/>
              </a:ext>
            </a:extLst>
          </p:cNvPr>
          <p:cNvSpPr>
            <a:spLocks noGrp="1"/>
          </p:cNvSpPr>
          <p:nvPr>
            <p:ph type="title"/>
          </p:nvPr>
        </p:nvSpPr>
        <p:spPr>
          <a:xfrm>
            <a:off x="933804" y="1289765"/>
            <a:ext cx="2738325" cy="4270963"/>
          </a:xfrm>
        </p:spPr>
        <p:txBody>
          <a:bodyPr anchor="ctr">
            <a:normAutofit/>
          </a:bodyPr>
          <a:lstStyle/>
          <a:p>
            <a:pPr algn="ctr"/>
            <a:r>
              <a:rPr lang="en-GB" sz="4200">
                <a:solidFill>
                  <a:srgbClr val="FFFFFF"/>
                </a:solidFill>
              </a:rPr>
              <a:t>Summary Of Mental Health Practitioner Role</a:t>
            </a:r>
          </a:p>
        </p:txBody>
      </p:sp>
      <p:sp>
        <p:nvSpPr>
          <p:cNvPr id="2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619" y="374394"/>
            <a:ext cx="128637"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2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2581" y="1084507"/>
            <a:ext cx="118159"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Content Placeholder 2">
            <a:extLst>
              <a:ext uri="{FF2B5EF4-FFF2-40B4-BE49-F238E27FC236}">
                <a16:creationId xmlns:a16="http://schemas.microsoft.com/office/drawing/2014/main" id="{3E3035E9-552F-4F1A-8A1B-EA5914C6E971}"/>
              </a:ext>
            </a:extLst>
          </p:cNvPr>
          <p:cNvSpPr>
            <a:spLocks noGrp="1"/>
          </p:cNvSpPr>
          <p:nvPr>
            <p:ph idx="1"/>
          </p:nvPr>
        </p:nvSpPr>
        <p:spPr>
          <a:xfrm>
            <a:off x="4456287" y="518400"/>
            <a:ext cx="4573277" cy="6159207"/>
          </a:xfrm>
        </p:spPr>
        <p:txBody>
          <a:bodyPr anchor="ctr">
            <a:normAutofit/>
          </a:bodyPr>
          <a:lstStyle/>
          <a:p>
            <a:r>
              <a:rPr lang="en-GB" sz="2000" dirty="0">
                <a:solidFill>
                  <a:schemeClr val="tx1">
                    <a:alpha val="80000"/>
                  </a:schemeClr>
                </a:solidFill>
              </a:rPr>
              <a:t>Supporting patients with a mental health diagnosis and/or needing to address social stressors affecting their mental health including access to appropriate community, voluntary and social care services and support.</a:t>
            </a:r>
          </a:p>
          <a:p>
            <a:r>
              <a:rPr lang="en-GB" sz="2000" dirty="0">
                <a:solidFill>
                  <a:schemeClr val="tx1">
                    <a:alpha val="80000"/>
                  </a:schemeClr>
                </a:solidFill>
              </a:rPr>
              <a:t>Although there is no specific criteria, MHP’s predominantly work alongside people with:</a:t>
            </a:r>
          </a:p>
          <a:p>
            <a:pPr>
              <a:buFont typeface="Wingdings" panose="05000000000000000000" pitchFamily="2" charset="2"/>
              <a:buChar char="v"/>
            </a:pPr>
            <a:r>
              <a:rPr lang="en-GB" sz="2000" dirty="0">
                <a:solidFill>
                  <a:schemeClr val="tx1">
                    <a:alpha val="80000"/>
                  </a:schemeClr>
                </a:solidFill>
              </a:rPr>
              <a:t>Stress, anxiety and low mood</a:t>
            </a:r>
          </a:p>
          <a:p>
            <a:pPr>
              <a:buFont typeface="Wingdings" panose="05000000000000000000" pitchFamily="2" charset="2"/>
              <a:buChar char="v"/>
            </a:pPr>
            <a:r>
              <a:rPr lang="en-GB" sz="2000" dirty="0">
                <a:solidFill>
                  <a:schemeClr val="tx1">
                    <a:alpha val="80000"/>
                  </a:schemeClr>
                </a:solidFill>
              </a:rPr>
              <a:t>Sleep problems, social stressors, heightened worry</a:t>
            </a:r>
          </a:p>
          <a:p>
            <a:pPr>
              <a:buFont typeface="Wingdings" panose="05000000000000000000" pitchFamily="2" charset="2"/>
              <a:buChar char="v"/>
            </a:pPr>
            <a:r>
              <a:rPr lang="en-GB" sz="2000" dirty="0">
                <a:solidFill>
                  <a:schemeClr val="tx1">
                    <a:alpha val="80000"/>
                  </a:schemeClr>
                </a:solidFill>
              </a:rPr>
              <a:t>Issues with substances and alcohol</a:t>
            </a:r>
          </a:p>
          <a:p>
            <a:pPr>
              <a:buFont typeface="Wingdings" panose="05000000000000000000" pitchFamily="2" charset="2"/>
              <a:buChar char="v"/>
            </a:pPr>
            <a:r>
              <a:rPr lang="en-GB" sz="2000" dirty="0">
                <a:solidFill>
                  <a:schemeClr val="tx1">
                    <a:alpha val="80000"/>
                  </a:schemeClr>
                </a:solidFill>
              </a:rPr>
              <a:t>Severe and enduring mental illness in remission</a:t>
            </a:r>
          </a:p>
        </p:txBody>
      </p:sp>
      <p:sp>
        <p:nvSpPr>
          <p:cNvPr id="27"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77410" y="5751820"/>
            <a:ext cx="84319"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29" name="Straight Connector 28">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65803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04065-DBA8-4D9A-8A71-C7DE59CD72D1}"/>
              </a:ext>
            </a:extLst>
          </p:cNvPr>
          <p:cNvSpPr>
            <a:spLocks noGrp="1"/>
          </p:cNvSpPr>
          <p:nvPr>
            <p:ph type="title"/>
          </p:nvPr>
        </p:nvSpPr>
        <p:spPr/>
        <p:txBody>
          <a:bodyPr/>
          <a:lstStyle/>
          <a:p>
            <a:pPr algn="ctr"/>
            <a:r>
              <a:rPr lang="en-GB" b="1" dirty="0"/>
              <a:t>How Does It Fit In?</a:t>
            </a:r>
          </a:p>
        </p:txBody>
      </p:sp>
      <p:sp>
        <p:nvSpPr>
          <p:cNvPr id="5" name="Oval 4">
            <a:extLst>
              <a:ext uri="{FF2B5EF4-FFF2-40B4-BE49-F238E27FC236}">
                <a16:creationId xmlns:a16="http://schemas.microsoft.com/office/drawing/2014/main" id="{6A023D7F-7F66-4E46-827C-AFD3249A5810}"/>
              </a:ext>
            </a:extLst>
          </p:cNvPr>
          <p:cNvSpPr/>
          <p:nvPr/>
        </p:nvSpPr>
        <p:spPr>
          <a:xfrm>
            <a:off x="2627784" y="4407691"/>
            <a:ext cx="3600400" cy="2085184"/>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GB" sz="2800" dirty="0">
                <a:solidFill>
                  <a:schemeClr val="tx1"/>
                </a:solidFill>
                <a:latin typeface="Congenial Black" panose="02000503040000020004" pitchFamily="2" charset="0"/>
              </a:rPr>
              <a:t>Mental Health Practitioner/ Navigator</a:t>
            </a:r>
          </a:p>
        </p:txBody>
      </p:sp>
      <p:pic>
        <p:nvPicPr>
          <p:cNvPr id="6" name="Picture 5">
            <a:extLst>
              <a:ext uri="{FF2B5EF4-FFF2-40B4-BE49-F238E27FC236}">
                <a16:creationId xmlns:a16="http://schemas.microsoft.com/office/drawing/2014/main" id="{7C86912F-66EC-42EF-8CE5-57BA1B9AF9FE}"/>
              </a:ext>
            </a:extLst>
          </p:cNvPr>
          <p:cNvPicPr>
            <a:picLocks noChangeAspect="1"/>
          </p:cNvPicPr>
          <p:nvPr/>
        </p:nvPicPr>
        <p:blipFill>
          <a:blip r:embed="rId2"/>
          <a:stretch>
            <a:fillRect/>
          </a:stretch>
        </p:blipFill>
        <p:spPr>
          <a:xfrm>
            <a:off x="395536" y="1916832"/>
            <a:ext cx="3223271" cy="1872207"/>
          </a:xfrm>
          <a:prstGeom prst="rect">
            <a:avLst/>
          </a:prstGeom>
        </p:spPr>
      </p:pic>
      <p:pic>
        <p:nvPicPr>
          <p:cNvPr id="7" name="Picture 6">
            <a:extLst>
              <a:ext uri="{FF2B5EF4-FFF2-40B4-BE49-F238E27FC236}">
                <a16:creationId xmlns:a16="http://schemas.microsoft.com/office/drawing/2014/main" id="{03B681EF-80D2-486A-AF7C-FC7F2962E65F}"/>
              </a:ext>
            </a:extLst>
          </p:cNvPr>
          <p:cNvPicPr>
            <a:picLocks noChangeAspect="1"/>
          </p:cNvPicPr>
          <p:nvPr/>
        </p:nvPicPr>
        <p:blipFill>
          <a:blip r:embed="rId3"/>
          <a:stretch>
            <a:fillRect/>
          </a:stretch>
        </p:blipFill>
        <p:spPr>
          <a:xfrm>
            <a:off x="5381176" y="1916832"/>
            <a:ext cx="3223272" cy="1872207"/>
          </a:xfrm>
          <a:prstGeom prst="rect">
            <a:avLst/>
          </a:prstGeom>
        </p:spPr>
      </p:pic>
      <p:sp>
        <p:nvSpPr>
          <p:cNvPr id="8" name="TextBox 7">
            <a:extLst>
              <a:ext uri="{FF2B5EF4-FFF2-40B4-BE49-F238E27FC236}">
                <a16:creationId xmlns:a16="http://schemas.microsoft.com/office/drawing/2014/main" id="{5AC11C89-DC6A-4750-82CD-0EB13897A53B}"/>
              </a:ext>
            </a:extLst>
          </p:cNvPr>
          <p:cNvSpPr txBox="1"/>
          <p:nvPr/>
        </p:nvSpPr>
        <p:spPr>
          <a:xfrm>
            <a:off x="971600" y="2204864"/>
            <a:ext cx="2016224" cy="954107"/>
          </a:xfrm>
          <a:prstGeom prst="rect">
            <a:avLst/>
          </a:prstGeom>
          <a:noFill/>
        </p:spPr>
        <p:txBody>
          <a:bodyPr wrap="square" rtlCol="0">
            <a:spAutoFit/>
          </a:bodyPr>
          <a:lstStyle/>
          <a:p>
            <a:pPr algn="ctr"/>
            <a:r>
              <a:rPr lang="en-GB" sz="2800" dirty="0">
                <a:latin typeface="Congenial Black" panose="02000503040000020004" pitchFamily="2" charset="0"/>
              </a:rPr>
              <a:t>Primary Care</a:t>
            </a:r>
          </a:p>
        </p:txBody>
      </p:sp>
      <p:sp>
        <p:nvSpPr>
          <p:cNvPr id="9" name="TextBox 8">
            <a:extLst>
              <a:ext uri="{FF2B5EF4-FFF2-40B4-BE49-F238E27FC236}">
                <a16:creationId xmlns:a16="http://schemas.microsoft.com/office/drawing/2014/main" id="{D9C8836B-A404-4A30-B0F1-1608AE2A01F8}"/>
              </a:ext>
            </a:extLst>
          </p:cNvPr>
          <p:cNvSpPr txBox="1"/>
          <p:nvPr/>
        </p:nvSpPr>
        <p:spPr>
          <a:xfrm>
            <a:off x="5940153" y="2204864"/>
            <a:ext cx="2232248" cy="954107"/>
          </a:xfrm>
          <a:prstGeom prst="rect">
            <a:avLst/>
          </a:prstGeom>
          <a:noFill/>
        </p:spPr>
        <p:txBody>
          <a:bodyPr wrap="square" rtlCol="0">
            <a:spAutoFit/>
          </a:bodyPr>
          <a:lstStyle/>
          <a:p>
            <a:pPr algn="ctr"/>
            <a:r>
              <a:rPr lang="en-GB" sz="2800" b="1" dirty="0">
                <a:latin typeface="Congenial Black" panose="02000503040000020004" pitchFamily="2" charset="0"/>
              </a:rPr>
              <a:t>Secondary</a:t>
            </a:r>
          </a:p>
          <a:p>
            <a:pPr algn="ctr"/>
            <a:r>
              <a:rPr lang="en-GB" sz="2800" b="1" dirty="0">
                <a:latin typeface="Congenial Black" panose="02000503040000020004" pitchFamily="2" charset="0"/>
              </a:rPr>
              <a:t> Care</a:t>
            </a:r>
          </a:p>
        </p:txBody>
      </p:sp>
      <p:cxnSp>
        <p:nvCxnSpPr>
          <p:cNvPr id="21" name="Connector: Curved 20">
            <a:extLst>
              <a:ext uri="{FF2B5EF4-FFF2-40B4-BE49-F238E27FC236}">
                <a16:creationId xmlns:a16="http://schemas.microsoft.com/office/drawing/2014/main" id="{49A1FC64-3ED3-405B-9167-48633C52F29E}"/>
              </a:ext>
            </a:extLst>
          </p:cNvPr>
          <p:cNvCxnSpPr>
            <a:cxnSpLocks/>
          </p:cNvCxnSpPr>
          <p:nvPr/>
        </p:nvCxnSpPr>
        <p:spPr>
          <a:xfrm rot="5400000">
            <a:off x="5539380" y="3631755"/>
            <a:ext cx="1638182" cy="1268685"/>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440B4AB1-D8A5-4BF8-ABC4-5FC35FC1C3F8}"/>
              </a:ext>
            </a:extLst>
          </p:cNvPr>
          <p:cNvSpPr txBox="1"/>
          <p:nvPr/>
        </p:nvSpPr>
        <p:spPr>
          <a:xfrm>
            <a:off x="6992812" y="4077071"/>
            <a:ext cx="1899665" cy="2031325"/>
          </a:xfrm>
          <a:prstGeom prst="rect">
            <a:avLst/>
          </a:prstGeom>
          <a:noFill/>
        </p:spPr>
        <p:txBody>
          <a:bodyPr wrap="square" rtlCol="0">
            <a:spAutoFit/>
          </a:bodyPr>
          <a:lstStyle/>
          <a:p>
            <a:r>
              <a:rPr lang="en-GB" b="1" dirty="0"/>
              <a:t>Severe &amp; Complex Mental Health requiring multidisciplinary approach and care co-ordination</a:t>
            </a:r>
            <a:r>
              <a:rPr lang="en-GB" dirty="0"/>
              <a:t>.</a:t>
            </a:r>
          </a:p>
        </p:txBody>
      </p:sp>
      <p:sp>
        <p:nvSpPr>
          <p:cNvPr id="4" name="TextBox 3">
            <a:extLst>
              <a:ext uri="{FF2B5EF4-FFF2-40B4-BE49-F238E27FC236}">
                <a16:creationId xmlns:a16="http://schemas.microsoft.com/office/drawing/2014/main" id="{57AB3280-A001-4896-B0AA-C9A32D3C02BE}"/>
              </a:ext>
            </a:extLst>
          </p:cNvPr>
          <p:cNvSpPr txBox="1"/>
          <p:nvPr/>
        </p:nvSpPr>
        <p:spPr>
          <a:xfrm>
            <a:off x="251525" y="4077070"/>
            <a:ext cx="2160236" cy="2085183"/>
          </a:xfrm>
          <a:prstGeom prst="rect">
            <a:avLst/>
          </a:prstGeom>
          <a:noFill/>
        </p:spPr>
        <p:txBody>
          <a:bodyPr wrap="square" rtlCol="0">
            <a:spAutoFit/>
          </a:bodyPr>
          <a:lstStyle/>
          <a:p>
            <a:r>
              <a:rPr lang="en-GB" b="1" dirty="0"/>
              <a:t>Common Mental health problems that can be self-managed or with minimal input i.e. IAPT, 3</a:t>
            </a:r>
            <a:r>
              <a:rPr lang="en-GB" b="1" baseline="30000" dirty="0"/>
              <a:t>rd</a:t>
            </a:r>
            <a:r>
              <a:rPr lang="en-GB" b="1" dirty="0"/>
              <a:t> sector organisation input.</a:t>
            </a:r>
          </a:p>
        </p:txBody>
      </p:sp>
      <p:sp>
        <p:nvSpPr>
          <p:cNvPr id="12" name="TextBox 11">
            <a:extLst>
              <a:ext uri="{FF2B5EF4-FFF2-40B4-BE49-F238E27FC236}">
                <a16:creationId xmlns:a16="http://schemas.microsoft.com/office/drawing/2014/main" id="{4465FD70-3C62-470F-B187-F7EC2882B2C2}"/>
              </a:ext>
            </a:extLst>
          </p:cNvPr>
          <p:cNvSpPr txBox="1"/>
          <p:nvPr/>
        </p:nvSpPr>
        <p:spPr>
          <a:xfrm>
            <a:off x="3396550" y="3447005"/>
            <a:ext cx="2156102" cy="461665"/>
          </a:xfrm>
          <a:prstGeom prst="rect">
            <a:avLst/>
          </a:prstGeom>
          <a:noFill/>
        </p:spPr>
        <p:txBody>
          <a:bodyPr wrap="square" rtlCol="0">
            <a:spAutoFit/>
          </a:bodyPr>
          <a:lstStyle/>
          <a:p>
            <a:pPr algn="ctr"/>
            <a:r>
              <a:rPr lang="en-GB" sz="2400" b="1" dirty="0">
                <a:ln w="0"/>
                <a:effectLst>
                  <a:outerShdw blurRad="38100" dist="19050" dir="2700000" algn="tl" rotWithShape="0">
                    <a:schemeClr val="dk1">
                      <a:alpha val="40000"/>
                    </a:schemeClr>
                  </a:outerShdw>
                </a:effectLst>
              </a:rPr>
              <a:t>Service for All</a:t>
            </a:r>
          </a:p>
        </p:txBody>
      </p:sp>
      <p:cxnSp>
        <p:nvCxnSpPr>
          <p:cNvPr id="14" name="Straight Arrow Connector 13">
            <a:extLst>
              <a:ext uri="{FF2B5EF4-FFF2-40B4-BE49-F238E27FC236}">
                <a16:creationId xmlns:a16="http://schemas.microsoft.com/office/drawing/2014/main" id="{38647CD0-2A38-4828-B8EF-6F43703F14A3}"/>
              </a:ext>
            </a:extLst>
          </p:cNvPr>
          <p:cNvCxnSpPr>
            <a:cxnSpLocks/>
          </p:cNvCxnSpPr>
          <p:nvPr/>
        </p:nvCxnSpPr>
        <p:spPr>
          <a:xfrm flipH="1">
            <a:off x="1115616" y="3429000"/>
            <a:ext cx="216027" cy="5861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5A334D6-4E63-4B6A-B1A0-1DDF3F621ECA}"/>
              </a:ext>
            </a:extLst>
          </p:cNvPr>
          <p:cNvCxnSpPr>
            <a:cxnSpLocks/>
          </p:cNvCxnSpPr>
          <p:nvPr/>
        </p:nvCxnSpPr>
        <p:spPr>
          <a:xfrm flipV="1">
            <a:off x="4427984" y="3942348"/>
            <a:ext cx="0" cy="7107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D3006FD0-7289-4F40-AE7E-B90D4B69051A}"/>
              </a:ext>
            </a:extLst>
          </p:cNvPr>
          <p:cNvCxnSpPr>
            <a:cxnSpLocks/>
            <a:endCxn id="3" idx="0"/>
          </p:cNvCxnSpPr>
          <p:nvPr/>
        </p:nvCxnSpPr>
        <p:spPr>
          <a:xfrm>
            <a:off x="7668344" y="3429000"/>
            <a:ext cx="274301" cy="6480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Connector: Curved 28">
            <a:extLst>
              <a:ext uri="{FF2B5EF4-FFF2-40B4-BE49-F238E27FC236}">
                <a16:creationId xmlns:a16="http://schemas.microsoft.com/office/drawing/2014/main" id="{37FE1401-6F29-4FC5-B548-7EB440843A9E}"/>
              </a:ext>
            </a:extLst>
          </p:cNvPr>
          <p:cNvCxnSpPr>
            <a:cxnSpLocks/>
          </p:cNvCxnSpPr>
          <p:nvPr/>
        </p:nvCxnSpPr>
        <p:spPr>
          <a:xfrm rot="16200000" flipH="1">
            <a:off x="1694057" y="3760120"/>
            <a:ext cx="1672655" cy="1046426"/>
          </a:xfrm>
          <a:prstGeom prst="curvedConnector3">
            <a:avLst/>
          </a:prstGeom>
          <a:ln>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48663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46" y="554152"/>
            <a:ext cx="4306641"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933804" y="1289765"/>
            <a:ext cx="2738325" cy="4270963"/>
          </a:xfrm>
        </p:spPr>
        <p:txBody>
          <a:bodyPr anchor="ctr">
            <a:normAutofit/>
          </a:bodyPr>
          <a:lstStyle/>
          <a:p>
            <a:pPr algn="ctr"/>
            <a:r>
              <a:rPr lang="en-GB" sz="4500" dirty="0">
                <a:solidFill>
                  <a:srgbClr val="FFFFFF"/>
                </a:solidFill>
              </a:rPr>
              <a:t>What Can an MHP Potentially Do?</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619" y="374394"/>
            <a:ext cx="128637"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2581" y="1084507"/>
            <a:ext cx="118159"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2" name="Content Placeholder 1"/>
          <p:cNvSpPr>
            <a:spLocks noGrp="1"/>
          </p:cNvSpPr>
          <p:nvPr>
            <p:ph idx="1"/>
          </p:nvPr>
        </p:nvSpPr>
        <p:spPr>
          <a:xfrm>
            <a:off x="4456287" y="518400"/>
            <a:ext cx="4233323" cy="5837949"/>
          </a:xfrm>
        </p:spPr>
        <p:txBody>
          <a:bodyPr anchor="ctr">
            <a:noAutofit/>
          </a:bodyPr>
          <a:lstStyle/>
          <a:p>
            <a:r>
              <a:rPr lang="en-GB" sz="1200" b="1" dirty="0">
                <a:solidFill>
                  <a:schemeClr val="tx1">
                    <a:alpha val="80000"/>
                  </a:schemeClr>
                </a:solidFill>
              </a:rPr>
              <a:t>Assess patients independently, diagnose (where appropriate), prescribe (where appropriate), provide signposting, follow up and onward referrals to a variety of agencies dependent upon need.</a:t>
            </a:r>
          </a:p>
          <a:p>
            <a:r>
              <a:rPr lang="en-GB" sz="1200" b="1" dirty="0">
                <a:solidFill>
                  <a:schemeClr val="tx1">
                    <a:alpha val="80000"/>
                  </a:schemeClr>
                </a:solidFill>
              </a:rPr>
              <a:t>Reviews- depression reviews, annual SMI reviews including medication reviews.</a:t>
            </a:r>
          </a:p>
          <a:p>
            <a:r>
              <a:rPr lang="en-GB" sz="1200" b="1" dirty="0">
                <a:solidFill>
                  <a:schemeClr val="tx1">
                    <a:alpha val="80000"/>
                  </a:schemeClr>
                </a:solidFill>
              </a:rPr>
              <a:t>Psychoeducation on diagnosis and appropriate options for treatment (pharmacological and non-pharmacological)</a:t>
            </a:r>
          </a:p>
          <a:p>
            <a:r>
              <a:rPr lang="en-GB" sz="1200" b="1" dirty="0">
                <a:solidFill>
                  <a:schemeClr val="tx1">
                    <a:alpha val="80000"/>
                  </a:schemeClr>
                </a:solidFill>
              </a:rPr>
              <a:t>Stabilisation work – coping strategies, DBT skills, self-help, anxiety management, crisis support etc.</a:t>
            </a:r>
          </a:p>
          <a:p>
            <a:r>
              <a:rPr lang="en-GB" sz="1200" b="1" dirty="0">
                <a:solidFill>
                  <a:schemeClr val="tx1">
                    <a:alpha val="80000"/>
                  </a:schemeClr>
                </a:solidFill>
              </a:rPr>
              <a:t>Follow up patients who are off sick with stress or other mental health problems and support people to get back to work.</a:t>
            </a:r>
          </a:p>
          <a:p>
            <a:r>
              <a:rPr lang="en-GB" sz="1200" b="1" dirty="0">
                <a:solidFill>
                  <a:schemeClr val="tx1">
                    <a:alpha val="80000"/>
                  </a:schemeClr>
                </a:solidFill>
              </a:rPr>
              <a:t>Provide emotional support whilst on waiting lists for talking therapies</a:t>
            </a:r>
          </a:p>
          <a:p>
            <a:r>
              <a:rPr lang="en-GB" sz="1200" b="1" dirty="0">
                <a:solidFill>
                  <a:schemeClr val="tx1">
                    <a:alpha val="80000"/>
                  </a:schemeClr>
                </a:solidFill>
              </a:rPr>
              <a:t>Review attendances to A&amp;E for mental health reasons, consultant letters from secondary care etc. Make necessary changes to medication as directed by secondary care.</a:t>
            </a:r>
          </a:p>
          <a:p>
            <a:r>
              <a:rPr lang="en-GB" sz="1200" b="1" dirty="0">
                <a:solidFill>
                  <a:schemeClr val="tx1">
                    <a:alpha val="80000"/>
                  </a:schemeClr>
                </a:solidFill>
              </a:rPr>
              <a:t>Source of support to primary care colleagues around navigating mental health services, make contact directly with different teams to discuss cases.</a:t>
            </a:r>
          </a:p>
          <a:p>
            <a:r>
              <a:rPr lang="en-GB" sz="1200" b="1" dirty="0">
                <a:solidFill>
                  <a:schemeClr val="tx1">
                    <a:alpha val="80000"/>
                  </a:schemeClr>
                </a:solidFill>
              </a:rPr>
              <a:t>Access advice and guidance from secondary care mental health services</a:t>
            </a:r>
          </a:p>
          <a:p>
            <a:r>
              <a:rPr lang="en-GB" sz="1200" b="1" dirty="0">
                <a:solidFill>
                  <a:schemeClr val="tx1">
                    <a:alpha val="80000"/>
                  </a:schemeClr>
                </a:solidFill>
              </a:rPr>
              <a:t>Maintenance of the SMI register ensuring they are reviewed including QOF outcomes (physical health)</a:t>
            </a:r>
          </a:p>
          <a:p>
            <a:r>
              <a:rPr lang="en-GB" sz="1200" b="1" dirty="0">
                <a:solidFill>
                  <a:schemeClr val="tx1">
                    <a:alpha val="80000"/>
                  </a:schemeClr>
                </a:solidFill>
              </a:rPr>
              <a:t>General physical health examinations: Bloods, BP, weight, BMI, ECG’s, immunisations and provide general health and lifestyle information.</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77410" y="5751820"/>
            <a:ext cx="84319"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5974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9646" y="554152"/>
            <a:ext cx="4306641"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itle 2"/>
          <p:cNvSpPr>
            <a:spLocks noGrp="1"/>
          </p:cNvSpPr>
          <p:nvPr>
            <p:ph type="title"/>
          </p:nvPr>
        </p:nvSpPr>
        <p:spPr>
          <a:xfrm>
            <a:off x="933804" y="1289765"/>
            <a:ext cx="2738325" cy="4270963"/>
          </a:xfrm>
        </p:spPr>
        <p:txBody>
          <a:bodyPr anchor="ctr">
            <a:normAutofit/>
          </a:bodyPr>
          <a:lstStyle/>
          <a:p>
            <a:pPr algn="ctr"/>
            <a:r>
              <a:rPr lang="en-GB" sz="4900" dirty="0">
                <a:solidFill>
                  <a:srgbClr val="FFFFFF"/>
                </a:solidFill>
              </a:rPr>
              <a:t>How it is Working in Practice</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2619" y="374394"/>
            <a:ext cx="128637"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2581" y="1084507"/>
            <a:ext cx="118159"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2" name="Content Placeholder 1"/>
          <p:cNvSpPr>
            <a:spLocks noGrp="1"/>
          </p:cNvSpPr>
          <p:nvPr>
            <p:ph idx="1"/>
          </p:nvPr>
        </p:nvSpPr>
        <p:spPr>
          <a:xfrm>
            <a:off x="4722923" y="518400"/>
            <a:ext cx="3966691" cy="5837949"/>
          </a:xfrm>
        </p:spPr>
        <p:txBody>
          <a:bodyPr anchor="ctr">
            <a:normAutofit/>
          </a:bodyPr>
          <a:lstStyle/>
          <a:p>
            <a:r>
              <a:rPr lang="en-GB" sz="1700" b="1" dirty="0">
                <a:solidFill>
                  <a:schemeClr val="tx1">
                    <a:alpha val="80000"/>
                  </a:schemeClr>
                </a:solidFill>
              </a:rPr>
              <a:t>General uptake of appointments very good and patients have been extremely receptive of the role</a:t>
            </a:r>
          </a:p>
          <a:p>
            <a:r>
              <a:rPr lang="en-GB" sz="1700" b="1" dirty="0">
                <a:solidFill>
                  <a:schemeClr val="tx1">
                    <a:alpha val="80000"/>
                  </a:schemeClr>
                </a:solidFill>
              </a:rPr>
              <a:t>Verbal feedback from patients is extremely  positive</a:t>
            </a:r>
          </a:p>
          <a:p>
            <a:r>
              <a:rPr lang="en-GB" sz="1700" b="1" dirty="0">
                <a:solidFill>
                  <a:schemeClr val="tx1">
                    <a:alpha val="80000"/>
                  </a:schemeClr>
                </a:solidFill>
              </a:rPr>
              <a:t>DNA rate is low, with ability to follow up.</a:t>
            </a:r>
          </a:p>
          <a:p>
            <a:r>
              <a:rPr lang="en-GB" sz="1700" b="1" dirty="0">
                <a:solidFill>
                  <a:schemeClr val="tx1">
                    <a:alpha val="80000"/>
                  </a:schemeClr>
                </a:solidFill>
              </a:rPr>
              <a:t>GP’s are reporting seeing far fewer MH cases which is making access for other things much easier</a:t>
            </a:r>
          </a:p>
          <a:p>
            <a:r>
              <a:rPr lang="en-GB" sz="1700" b="1" dirty="0">
                <a:solidFill>
                  <a:schemeClr val="tx1">
                    <a:alpha val="80000"/>
                  </a:schemeClr>
                </a:solidFill>
              </a:rPr>
              <a:t>Mental health QOF targets over 90% consistently</a:t>
            </a:r>
          </a:p>
          <a:p>
            <a:r>
              <a:rPr lang="en-GB" sz="1700" b="1" dirty="0">
                <a:solidFill>
                  <a:schemeClr val="tx1">
                    <a:alpha val="80000"/>
                  </a:schemeClr>
                </a:solidFill>
              </a:rPr>
              <a:t>GP’s have somewhere to signpost for reviews after their initial consultations</a:t>
            </a:r>
          </a:p>
          <a:p>
            <a:r>
              <a:rPr lang="en-GB" sz="1700" b="1" dirty="0">
                <a:solidFill>
                  <a:schemeClr val="tx1">
                    <a:alpha val="80000"/>
                  </a:schemeClr>
                </a:solidFill>
              </a:rPr>
              <a:t>Able to provide a “full package” approach and consistency of care.</a:t>
            </a:r>
          </a:p>
          <a:p>
            <a:r>
              <a:rPr lang="en-GB" sz="1700" b="1" dirty="0">
                <a:solidFill>
                  <a:schemeClr val="tx1">
                    <a:alpha val="80000"/>
                  </a:schemeClr>
                </a:solidFill>
              </a:rPr>
              <a:t>GP’s are happy with having an “expert” on board a source of knowledge and advice and ability to navigate MH services.</a:t>
            </a:r>
          </a:p>
          <a:p>
            <a:endParaRPr lang="en-GB" sz="17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77410" y="5751820"/>
            <a:ext cx="84319"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689621"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1550989"/>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972</Words>
  <Application>Microsoft Office PowerPoint</Application>
  <PresentationFormat>On-screen Show (4:3)</PresentationFormat>
  <Paragraphs>64</Paragraphs>
  <Slides>8</Slides>
  <Notes>0</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8</vt:i4>
      </vt:variant>
    </vt:vector>
  </HeadingPairs>
  <TitlesOfParts>
    <vt:vector size="16" baseType="lpstr">
      <vt:lpstr>Arial</vt:lpstr>
      <vt:lpstr>Calibri</vt:lpstr>
      <vt:lpstr>Calibri Light</vt:lpstr>
      <vt:lpstr>Congenial Black</vt:lpstr>
      <vt:lpstr>Wingdings</vt:lpstr>
      <vt:lpstr>1_Custom Design</vt:lpstr>
      <vt:lpstr>Custom Design</vt:lpstr>
      <vt:lpstr>1_Office Theme</vt:lpstr>
      <vt:lpstr>Mental Health Practitioner Role in Primary Care</vt:lpstr>
      <vt:lpstr>Mental Health in Primary Care</vt:lpstr>
      <vt:lpstr>The Role of Primary Care</vt:lpstr>
      <vt:lpstr>How Do We Strengthen the Mental Health Offer?</vt:lpstr>
      <vt:lpstr>Summary Of Mental Health Practitioner Role</vt:lpstr>
      <vt:lpstr>How Does It Fit In?</vt:lpstr>
      <vt:lpstr>What Can an MHP Potentially Do?</vt:lpstr>
      <vt:lpstr>How it is Working in Practice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Mental Health Practitioner Role in Primary Care</dc:title>
  <dc:creator>JORDAN, Vicki (YORKSHIRE STREET MEDICAL CENTRE)</dc:creator>
  <cp:lastModifiedBy>JORDAN, Vicki (YORKSHIRE STREET MEDICAL CENTRE)</cp:lastModifiedBy>
  <cp:revision>4</cp:revision>
  <dcterms:created xsi:type="dcterms:W3CDTF">2022-09-23T10:15:23Z</dcterms:created>
  <dcterms:modified xsi:type="dcterms:W3CDTF">2022-09-26T10:38:41Z</dcterms:modified>
</cp:coreProperties>
</file>