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35" autoAdjust="0"/>
  </p:normalViewPr>
  <p:slideViewPr>
    <p:cSldViewPr snapToGrid="0" snapToObjects="1">
      <p:cViewPr varScale="1">
        <p:scale>
          <a:sx n="83" d="100"/>
          <a:sy n="8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ECF27A-AE9E-B941-B42A-271F3FA78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566DB-AD23-DF48-8E5E-D3F9D6EA5B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4F9B1-296D-474D-BEE5-76BE9C21582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F551D-931C-3745-A4DC-B411CA5577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62263-7945-B846-B201-EC6C1AF72A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32B4D-A39A-684C-A994-C0610914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B0F42-76F7-4118-B85D-D0189EDC375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1E78D-D198-4783-A746-1B7F2F5AF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0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1E78D-D198-4783-A746-1B7F2F5AF3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6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E01617-EF19-DC4E-A132-EB0DE07B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C5BF38EF-96F0-E840-9920-CE402EBE9E72}"/>
              </a:ext>
            </a:extLst>
          </p:cNvPr>
          <p:cNvSpPr/>
          <p:nvPr userDrawn="1"/>
        </p:nvSpPr>
        <p:spPr>
          <a:xfrm>
            <a:off x="393701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0AA612-243F-E64D-9941-82A45D827B7B}"/>
              </a:ext>
            </a:extLst>
          </p:cNvPr>
          <p:cNvSpPr/>
          <p:nvPr userDrawn="1"/>
        </p:nvSpPr>
        <p:spPr>
          <a:xfrm>
            <a:off x="770733" y="2921000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8956BECE-6ED5-7741-BA2D-98657AD10468}"/>
              </a:ext>
            </a:extLst>
          </p:cNvPr>
          <p:cNvSpPr/>
          <p:nvPr userDrawn="1"/>
        </p:nvSpPr>
        <p:spPr>
          <a:xfrm rot="10800000">
            <a:off x="2597711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89D48E-98B3-D14B-9AFF-17FE3256FB10}"/>
              </a:ext>
            </a:extLst>
          </p:cNvPr>
          <p:cNvSpPr/>
          <p:nvPr userDrawn="1"/>
        </p:nvSpPr>
        <p:spPr>
          <a:xfrm rot="10800000">
            <a:off x="2971800" y="2998926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16FDE7D3-4CF9-5C4E-932B-160E466CBD08}"/>
              </a:ext>
            </a:extLst>
          </p:cNvPr>
          <p:cNvSpPr/>
          <p:nvPr userDrawn="1"/>
        </p:nvSpPr>
        <p:spPr>
          <a:xfrm>
            <a:off x="4798777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C39EB9-63D8-7C40-99FB-8A086D00EEED}"/>
              </a:ext>
            </a:extLst>
          </p:cNvPr>
          <p:cNvSpPr/>
          <p:nvPr userDrawn="1"/>
        </p:nvSpPr>
        <p:spPr>
          <a:xfrm>
            <a:off x="5175809" y="2921000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1061FF9-BB40-034C-B2D9-2FAFC3ACA25B}"/>
              </a:ext>
            </a:extLst>
          </p:cNvPr>
          <p:cNvSpPr/>
          <p:nvPr userDrawn="1"/>
        </p:nvSpPr>
        <p:spPr>
          <a:xfrm rot="10800000">
            <a:off x="7002787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2B2D42-B66A-4F4D-8F16-282A8C69BA08}"/>
              </a:ext>
            </a:extLst>
          </p:cNvPr>
          <p:cNvSpPr/>
          <p:nvPr userDrawn="1"/>
        </p:nvSpPr>
        <p:spPr>
          <a:xfrm rot="10800000">
            <a:off x="7376876" y="2998926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lock Arc 24">
            <a:extLst>
              <a:ext uri="{FF2B5EF4-FFF2-40B4-BE49-F238E27FC236}">
                <a16:creationId xmlns:a16="http://schemas.microsoft.com/office/drawing/2014/main" id="{3217943B-9636-4A49-8908-BD3EC7B5B706}"/>
              </a:ext>
            </a:extLst>
          </p:cNvPr>
          <p:cNvSpPr/>
          <p:nvPr userDrawn="1"/>
        </p:nvSpPr>
        <p:spPr>
          <a:xfrm>
            <a:off x="9203853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737DFDB-EAC3-D342-9FD0-235E7E64CE04}"/>
              </a:ext>
            </a:extLst>
          </p:cNvPr>
          <p:cNvSpPr/>
          <p:nvPr userDrawn="1"/>
        </p:nvSpPr>
        <p:spPr>
          <a:xfrm>
            <a:off x="9580885" y="2921000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lock Arc 28">
            <a:extLst>
              <a:ext uri="{FF2B5EF4-FFF2-40B4-BE49-F238E27FC236}">
                <a16:creationId xmlns:a16="http://schemas.microsoft.com/office/drawing/2014/main" id="{DB9F16A2-2EA8-4349-A0C6-D483FCE766B5}"/>
              </a:ext>
            </a:extLst>
          </p:cNvPr>
          <p:cNvSpPr/>
          <p:nvPr userDrawn="1"/>
        </p:nvSpPr>
        <p:spPr>
          <a:xfrm rot="10800000">
            <a:off x="11407863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B767515-6FFF-6C45-A841-22D921720A97}"/>
              </a:ext>
            </a:extLst>
          </p:cNvPr>
          <p:cNvSpPr/>
          <p:nvPr userDrawn="1"/>
        </p:nvSpPr>
        <p:spPr>
          <a:xfrm rot="10800000">
            <a:off x="11781952" y="2998926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F6F3A917-9530-C943-AB93-2D763ABD2C2E}"/>
              </a:ext>
            </a:extLst>
          </p:cNvPr>
          <p:cNvSpPr/>
          <p:nvPr userDrawn="1"/>
        </p:nvSpPr>
        <p:spPr>
          <a:xfrm rot="10800000">
            <a:off x="-1807367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7378E8A-4692-F843-94CC-106C138EDF3F}"/>
              </a:ext>
            </a:extLst>
          </p:cNvPr>
          <p:cNvSpPr/>
          <p:nvPr userDrawn="1"/>
        </p:nvSpPr>
        <p:spPr>
          <a:xfrm rot="10800000">
            <a:off x="-1433278" y="2998926"/>
            <a:ext cx="1826978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1EB8AE-A81C-BA4A-AED6-4A281FF778D1}"/>
              </a:ext>
            </a:extLst>
          </p:cNvPr>
          <p:cNvSpPr/>
          <p:nvPr userDrawn="1"/>
        </p:nvSpPr>
        <p:spPr>
          <a:xfrm rot="10800000">
            <a:off x="892234" y="3042502"/>
            <a:ext cx="1583974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975F9A5-4A1D-074F-8D79-53E206A421B4}"/>
              </a:ext>
            </a:extLst>
          </p:cNvPr>
          <p:cNvSpPr/>
          <p:nvPr userDrawn="1"/>
        </p:nvSpPr>
        <p:spPr>
          <a:xfrm rot="10800000">
            <a:off x="1008282" y="3164002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9302536-82FA-7E48-818D-CBFA17DDAEB4}"/>
              </a:ext>
            </a:extLst>
          </p:cNvPr>
          <p:cNvSpPr/>
          <p:nvPr userDrawn="1"/>
        </p:nvSpPr>
        <p:spPr>
          <a:xfrm rot="10800000">
            <a:off x="3093301" y="3120428"/>
            <a:ext cx="1583974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2A6741-6C21-8C42-9FF1-FE316AD4D19F}"/>
              </a:ext>
            </a:extLst>
          </p:cNvPr>
          <p:cNvSpPr/>
          <p:nvPr userDrawn="1"/>
        </p:nvSpPr>
        <p:spPr>
          <a:xfrm rot="10800000">
            <a:off x="5304013" y="3037767"/>
            <a:ext cx="1583974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6CC1217-5A9D-6142-8487-0845F6286B14}"/>
              </a:ext>
            </a:extLst>
          </p:cNvPr>
          <p:cNvSpPr/>
          <p:nvPr userDrawn="1"/>
        </p:nvSpPr>
        <p:spPr>
          <a:xfrm rot="10800000">
            <a:off x="7505078" y="3120428"/>
            <a:ext cx="1583974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E9CA0B-74AB-354F-A466-2259609683D1}"/>
              </a:ext>
            </a:extLst>
          </p:cNvPr>
          <p:cNvSpPr/>
          <p:nvPr userDrawn="1"/>
        </p:nvSpPr>
        <p:spPr>
          <a:xfrm rot="10800000">
            <a:off x="9695686" y="3037767"/>
            <a:ext cx="1583974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C7815C5-D168-2348-A2C8-3340E530FDB1}"/>
              </a:ext>
            </a:extLst>
          </p:cNvPr>
          <p:cNvSpPr/>
          <p:nvPr userDrawn="1"/>
        </p:nvSpPr>
        <p:spPr>
          <a:xfrm rot="10800000">
            <a:off x="3219534" y="3246662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A14DF22-4001-0A42-ABFD-1E742DDA9151}"/>
              </a:ext>
            </a:extLst>
          </p:cNvPr>
          <p:cNvSpPr/>
          <p:nvPr userDrawn="1"/>
        </p:nvSpPr>
        <p:spPr>
          <a:xfrm rot="10800000">
            <a:off x="5423546" y="3164000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D8A94DD-278D-094D-95C5-52BD411E9D54}"/>
              </a:ext>
            </a:extLst>
          </p:cNvPr>
          <p:cNvSpPr/>
          <p:nvPr userDrawn="1"/>
        </p:nvSpPr>
        <p:spPr>
          <a:xfrm rot="10800000">
            <a:off x="7631122" y="3246661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455E0B-CF3D-6B4B-8BCF-44F9698EB4A4}"/>
              </a:ext>
            </a:extLst>
          </p:cNvPr>
          <p:cNvSpPr/>
          <p:nvPr userDrawn="1"/>
        </p:nvSpPr>
        <p:spPr>
          <a:xfrm rot="10800000">
            <a:off x="9819403" y="3163999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C4089C-7D6C-864F-9121-49CA31A90FE5}"/>
              </a:ext>
            </a:extLst>
          </p:cNvPr>
          <p:cNvSpPr/>
          <p:nvPr userDrawn="1"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109E847-574F-494D-8FAE-427F8CAE97CF}"/>
              </a:ext>
            </a:extLst>
          </p:cNvPr>
          <p:cNvSpPr/>
          <p:nvPr userDrawn="1"/>
        </p:nvSpPr>
        <p:spPr>
          <a:xfrm>
            <a:off x="3824774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D8C32D-0B0D-DF4A-B371-511B230BD211}"/>
              </a:ext>
            </a:extLst>
          </p:cNvPr>
          <p:cNvSpPr/>
          <p:nvPr userDrawn="1"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415378-1541-3E4B-9E62-70FE844DEE7C}"/>
              </a:ext>
            </a:extLst>
          </p:cNvPr>
          <p:cNvSpPr/>
          <p:nvPr userDrawn="1"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F9DE7B-8949-EB4A-B888-D15EABCF5294}"/>
              </a:ext>
            </a:extLst>
          </p:cNvPr>
          <p:cNvSpPr/>
          <p:nvPr userDrawn="1"/>
        </p:nvSpPr>
        <p:spPr>
          <a:xfrm>
            <a:off x="10427162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CA33E921-0B0C-224C-8C48-CE135C53E9E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86063" y="3382913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z="7200" b="1" dirty="0"/>
              <a:t>2</a:t>
            </a:r>
            <a:endParaRPr lang="en-US" dirty="0"/>
          </a:p>
        </p:txBody>
      </p:sp>
      <p:sp>
        <p:nvSpPr>
          <p:cNvPr id="54" name="Content Placeholder 52">
            <a:extLst>
              <a:ext uri="{FF2B5EF4-FFF2-40B4-BE49-F238E27FC236}">
                <a16:creationId xmlns:a16="http://schemas.microsoft.com/office/drawing/2014/main" id="{9C158DD2-4D7B-6A4F-8B62-13F838E9D72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407582" y="3304113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z="7200" b="1" dirty="0"/>
              <a:t>3</a:t>
            </a:r>
            <a:endParaRPr lang="en-US" dirty="0"/>
          </a:p>
        </p:txBody>
      </p:sp>
      <p:sp>
        <p:nvSpPr>
          <p:cNvPr id="55" name="Content Placeholder 52">
            <a:extLst>
              <a:ext uri="{FF2B5EF4-FFF2-40B4-BE49-F238E27FC236}">
                <a16:creationId xmlns:a16="http://schemas.microsoft.com/office/drawing/2014/main" id="{C2493382-3806-5542-B579-E9926181ABD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2553" y="3302231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z="7200" b="1" dirty="0"/>
              <a:t>1</a:t>
            </a:r>
            <a:endParaRPr lang="en-US" dirty="0"/>
          </a:p>
        </p:txBody>
      </p:sp>
      <p:sp>
        <p:nvSpPr>
          <p:cNvPr id="56" name="Content Placeholder 52">
            <a:extLst>
              <a:ext uri="{FF2B5EF4-FFF2-40B4-BE49-F238E27FC236}">
                <a16:creationId xmlns:a16="http://schemas.microsoft.com/office/drawing/2014/main" id="{A78F5654-5911-2848-8E46-87D900C62C2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10121" y="3430353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accent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z="7200" b="1" dirty="0"/>
              <a:t>4</a:t>
            </a:r>
            <a:endParaRPr lang="en-US" dirty="0"/>
          </a:p>
        </p:txBody>
      </p:sp>
      <p:sp>
        <p:nvSpPr>
          <p:cNvPr id="57" name="Content Placeholder 52">
            <a:extLst>
              <a:ext uri="{FF2B5EF4-FFF2-40B4-BE49-F238E27FC236}">
                <a16:creationId xmlns:a16="http://schemas.microsoft.com/office/drawing/2014/main" id="{B79E60AB-45C3-AE44-8411-D271F991F2F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814130" y="3297135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z="7200" b="1" dirty="0"/>
              <a:t>5</a:t>
            </a:r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BF621AF-C719-BE47-8E64-EA0C75027FD8}"/>
              </a:ext>
            </a:extLst>
          </p:cNvPr>
          <p:cNvSpPr/>
          <p:nvPr userDrawn="1"/>
        </p:nvSpPr>
        <p:spPr>
          <a:xfrm rot="10800000">
            <a:off x="1526274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55621BC-6E19-FC48-A5BC-3E5CE2172F30}"/>
              </a:ext>
            </a:extLst>
          </p:cNvPr>
          <p:cNvSpPr/>
          <p:nvPr userDrawn="1"/>
        </p:nvSpPr>
        <p:spPr>
          <a:xfrm rot="10800000">
            <a:off x="3728810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49487CD-5979-724E-AAEF-949D213D7838}"/>
              </a:ext>
            </a:extLst>
          </p:cNvPr>
          <p:cNvSpPr/>
          <p:nvPr userDrawn="1"/>
        </p:nvSpPr>
        <p:spPr>
          <a:xfrm rot="10800000">
            <a:off x="5931350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5E18E7D-655E-894C-B86F-F8E4EAA84B05}"/>
              </a:ext>
            </a:extLst>
          </p:cNvPr>
          <p:cNvSpPr/>
          <p:nvPr userDrawn="1"/>
        </p:nvSpPr>
        <p:spPr>
          <a:xfrm rot="10800000">
            <a:off x="8133886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25ECBA9-4BE6-0B40-97DC-51EEB827044D}"/>
              </a:ext>
            </a:extLst>
          </p:cNvPr>
          <p:cNvSpPr/>
          <p:nvPr userDrawn="1"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ontent Placeholder 63">
            <a:extLst>
              <a:ext uri="{FF2B5EF4-FFF2-40B4-BE49-F238E27FC236}">
                <a16:creationId xmlns:a16="http://schemas.microsoft.com/office/drawing/2014/main" id="{FBE92319-F5F0-424F-8062-F96ABE6F42E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3865" y="5443524"/>
            <a:ext cx="2700338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Content Placeholder 63">
            <a:extLst>
              <a:ext uri="{FF2B5EF4-FFF2-40B4-BE49-F238E27FC236}">
                <a16:creationId xmlns:a16="http://schemas.microsoft.com/office/drawing/2014/main" id="{91E61772-AA40-884C-A532-81FB71DB209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603674" y="1158262"/>
            <a:ext cx="2700338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Content Placeholder 63">
            <a:extLst>
              <a:ext uri="{FF2B5EF4-FFF2-40B4-BE49-F238E27FC236}">
                <a16:creationId xmlns:a16="http://schemas.microsoft.com/office/drawing/2014/main" id="{7963C0BC-0A6F-FD4F-AFE7-A6B01852120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40193" y="1158262"/>
            <a:ext cx="2700338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Content Placeholder 63">
            <a:extLst>
              <a:ext uri="{FF2B5EF4-FFF2-40B4-BE49-F238E27FC236}">
                <a16:creationId xmlns:a16="http://schemas.microsoft.com/office/drawing/2014/main" id="{15AED734-E88F-F946-8763-9D05E7D69EC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76538" y="5440825"/>
            <a:ext cx="2700338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Content Placeholder 63">
            <a:extLst>
              <a:ext uri="{FF2B5EF4-FFF2-40B4-BE49-F238E27FC236}">
                <a16:creationId xmlns:a16="http://schemas.microsoft.com/office/drawing/2014/main" id="{DB527739-0298-0B46-84A5-3609CED0124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29211" y="5425937"/>
            <a:ext cx="2700338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71C8F37-1573-EA4D-A74F-D8DAFA8150AC}"/>
              </a:ext>
            </a:extLst>
          </p:cNvPr>
          <p:cNvSpPr/>
          <p:nvPr userDrawn="1"/>
        </p:nvSpPr>
        <p:spPr>
          <a:xfrm rot="10800000" flipV="1">
            <a:off x="1593972" y="5185996"/>
            <a:ext cx="181542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809D9FA-62A4-424A-BDC3-A487A38C5B6C}"/>
              </a:ext>
            </a:extLst>
          </p:cNvPr>
          <p:cNvSpPr/>
          <p:nvPr userDrawn="1"/>
        </p:nvSpPr>
        <p:spPr>
          <a:xfrm rot="10800000" flipV="1">
            <a:off x="5996702" y="5185996"/>
            <a:ext cx="181542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6B4F832-A5A2-5640-98EC-27F2766AFC93}"/>
              </a:ext>
            </a:extLst>
          </p:cNvPr>
          <p:cNvSpPr/>
          <p:nvPr userDrawn="1"/>
        </p:nvSpPr>
        <p:spPr>
          <a:xfrm rot="10800000" flipV="1">
            <a:off x="10395454" y="5182452"/>
            <a:ext cx="181542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4534D1F-F705-7E4B-9ACE-9AF7C6DF8C1B}"/>
              </a:ext>
            </a:extLst>
          </p:cNvPr>
          <p:cNvSpPr/>
          <p:nvPr userDrawn="1"/>
        </p:nvSpPr>
        <p:spPr>
          <a:xfrm rot="10800000" flipV="1">
            <a:off x="3795674" y="2447011"/>
            <a:ext cx="181542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7E93BB6-E572-DC42-AF92-1D70E363D914}"/>
              </a:ext>
            </a:extLst>
          </p:cNvPr>
          <p:cNvSpPr/>
          <p:nvPr userDrawn="1"/>
        </p:nvSpPr>
        <p:spPr>
          <a:xfrm rot="10800000" flipV="1">
            <a:off x="8199591" y="2439404"/>
            <a:ext cx="181542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99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05B99D8-A9CA-CB42-8089-5A6C9C84878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064347" y="5208608"/>
            <a:ext cx="4127652" cy="1658185"/>
          </a:xfrm>
        </p:spPr>
        <p:txBody>
          <a:bodyPr/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Use of diary dates and coding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“Antipsychotic Physical Health Check”- In free txt add what is required.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Try to link with other disease registers i.e., cardiovascular/diabetes to avoid unnecessary appointments and ensure the full team is on board with the requirements.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Quarterly review of register and invite patients over the QOF year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08B02-384E-464A-AC7D-9BAAC1CDBF1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DACE07F-6244-2B4D-8A9B-771CC068D47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14146" y="940876"/>
            <a:ext cx="5360538" cy="1408012"/>
          </a:xfrm>
        </p:spPr>
        <p:txBody>
          <a:bodyPr/>
          <a:lstStyle/>
          <a:p>
            <a:r>
              <a:rPr lang="en-US" sz="1200" b="1" dirty="0">
                <a:solidFill>
                  <a:schemeClr val="accent4"/>
                </a:solidFill>
              </a:rPr>
              <a:t>MH 002- Mental Health Review – GP/MHP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4"/>
                </a:solidFill>
              </a:rPr>
              <a:t>Structured Medication Review including side-effects and review of physical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4"/>
                </a:solidFill>
              </a:rPr>
              <a:t>Review of current mental health and discussion about EWS and relapse prevention. Secondary care input, patient wishes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4"/>
                </a:solidFill>
              </a:rPr>
              <a:t>Housing Status, employment status, carer input or informal family support?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4"/>
                </a:solidFill>
              </a:rPr>
              <a:t>Appropriate safety netting advice.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1AC9AAA-DDCE-1E41-9291-9C214C196A0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3920DCCA-3151-3147-B04A-DEF13B632EF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27653" y="5326387"/>
            <a:ext cx="3482467" cy="1432063"/>
          </a:xfrm>
        </p:spPr>
        <p:txBody>
          <a:bodyPr numCol="2"/>
          <a:lstStyle/>
          <a:p>
            <a:r>
              <a:rPr lang="en-US" sz="1000" b="1" dirty="0">
                <a:solidFill>
                  <a:srgbClr val="7030A0"/>
                </a:solidFill>
              </a:rPr>
              <a:t>Invite for antipsychotic physical health check- HCA/ MHP/ PN</a:t>
            </a:r>
          </a:p>
          <a:p>
            <a:r>
              <a:rPr lang="en-US" sz="1000" dirty="0">
                <a:solidFill>
                  <a:srgbClr val="7030A0"/>
                </a:solidFill>
              </a:rPr>
              <a:t>MH003 – Blood Pressure</a:t>
            </a:r>
          </a:p>
          <a:p>
            <a:r>
              <a:rPr lang="en-US" sz="1000" dirty="0">
                <a:solidFill>
                  <a:srgbClr val="7030A0"/>
                </a:solidFill>
              </a:rPr>
              <a:t>MH006 – BMI</a:t>
            </a:r>
          </a:p>
          <a:p>
            <a:r>
              <a:rPr lang="en-US" sz="1000" dirty="0">
                <a:solidFill>
                  <a:srgbClr val="7030A0"/>
                </a:solidFill>
              </a:rPr>
              <a:t>MH007 – Alcohol Consumption</a:t>
            </a: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endParaRPr lang="en-US" sz="1000" dirty="0">
              <a:solidFill>
                <a:srgbClr val="7030A0"/>
              </a:solidFill>
            </a:endParaRPr>
          </a:p>
          <a:p>
            <a:pPr lvl="1"/>
            <a:r>
              <a:rPr lang="en-US" sz="1000" dirty="0">
                <a:solidFill>
                  <a:srgbClr val="7030A0"/>
                </a:solidFill>
              </a:rPr>
              <a:t>MH011 – Lipid Profile</a:t>
            </a:r>
          </a:p>
          <a:p>
            <a:pPr lvl="1"/>
            <a:r>
              <a:rPr lang="en-US" sz="1000" dirty="0">
                <a:solidFill>
                  <a:srgbClr val="7030A0"/>
                </a:solidFill>
              </a:rPr>
              <a:t>MH012 – Blood Glucose or HbA1c</a:t>
            </a:r>
          </a:p>
          <a:p>
            <a:pPr lvl="1"/>
            <a:r>
              <a:rPr lang="en-US" sz="1000" dirty="0">
                <a:solidFill>
                  <a:srgbClr val="7030A0"/>
                </a:solidFill>
              </a:rPr>
              <a:t>* For best practice include Prolactin and ECG if cardiovascular risk indicated.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D4A229C-A0C7-CE47-9906-13440BC13A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93682FE-6899-FF43-95B7-657C6B6427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866" y="984188"/>
            <a:ext cx="5653990" cy="1544150"/>
          </a:xfrm>
        </p:spPr>
        <p:txBody>
          <a:bodyPr/>
          <a:lstStyle/>
          <a:p>
            <a:r>
              <a:rPr lang="en-US" sz="1200" b="1" dirty="0">
                <a:solidFill>
                  <a:schemeClr val="accent3"/>
                </a:solidFill>
              </a:rPr>
              <a:t>MH 001 - Review Register- Is the psychotic illness still active?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3"/>
                </a:solidFill>
              </a:rPr>
              <a:t>Record of antipsychotic medication in the past 5 years?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3"/>
                </a:solidFill>
              </a:rPr>
              <a:t>Any inpatient episodes in the past 5 years?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3"/>
                </a:solidFill>
              </a:rPr>
              <a:t>Any secondary care input within the past 5 years?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If NO, Consider using remission codes to exclude the monitoring-patient remains on the register.</a:t>
            </a:r>
          </a:p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E560159-60CD-794B-A0CA-735C8906FEA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A80A98B8-6DAB-784F-AE8C-FDC98086080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3865" y="5443524"/>
            <a:ext cx="2862198" cy="1414476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Allocation of a named GP/ Practitioner and admin support to take ownership of the register for monitoring and reviewing purposes.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F4A4139-A90D-4D49-89ED-CD724B0071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AEC045C-0BEE-DD43-BB9B-DFC7C62E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672"/>
            <a:ext cx="10515600" cy="780220"/>
          </a:xfrm>
        </p:spPr>
        <p:txBody>
          <a:bodyPr/>
          <a:lstStyle/>
          <a:p>
            <a:r>
              <a:rPr lang="en-US" b="1" dirty="0"/>
              <a:t>YSMC Management of SMI Register</a:t>
            </a:r>
          </a:p>
        </p:txBody>
      </p:sp>
    </p:spTree>
    <p:extLst>
      <p:ext uri="{BB962C8B-B14F-4D97-AF65-F5344CB8AC3E}">
        <p14:creationId xmlns:p14="http://schemas.microsoft.com/office/powerpoint/2010/main" val="349513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19232F"/>
      </a:dk1>
      <a:lt1>
        <a:srgbClr val="FFFFFF"/>
      </a:lt1>
      <a:dk2>
        <a:srgbClr val="00B0EB"/>
      </a:dk2>
      <a:lt2>
        <a:srgbClr val="FF733B"/>
      </a:lt2>
      <a:accent1>
        <a:srgbClr val="FF2F5F"/>
      </a:accent1>
      <a:accent2>
        <a:srgbClr val="FF9E2C"/>
      </a:accent2>
      <a:accent3>
        <a:srgbClr val="00A08C"/>
      </a:accent3>
      <a:accent4>
        <a:srgbClr val="75B744"/>
      </a:accent4>
      <a:accent5>
        <a:srgbClr val="0068DA"/>
      </a:accent5>
      <a:accent6>
        <a:srgbClr val="803B8D"/>
      </a:accent6>
      <a:hlink>
        <a:srgbClr val="1A232F"/>
      </a:hlink>
      <a:folHlink>
        <a:srgbClr val="0B0E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 data points timeline.potx" id="{C5EB13E8-A974-463C-AF87-0EBF11ECDE86}" vid="{87206567-F430-4AC2-B0F3-54450BD51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data points timeline</Template>
  <TotalTime>0</TotalTime>
  <Words>252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YSMC Management of SMI Register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2022-09-23T10:34:59Z</dcterms:created>
  <dcterms:modified xsi:type="dcterms:W3CDTF">2022-11-03T09:04:44Z</dcterms:modified>
  <cp:category/>
</cp:coreProperties>
</file>