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2.xml" ContentType="application/vnd.openxmlformats-officedocument.drawingml.diagramLayout+xml"/>
  <Override PartName="/ppt/diagrams/drawing1.xml" ContentType="application/vnd.ms-office.drawingml.diagramDrawing+xml"/>
  <Override PartName="/ppt/diagrams/colors2.xml" ContentType="application/vnd.openxmlformats-officedocument.drawingml.diagramColors+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rawing2.xml" ContentType="application/vnd.ms-office.drawingml.diagramDrawing+xml"/>
  <Override PartName="/ppt/notesMasters/notesMaster1.xml" ContentType="application/vnd.openxmlformats-officedocument.presentationml.notesMaster+xml"/>
  <Override PartName="/ppt/commentAuthors.xml" ContentType="application/vnd.openxmlformats-officedocument.presentationml.commentAuthors+xml"/>
  <Override PartName="/ppt/diagrams/quickStyle2.xml" ContentType="application/vnd.openxmlformats-officedocument.drawingml.diagramStyle+xml"/>
  <Override PartName="/ppt/theme/theme1.xml" ContentType="application/vnd.openxmlformats-officedocument.theme+xml"/>
  <Override PartName="/ppt/theme/theme2.xml" ContentType="application/vnd.openxmlformats-officedocument.theme+xml"/>
  <Override PartName="/ppt/diagrams/layout4.xml" ContentType="application/vnd.openxmlformats-officedocument.drawingml.diagramLayou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8"/>
  </p:notesMasterIdLst>
  <p:sldIdLst>
    <p:sldId id="2139" r:id="rId2"/>
    <p:sldId id="2191" r:id="rId3"/>
    <p:sldId id="2140" r:id="rId4"/>
    <p:sldId id="2234" r:id="rId5"/>
    <p:sldId id="331" r:id="rId6"/>
    <p:sldId id="351" r:id="rId7"/>
    <p:sldId id="2075" r:id="rId8"/>
    <p:sldId id="2086" r:id="rId9"/>
    <p:sldId id="2224" r:id="rId10"/>
    <p:sldId id="2235" r:id="rId11"/>
    <p:sldId id="2236" r:id="rId12"/>
    <p:sldId id="2230" r:id="rId13"/>
    <p:sldId id="2229" r:id="rId14"/>
    <p:sldId id="2239" r:id="rId15"/>
    <p:sldId id="2238" r:id="rId16"/>
    <p:sldId id="2231" r:id="rId17"/>
    <p:sldId id="2221" r:id="rId18"/>
    <p:sldId id="2226" r:id="rId19"/>
    <p:sldId id="2227" r:id="rId20"/>
    <p:sldId id="2228" r:id="rId21"/>
    <p:sldId id="2216" r:id="rId22"/>
    <p:sldId id="2217" r:id="rId23"/>
    <p:sldId id="2232" r:id="rId24"/>
    <p:sldId id="2219" r:id="rId25"/>
    <p:sldId id="2220" r:id="rId26"/>
    <p:sldId id="223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lompenhouwer, Petra" initials="PK" lastIdx="13" clrIdx="0">
    <p:extLst>
      <p:ext uri="{19B8F6BF-5375-455C-9EA6-DF929625EA0E}">
        <p15:presenceInfo xmlns:p15="http://schemas.microsoft.com/office/powerpoint/2012/main" userId="Klompenhouwer, Pet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8A1538"/>
    <a:srgbClr val="005EB8"/>
    <a:srgbClr val="78BE20"/>
    <a:srgbClr val="FFB81C"/>
    <a:srgbClr val="41B6E6"/>
    <a:srgbClr val="ED8B00"/>
    <a:srgbClr val="00A9CE"/>
    <a:srgbClr val="00A4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5887" autoAdjust="0"/>
  </p:normalViewPr>
  <p:slideViewPr>
    <p:cSldViewPr snapToGrid="0">
      <p:cViewPr varScale="1">
        <p:scale>
          <a:sx n="82" d="100"/>
          <a:sy n="82" d="100"/>
        </p:scale>
        <p:origin x="70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345B94-47F8-41AC-8F5B-67B583FDF1A9}" type="doc">
      <dgm:prSet loTypeId="urn:microsoft.com/office/officeart/2005/8/layout/vList2" loCatId="list" qsTypeId="urn:microsoft.com/office/officeart/2005/8/quickstyle/3d3" qsCatId="3D" csTypeId="urn:microsoft.com/office/officeart/2005/8/colors/colorful4" csCatId="colorful" phldr="1"/>
      <dgm:spPr/>
      <dgm:t>
        <a:bodyPr/>
        <a:lstStyle/>
        <a:p>
          <a:endParaRPr lang="en-GB"/>
        </a:p>
      </dgm:t>
    </dgm:pt>
    <dgm:pt modelId="{1A848110-D145-4A43-ABAD-DCA1622C4EEF}">
      <dgm:prSet/>
      <dgm:spPr/>
      <dgm:t>
        <a:bodyPr/>
        <a:lstStyle/>
        <a:p>
          <a:r>
            <a:rPr lang="en-US"/>
            <a:t>Please place yourselves on mute</a:t>
          </a:r>
          <a:endParaRPr lang="en-GB"/>
        </a:p>
      </dgm:t>
    </dgm:pt>
    <dgm:pt modelId="{73904B55-5D8F-45D4-82EF-FCEB6722A902}" type="parTrans" cxnId="{761938AB-C6AA-4549-B977-20400560775F}">
      <dgm:prSet/>
      <dgm:spPr/>
      <dgm:t>
        <a:bodyPr/>
        <a:lstStyle/>
        <a:p>
          <a:endParaRPr lang="en-GB"/>
        </a:p>
      </dgm:t>
    </dgm:pt>
    <dgm:pt modelId="{9EF2935D-A75B-4B3A-B0F7-CEFAB3C82ACD}" type="sibTrans" cxnId="{761938AB-C6AA-4549-B977-20400560775F}">
      <dgm:prSet/>
      <dgm:spPr/>
      <dgm:t>
        <a:bodyPr/>
        <a:lstStyle/>
        <a:p>
          <a:endParaRPr lang="en-GB"/>
        </a:p>
      </dgm:t>
    </dgm:pt>
    <dgm:pt modelId="{169E1733-E121-4BAF-B80E-71643D2A4B74}">
      <dgm:prSet/>
      <dgm:spPr/>
      <dgm:t>
        <a:bodyPr/>
        <a:lstStyle/>
        <a:p>
          <a:r>
            <a:rPr lang="en-US"/>
            <a:t>Introduce yourselves via the chat box</a:t>
          </a:r>
          <a:endParaRPr lang="en-GB"/>
        </a:p>
      </dgm:t>
    </dgm:pt>
    <dgm:pt modelId="{2F75535D-8EA2-45D3-9EEC-87E74BE83277}" type="parTrans" cxnId="{85DDB87F-8F29-4A4F-82DA-DA6A391D58E8}">
      <dgm:prSet/>
      <dgm:spPr/>
      <dgm:t>
        <a:bodyPr/>
        <a:lstStyle/>
        <a:p>
          <a:endParaRPr lang="en-GB"/>
        </a:p>
      </dgm:t>
    </dgm:pt>
    <dgm:pt modelId="{B180A0B4-26E4-4A40-8DBD-BA38FFB15670}" type="sibTrans" cxnId="{85DDB87F-8F29-4A4F-82DA-DA6A391D58E8}">
      <dgm:prSet/>
      <dgm:spPr/>
      <dgm:t>
        <a:bodyPr/>
        <a:lstStyle/>
        <a:p>
          <a:endParaRPr lang="en-GB"/>
        </a:p>
      </dgm:t>
    </dgm:pt>
    <dgm:pt modelId="{97EE5BEA-7005-4C60-B8B8-840EA57684EA}">
      <dgm:prSet/>
      <dgm:spPr/>
      <dgm:t>
        <a:bodyPr/>
        <a:lstStyle/>
        <a:p>
          <a:r>
            <a:rPr lang="en-GB"/>
            <a:t>Please use chat box and hands up function for questions and suggestions </a:t>
          </a:r>
        </a:p>
      </dgm:t>
    </dgm:pt>
    <dgm:pt modelId="{695E4432-E8F8-4EBE-85B6-FD66BD229D78}" type="parTrans" cxnId="{697DCFAA-9B6C-428C-B31D-E996E5638C5E}">
      <dgm:prSet/>
      <dgm:spPr/>
      <dgm:t>
        <a:bodyPr/>
        <a:lstStyle/>
        <a:p>
          <a:endParaRPr lang="en-GB"/>
        </a:p>
      </dgm:t>
    </dgm:pt>
    <dgm:pt modelId="{755E0F95-AEDF-4850-9759-27FF4DE32905}" type="sibTrans" cxnId="{697DCFAA-9B6C-428C-B31D-E996E5638C5E}">
      <dgm:prSet/>
      <dgm:spPr/>
      <dgm:t>
        <a:bodyPr/>
        <a:lstStyle/>
        <a:p>
          <a:endParaRPr lang="en-GB"/>
        </a:p>
      </dgm:t>
    </dgm:pt>
    <dgm:pt modelId="{E5A06644-6542-456B-858C-3B303E2FFD38}">
      <dgm:prSet/>
      <dgm:spPr/>
      <dgm:t>
        <a:bodyPr/>
        <a:lstStyle/>
        <a:p>
          <a:r>
            <a:rPr lang="en-GB"/>
            <a:t>Slides will be shared </a:t>
          </a:r>
        </a:p>
      </dgm:t>
    </dgm:pt>
    <dgm:pt modelId="{5A131048-9366-4740-9911-32A65E12CC2F}" type="parTrans" cxnId="{29DBA27A-4648-433A-87EE-8D2327C46A70}">
      <dgm:prSet/>
      <dgm:spPr/>
      <dgm:t>
        <a:bodyPr/>
        <a:lstStyle/>
        <a:p>
          <a:endParaRPr lang="en-GB"/>
        </a:p>
      </dgm:t>
    </dgm:pt>
    <dgm:pt modelId="{E961B998-EC60-4986-AFE8-9B3A26C77858}" type="sibTrans" cxnId="{29DBA27A-4648-433A-87EE-8D2327C46A70}">
      <dgm:prSet/>
      <dgm:spPr/>
      <dgm:t>
        <a:bodyPr/>
        <a:lstStyle/>
        <a:p>
          <a:endParaRPr lang="en-GB"/>
        </a:p>
      </dgm:t>
    </dgm:pt>
    <dgm:pt modelId="{07E1CCFB-13B0-4F5D-8F0E-F1E39D0F3B64}" type="pres">
      <dgm:prSet presAssocID="{82345B94-47F8-41AC-8F5B-67B583FDF1A9}" presName="linear" presStyleCnt="0">
        <dgm:presLayoutVars>
          <dgm:animLvl val="lvl"/>
          <dgm:resizeHandles val="exact"/>
        </dgm:presLayoutVars>
      </dgm:prSet>
      <dgm:spPr/>
    </dgm:pt>
    <dgm:pt modelId="{12AD6DC7-5CC8-4E09-8511-ECB547F92CCA}" type="pres">
      <dgm:prSet presAssocID="{1A848110-D145-4A43-ABAD-DCA1622C4EEF}" presName="parentText" presStyleLbl="node1" presStyleIdx="0" presStyleCnt="4">
        <dgm:presLayoutVars>
          <dgm:chMax val="0"/>
          <dgm:bulletEnabled val="1"/>
        </dgm:presLayoutVars>
      </dgm:prSet>
      <dgm:spPr/>
    </dgm:pt>
    <dgm:pt modelId="{AE262E14-7515-4C64-8633-783DA6748B4B}" type="pres">
      <dgm:prSet presAssocID="{9EF2935D-A75B-4B3A-B0F7-CEFAB3C82ACD}" presName="spacer" presStyleCnt="0"/>
      <dgm:spPr/>
    </dgm:pt>
    <dgm:pt modelId="{80332BCE-C39E-46A8-A518-85836ED4C2B2}" type="pres">
      <dgm:prSet presAssocID="{169E1733-E121-4BAF-B80E-71643D2A4B74}" presName="parentText" presStyleLbl="node1" presStyleIdx="1" presStyleCnt="4">
        <dgm:presLayoutVars>
          <dgm:chMax val="0"/>
          <dgm:bulletEnabled val="1"/>
        </dgm:presLayoutVars>
      </dgm:prSet>
      <dgm:spPr/>
    </dgm:pt>
    <dgm:pt modelId="{2CAD565C-D1E9-41C8-B5FC-62348A990C62}" type="pres">
      <dgm:prSet presAssocID="{B180A0B4-26E4-4A40-8DBD-BA38FFB15670}" presName="spacer" presStyleCnt="0"/>
      <dgm:spPr/>
    </dgm:pt>
    <dgm:pt modelId="{62978083-44EF-410E-A52C-B639476647DF}" type="pres">
      <dgm:prSet presAssocID="{97EE5BEA-7005-4C60-B8B8-840EA57684EA}" presName="parentText" presStyleLbl="node1" presStyleIdx="2" presStyleCnt="4">
        <dgm:presLayoutVars>
          <dgm:chMax val="0"/>
          <dgm:bulletEnabled val="1"/>
        </dgm:presLayoutVars>
      </dgm:prSet>
      <dgm:spPr/>
    </dgm:pt>
    <dgm:pt modelId="{E41A5416-676D-4DA4-A37D-15B8C2F5A536}" type="pres">
      <dgm:prSet presAssocID="{755E0F95-AEDF-4850-9759-27FF4DE32905}" presName="spacer" presStyleCnt="0"/>
      <dgm:spPr/>
    </dgm:pt>
    <dgm:pt modelId="{DF7139C6-50AD-46A4-8294-65640A5D2AF6}" type="pres">
      <dgm:prSet presAssocID="{E5A06644-6542-456B-858C-3B303E2FFD38}" presName="parentText" presStyleLbl="node1" presStyleIdx="3" presStyleCnt="4">
        <dgm:presLayoutVars>
          <dgm:chMax val="0"/>
          <dgm:bulletEnabled val="1"/>
        </dgm:presLayoutVars>
      </dgm:prSet>
      <dgm:spPr/>
    </dgm:pt>
  </dgm:ptLst>
  <dgm:cxnLst>
    <dgm:cxn modelId="{54D0BF67-1FB7-42AC-A442-006455AE94F3}" type="presOf" srcId="{E5A06644-6542-456B-858C-3B303E2FFD38}" destId="{DF7139C6-50AD-46A4-8294-65640A5D2AF6}" srcOrd="0" destOrd="0" presId="urn:microsoft.com/office/officeart/2005/8/layout/vList2"/>
    <dgm:cxn modelId="{066CCF71-A3B1-4AD5-AC54-E43B249D14CA}" type="presOf" srcId="{97EE5BEA-7005-4C60-B8B8-840EA57684EA}" destId="{62978083-44EF-410E-A52C-B639476647DF}" srcOrd="0" destOrd="0" presId="urn:microsoft.com/office/officeart/2005/8/layout/vList2"/>
    <dgm:cxn modelId="{29DBA27A-4648-433A-87EE-8D2327C46A70}" srcId="{82345B94-47F8-41AC-8F5B-67B583FDF1A9}" destId="{E5A06644-6542-456B-858C-3B303E2FFD38}" srcOrd="3" destOrd="0" parTransId="{5A131048-9366-4740-9911-32A65E12CC2F}" sibTransId="{E961B998-EC60-4986-AFE8-9B3A26C77858}"/>
    <dgm:cxn modelId="{85DDB87F-8F29-4A4F-82DA-DA6A391D58E8}" srcId="{82345B94-47F8-41AC-8F5B-67B583FDF1A9}" destId="{169E1733-E121-4BAF-B80E-71643D2A4B74}" srcOrd="1" destOrd="0" parTransId="{2F75535D-8EA2-45D3-9EEC-87E74BE83277}" sibTransId="{B180A0B4-26E4-4A40-8DBD-BA38FFB15670}"/>
    <dgm:cxn modelId="{1AA1D486-600E-486F-84DC-414621395B61}" type="presOf" srcId="{169E1733-E121-4BAF-B80E-71643D2A4B74}" destId="{80332BCE-C39E-46A8-A518-85836ED4C2B2}" srcOrd="0" destOrd="0" presId="urn:microsoft.com/office/officeart/2005/8/layout/vList2"/>
    <dgm:cxn modelId="{697DCFAA-9B6C-428C-B31D-E996E5638C5E}" srcId="{82345B94-47F8-41AC-8F5B-67B583FDF1A9}" destId="{97EE5BEA-7005-4C60-B8B8-840EA57684EA}" srcOrd="2" destOrd="0" parTransId="{695E4432-E8F8-4EBE-85B6-FD66BD229D78}" sibTransId="{755E0F95-AEDF-4850-9759-27FF4DE32905}"/>
    <dgm:cxn modelId="{761938AB-C6AA-4549-B977-20400560775F}" srcId="{82345B94-47F8-41AC-8F5B-67B583FDF1A9}" destId="{1A848110-D145-4A43-ABAD-DCA1622C4EEF}" srcOrd="0" destOrd="0" parTransId="{73904B55-5D8F-45D4-82EF-FCEB6722A902}" sibTransId="{9EF2935D-A75B-4B3A-B0F7-CEFAB3C82ACD}"/>
    <dgm:cxn modelId="{725821EF-F508-48A7-B276-F0A0F2B0610B}" type="presOf" srcId="{1A848110-D145-4A43-ABAD-DCA1622C4EEF}" destId="{12AD6DC7-5CC8-4E09-8511-ECB547F92CCA}" srcOrd="0" destOrd="0" presId="urn:microsoft.com/office/officeart/2005/8/layout/vList2"/>
    <dgm:cxn modelId="{2FBF59F2-AC4E-4A7A-B3AE-841115A1E26B}" type="presOf" srcId="{82345B94-47F8-41AC-8F5B-67B583FDF1A9}" destId="{07E1CCFB-13B0-4F5D-8F0E-F1E39D0F3B64}" srcOrd="0" destOrd="0" presId="urn:microsoft.com/office/officeart/2005/8/layout/vList2"/>
    <dgm:cxn modelId="{E01AC7DB-DD77-4814-8546-F22B28CA925D}" type="presParOf" srcId="{07E1CCFB-13B0-4F5D-8F0E-F1E39D0F3B64}" destId="{12AD6DC7-5CC8-4E09-8511-ECB547F92CCA}" srcOrd="0" destOrd="0" presId="urn:microsoft.com/office/officeart/2005/8/layout/vList2"/>
    <dgm:cxn modelId="{C69B4671-C9AE-4F89-811A-BDB86A12C1FF}" type="presParOf" srcId="{07E1CCFB-13B0-4F5D-8F0E-F1E39D0F3B64}" destId="{AE262E14-7515-4C64-8633-783DA6748B4B}" srcOrd="1" destOrd="0" presId="urn:microsoft.com/office/officeart/2005/8/layout/vList2"/>
    <dgm:cxn modelId="{0D9F46DE-7E66-4CF3-9EE9-9B88CC2F9816}" type="presParOf" srcId="{07E1CCFB-13B0-4F5D-8F0E-F1E39D0F3B64}" destId="{80332BCE-C39E-46A8-A518-85836ED4C2B2}" srcOrd="2" destOrd="0" presId="urn:microsoft.com/office/officeart/2005/8/layout/vList2"/>
    <dgm:cxn modelId="{E0F399D6-139F-4D62-96BA-6C38B9F8C07C}" type="presParOf" srcId="{07E1CCFB-13B0-4F5D-8F0E-F1E39D0F3B64}" destId="{2CAD565C-D1E9-41C8-B5FC-62348A990C62}" srcOrd="3" destOrd="0" presId="urn:microsoft.com/office/officeart/2005/8/layout/vList2"/>
    <dgm:cxn modelId="{6857E1B3-8D7C-4AE7-AAEB-198800102703}" type="presParOf" srcId="{07E1CCFB-13B0-4F5D-8F0E-F1E39D0F3B64}" destId="{62978083-44EF-410E-A52C-B639476647DF}" srcOrd="4" destOrd="0" presId="urn:microsoft.com/office/officeart/2005/8/layout/vList2"/>
    <dgm:cxn modelId="{AEA68F37-92D5-4199-9E31-576402C19F7B}" type="presParOf" srcId="{07E1CCFB-13B0-4F5D-8F0E-F1E39D0F3B64}" destId="{E41A5416-676D-4DA4-A37D-15B8C2F5A536}" srcOrd="5" destOrd="0" presId="urn:microsoft.com/office/officeart/2005/8/layout/vList2"/>
    <dgm:cxn modelId="{0523CE09-0A49-4133-84DC-FBA6548F6AEE}" type="presParOf" srcId="{07E1CCFB-13B0-4F5D-8F0E-F1E39D0F3B64}" destId="{DF7139C6-50AD-46A4-8294-65640A5D2AF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8FE97D-163C-40BF-B915-1720B34C3F29}" type="doc">
      <dgm:prSet loTypeId="urn:microsoft.com/office/officeart/2005/8/layout/hProcess9" loCatId="process" qsTypeId="urn:microsoft.com/office/officeart/2005/8/quickstyle/simple1" qsCatId="simple" csTypeId="urn:microsoft.com/office/officeart/2005/8/colors/colorful2" csCatId="colorful" phldr="1"/>
      <dgm:spPr/>
    </dgm:pt>
    <dgm:pt modelId="{52A8F045-ADB7-409D-98E6-E2C864B61EF3}">
      <dgm:prSet phldrT="[Text]" custT="1"/>
      <dgm:spPr/>
      <dgm:t>
        <a:bodyPr/>
        <a:lstStyle/>
        <a:p>
          <a:r>
            <a:rPr lang="en-US" sz="1400" dirty="0"/>
            <a:t>STEP 1: </a:t>
          </a:r>
          <a:r>
            <a:rPr lang="en-GB" sz="1400" dirty="0"/>
            <a:t>Assess your workforce development need</a:t>
          </a:r>
          <a:endParaRPr lang="en-US" sz="1400" dirty="0"/>
        </a:p>
      </dgm:t>
    </dgm:pt>
    <dgm:pt modelId="{6D72C840-51FD-4662-9D91-C7AABDD4FA2D}" type="parTrans" cxnId="{5A66CDA7-84D0-4C7C-A8BA-C6E13A68A419}">
      <dgm:prSet/>
      <dgm:spPr/>
      <dgm:t>
        <a:bodyPr/>
        <a:lstStyle/>
        <a:p>
          <a:endParaRPr lang="en-US" sz="3200"/>
        </a:p>
      </dgm:t>
    </dgm:pt>
    <dgm:pt modelId="{7073D465-C2E6-457B-92F2-52A8C9436498}" type="sibTrans" cxnId="{5A66CDA7-84D0-4C7C-A8BA-C6E13A68A419}">
      <dgm:prSet/>
      <dgm:spPr/>
      <dgm:t>
        <a:bodyPr/>
        <a:lstStyle/>
        <a:p>
          <a:endParaRPr lang="en-US" sz="3200"/>
        </a:p>
      </dgm:t>
    </dgm:pt>
    <dgm:pt modelId="{7EFF92C9-D115-48F9-895E-2EB69F4C184F}">
      <dgm:prSet phldrT="[Text]" custT="1"/>
      <dgm:spPr/>
      <dgm:t>
        <a:bodyPr/>
        <a:lstStyle/>
        <a:p>
          <a:r>
            <a:rPr lang="en-US" sz="1400" dirty="0"/>
            <a:t>STEP 2: </a:t>
          </a:r>
        </a:p>
        <a:p>
          <a:r>
            <a:rPr lang="en-US" sz="1400" dirty="0"/>
            <a:t>Build your business case </a:t>
          </a:r>
        </a:p>
      </dgm:t>
    </dgm:pt>
    <dgm:pt modelId="{FC3283E6-0846-49CC-A237-DCCDF64F39B1}" type="parTrans" cxnId="{406AE172-5E75-4F32-ACAF-5E1F458A45F6}">
      <dgm:prSet/>
      <dgm:spPr/>
      <dgm:t>
        <a:bodyPr/>
        <a:lstStyle/>
        <a:p>
          <a:endParaRPr lang="en-US" sz="3200"/>
        </a:p>
      </dgm:t>
    </dgm:pt>
    <dgm:pt modelId="{8CB0C2B5-EA9C-4088-8998-8AC03B00CFF9}" type="sibTrans" cxnId="{406AE172-5E75-4F32-ACAF-5E1F458A45F6}">
      <dgm:prSet/>
      <dgm:spPr/>
      <dgm:t>
        <a:bodyPr/>
        <a:lstStyle/>
        <a:p>
          <a:endParaRPr lang="en-US" sz="3200"/>
        </a:p>
      </dgm:t>
    </dgm:pt>
    <dgm:pt modelId="{98AD81AB-D892-40FD-A55E-4B14E36981C0}">
      <dgm:prSet phldrT="[Text]" custT="1"/>
      <dgm:spPr/>
      <dgm:t>
        <a:bodyPr/>
        <a:lstStyle/>
        <a:p>
          <a:r>
            <a:rPr lang="en-US" sz="1400" dirty="0"/>
            <a:t>STEP 3: </a:t>
          </a:r>
          <a:r>
            <a:rPr lang="en-GB" sz="1400" dirty="0"/>
            <a:t>Select an education provider</a:t>
          </a:r>
          <a:endParaRPr lang="en-US" sz="1400" dirty="0"/>
        </a:p>
      </dgm:t>
    </dgm:pt>
    <dgm:pt modelId="{4A090F3E-6C3A-4829-AE3D-95A60D6D1EAB}" type="parTrans" cxnId="{553E090A-10E9-4161-839B-F35CCDC4557D}">
      <dgm:prSet/>
      <dgm:spPr/>
      <dgm:t>
        <a:bodyPr/>
        <a:lstStyle/>
        <a:p>
          <a:endParaRPr lang="en-US" sz="3200"/>
        </a:p>
      </dgm:t>
    </dgm:pt>
    <dgm:pt modelId="{520E8952-CAEB-4444-81CB-B07BD87C1ACA}" type="sibTrans" cxnId="{553E090A-10E9-4161-839B-F35CCDC4557D}">
      <dgm:prSet/>
      <dgm:spPr/>
      <dgm:t>
        <a:bodyPr/>
        <a:lstStyle/>
        <a:p>
          <a:endParaRPr lang="en-US" sz="3200"/>
        </a:p>
      </dgm:t>
    </dgm:pt>
    <dgm:pt modelId="{A0BE0984-DB04-4349-889F-0F4999B36665}">
      <dgm:prSet phldrT="[Text]" custT="1"/>
      <dgm:spPr/>
      <dgm:t>
        <a:bodyPr/>
        <a:lstStyle/>
        <a:p>
          <a:r>
            <a:rPr lang="en-US" sz="1400" dirty="0"/>
            <a:t>Step 4: </a:t>
          </a:r>
        </a:p>
        <a:p>
          <a:r>
            <a:rPr lang="en-US" sz="1400" dirty="0"/>
            <a:t>Entry Criteria</a:t>
          </a:r>
        </a:p>
      </dgm:t>
    </dgm:pt>
    <dgm:pt modelId="{25D285CD-0FE4-4C50-9C0E-FAD8B7B95FF1}" type="parTrans" cxnId="{2273085C-45EB-4EA2-8788-EE24A85B44E9}">
      <dgm:prSet/>
      <dgm:spPr/>
      <dgm:t>
        <a:bodyPr/>
        <a:lstStyle/>
        <a:p>
          <a:endParaRPr lang="en-US" sz="3200"/>
        </a:p>
      </dgm:t>
    </dgm:pt>
    <dgm:pt modelId="{FF20BB6B-B27C-4267-910F-2390AFACFB15}" type="sibTrans" cxnId="{2273085C-45EB-4EA2-8788-EE24A85B44E9}">
      <dgm:prSet/>
      <dgm:spPr/>
      <dgm:t>
        <a:bodyPr/>
        <a:lstStyle/>
        <a:p>
          <a:endParaRPr lang="en-US" sz="3200"/>
        </a:p>
      </dgm:t>
    </dgm:pt>
    <dgm:pt modelId="{1AC70DBE-CB7C-40FB-A286-1E3452077217}">
      <dgm:prSet phldrT="[Text]" custT="1"/>
      <dgm:spPr/>
      <dgm:t>
        <a:bodyPr/>
        <a:lstStyle/>
        <a:p>
          <a:r>
            <a:rPr lang="en-US" sz="1400" dirty="0"/>
            <a:t>STEP 5: Identify and recruit learners</a:t>
          </a:r>
        </a:p>
      </dgm:t>
    </dgm:pt>
    <dgm:pt modelId="{EE832C60-C4D8-4FE5-8016-99D0658C2B32}" type="parTrans" cxnId="{BB2A5726-F662-4E34-AE56-89AB58EADFC9}">
      <dgm:prSet/>
      <dgm:spPr/>
      <dgm:t>
        <a:bodyPr/>
        <a:lstStyle/>
        <a:p>
          <a:endParaRPr lang="en-US" sz="3200"/>
        </a:p>
      </dgm:t>
    </dgm:pt>
    <dgm:pt modelId="{A44CC55D-2BF9-42ED-8E23-B7491FAE3EB6}" type="sibTrans" cxnId="{BB2A5726-F662-4E34-AE56-89AB58EADFC9}">
      <dgm:prSet/>
      <dgm:spPr/>
      <dgm:t>
        <a:bodyPr/>
        <a:lstStyle/>
        <a:p>
          <a:endParaRPr lang="en-US" sz="3200"/>
        </a:p>
      </dgm:t>
    </dgm:pt>
    <dgm:pt modelId="{6D9D15F5-3A42-4ED6-9DE0-9216C57B3111}">
      <dgm:prSet custT="1"/>
      <dgm:spPr/>
      <dgm:t>
        <a:bodyPr/>
        <a:lstStyle/>
        <a:p>
          <a:r>
            <a:rPr lang="en-GB" sz="1400" dirty="0"/>
            <a:t>STEP 6:</a:t>
          </a:r>
        </a:p>
        <a:p>
          <a:r>
            <a:rPr lang="en-GB" sz="1400" dirty="0"/>
            <a:t>Access Apprenticeship Levy </a:t>
          </a:r>
        </a:p>
      </dgm:t>
    </dgm:pt>
    <dgm:pt modelId="{9E1776E9-E837-472F-B810-8584AEA22653}" type="parTrans" cxnId="{2562F393-FF8C-489F-86EC-CE4694CF1343}">
      <dgm:prSet/>
      <dgm:spPr/>
      <dgm:t>
        <a:bodyPr/>
        <a:lstStyle/>
        <a:p>
          <a:endParaRPr lang="en-GB" sz="3200"/>
        </a:p>
      </dgm:t>
    </dgm:pt>
    <dgm:pt modelId="{8C9F1910-A3D2-4374-BAFB-F5D62F73FE94}" type="sibTrans" cxnId="{2562F393-FF8C-489F-86EC-CE4694CF1343}">
      <dgm:prSet/>
      <dgm:spPr/>
      <dgm:t>
        <a:bodyPr/>
        <a:lstStyle/>
        <a:p>
          <a:endParaRPr lang="en-GB" sz="3200"/>
        </a:p>
      </dgm:t>
    </dgm:pt>
    <dgm:pt modelId="{B0014600-686C-4C27-B857-6277C186E5F4}">
      <dgm:prSet custT="1"/>
      <dgm:spPr/>
      <dgm:t>
        <a:bodyPr/>
        <a:lstStyle/>
        <a:p>
          <a:r>
            <a:rPr lang="en-GB" sz="1400" dirty="0"/>
            <a:t>STEP 7:</a:t>
          </a:r>
        </a:p>
        <a:p>
          <a:r>
            <a:rPr lang="en-GB" sz="1400" dirty="0"/>
            <a:t>Support your apprentice </a:t>
          </a:r>
        </a:p>
      </dgm:t>
    </dgm:pt>
    <dgm:pt modelId="{179B59AC-D8E5-490C-B7F5-00EF7068211D}" type="parTrans" cxnId="{F59BBD00-B192-472D-A1EE-B2758FFAC140}">
      <dgm:prSet/>
      <dgm:spPr/>
      <dgm:t>
        <a:bodyPr/>
        <a:lstStyle/>
        <a:p>
          <a:endParaRPr lang="en-GB" sz="3200"/>
        </a:p>
      </dgm:t>
    </dgm:pt>
    <dgm:pt modelId="{1094CC39-F7B4-4AC9-9327-27034B98A2CB}" type="sibTrans" cxnId="{F59BBD00-B192-472D-A1EE-B2758FFAC140}">
      <dgm:prSet/>
      <dgm:spPr/>
      <dgm:t>
        <a:bodyPr/>
        <a:lstStyle/>
        <a:p>
          <a:endParaRPr lang="en-GB" sz="3200"/>
        </a:p>
      </dgm:t>
    </dgm:pt>
    <dgm:pt modelId="{177E6B1E-7703-442D-8D1E-E8D95BD65F1A}" type="pres">
      <dgm:prSet presAssocID="{A08FE97D-163C-40BF-B915-1720B34C3F29}" presName="CompostProcess" presStyleCnt="0">
        <dgm:presLayoutVars>
          <dgm:dir/>
          <dgm:resizeHandles val="exact"/>
        </dgm:presLayoutVars>
      </dgm:prSet>
      <dgm:spPr/>
    </dgm:pt>
    <dgm:pt modelId="{DC195F13-B3C3-4A99-A6F5-7CBE0D4D6C94}" type="pres">
      <dgm:prSet presAssocID="{A08FE97D-163C-40BF-B915-1720B34C3F29}" presName="arrow" presStyleLbl="bgShp" presStyleIdx="0" presStyleCnt="1"/>
      <dgm:spPr/>
    </dgm:pt>
    <dgm:pt modelId="{842676B2-B4F3-4059-99B2-CF37C7DF003A}" type="pres">
      <dgm:prSet presAssocID="{A08FE97D-163C-40BF-B915-1720B34C3F29}" presName="linearProcess" presStyleCnt="0"/>
      <dgm:spPr/>
    </dgm:pt>
    <dgm:pt modelId="{A4BC489F-C61E-4B13-9996-1F4BE29358AD}" type="pres">
      <dgm:prSet presAssocID="{52A8F045-ADB7-409D-98E6-E2C864B61EF3}" presName="textNode" presStyleLbl="node1" presStyleIdx="0" presStyleCnt="7">
        <dgm:presLayoutVars>
          <dgm:bulletEnabled val="1"/>
        </dgm:presLayoutVars>
      </dgm:prSet>
      <dgm:spPr/>
    </dgm:pt>
    <dgm:pt modelId="{86B6F98E-10F4-45DE-802A-A16ADF4E53F1}" type="pres">
      <dgm:prSet presAssocID="{7073D465-C2E6-457B-92F2-52A8C9436498}" presName="sibTrans" presStyleCnt="0"/>
      <dgm:spPr/>
    </dgm:pt>
    <dgm:pt modelId="{E3577C93-01F8-4108-BA02-52F8AF6D7730}" type="pres">
      <dgm:prSet presAssocID="{7EFF92C9-D115-48F9-895E-2EB69F4C184F}" presName="textNode" presStyleLbl="node1" presStyleIdx="1" presStyleCnt="7">
        <dgm:presLayoutVars>
          <dgm:bulletEnabled val="1"/>
        </dgm:presLayoutVars>
      </dgm:prSet>
      <dgm:spPr/>
    </dgm:pt>
    <dgm:pt modelId="{8F78870A-6E61-4B22-9C4F-D8F4FE3EB072}" type="pres">
      <dgm:prSet presAssocID="{8CB0C2B5-EA9C-4088-8998-8AC03B00CFF9}" presName="sibTrans" presStyleCnt="0"/>
      <dgm:spPr/>
    </dgm:pt>
    <dgm:pt modelId="{4CCEF00C-48EC-4DF5-99CA-41AFCCD9DFCD}" type="pres">
      <dgm:prSet presAssocID="{98AD81AB-D892-40FD-A55E-4B14E36981C0}" presName="textNode" presStyleLbl="node1" presStyleIdx="2" presStyleCnt="7">
        <dgm:presLayoutVars>
          <dgm:bulletEnabled val="1"/>
        </dgm:presLayoutVars>
      </dgm:prSet>
      <dgm:spPr/>
    </dgm:pt>
    <dgm:pt modelId="{E642EA22-5F87-4501-97F4-2FDC7156889D}" type="pres">
      <dgm:prSet presAssocID="{520E8952-CAEB-4444-81CB-B07BD87C1ACA}" presName="sibTrans" presStyleCnt="0"/>
      <dgm:spPr/>
    </dgm:pt>
    <dgm:pt modelId="{3B8356BE-89C9-495E-8489-397FC710D11B}" type="pres">
      <dgm:prSet presAssocID="{A0BE0984-DB04-4349-889F-0F4999B36665}" presName="textNode" presStyleLbl="node1" presStyleIdx="3" presStyleCnt="7">
        <dgm:presLayoutVars>
          <dgm:bulletEnabled val="1"/>
        </dgm:presLayoutVars>
      </dgm:prSet>
      <dgm:spPr/>
    </dgm:pt>
    <dgm:pt modelId="{000850B2-E1A8-4194-B2DE-20D54D7DEB0F}" type="pres">
      <dgm:prSet presAssocID="{FF20BB6B-B27C-4267-910F-2390AFACFB15}" presName="sibTrans" presStyleCnt="0"/>
      <dgm:spPr/>
    </dgm:pt>
    <dgm:pt modelId="{FA9B56D8-07A3-4FCB-B8BA-11A78B9EB663}" type="pres">
      <dgm:prSet presAssocID="{1AC70DBE-CB7C-40FB-A286-1E3452077217}" presName="textNode" presStyleLbl="node1" presStyleIdx="4" presStyleCnt="7" custLinFactNeighborX="-35418">
        <dgm:presLayoutVars>
          <dgm:bulletEnabled val="1"/>
        </dgm:presLayoutVars>
      </dgm:prSet>
      <dgm:spPr/>
    </dgm:pt>
    <dgm:pt modelId="{420F94AB-AA87-4B5A-97D4-6881E36935B1}" type="pres">
      <dgm:prSet presAssocID="{A44CC55D-2BF9-42ED-8E23-B7491FAE3EB6}" presName="sibTrans" presStyleCnt="0"/>
      <dgm:spPr/>
    </dgm:pt>
    <dgm:pt modelId="{50402E60-6DA8-452E-89F4-E9317889E937}" type="pres">
      <dgm:prSet presAssocID="{6D9D15F5-3A42-4ED6-9DE0-9216C57B3111}" presName="textNode" presStyleLbl="node1" presStyleIdx="5" presStyleCnt="7">
        <dgm:presLayoutVars>
          <dgm:bulletEnabled val="1"/>
        </dgm:presLayoutVars>
      </dgm:prSet>
      <dgm:spPr/>
    </dgm:pt>
    <dgm:pt modelId="{5D8713B0-A1B9-4276-ABB6-1BD03C19A699}" type="pres">
      <dgm:prSet presAssocID="{8C9F1910-A3D2-4374-BAFB-F5D62F73FE94}" presName="sibTrans" presStyleCnt="0"/>
      <dgm:spPr/>
    </dgm:pt>
    <dgm:pt modelId="{0A63E631-0FD4-4975-B87E-CEF686B15C1B}" type="pres">
      <dgm:prSet presAssocID="{B0014600-686C-4C27-B857-6277C186E5F4}" presName="textNode" presStyleLbl="node1" presStyleIdx="6" presStyleCnt="7">
        <dgm:presLayoutVars>
          <dgm:bulletEnabled val="1"/>
        </dgm:presLayoutVars>
      </dgm:prSet>
      <dgm:spPr/>
    </dgm:pt>
  </dgm:ptLst>
  <dgm:cxnLst>
    <dgm:cxn modelId="{F59BBD00-B192-472D-A1EE-B2758FFAC140}" srcId="{A08FE97D-163C-40BF-B915-1720B34C3F29}" destId="{B0014600-686C-4C27-B857-6277C186E5F4}" srcOrd="6" destOrd="0" parTransId="{179B59AC-D8E5-490C-B7F5-00EF7068211D}" sibTransId="{1094CC39-F7B4-4AC9-9327-27034B98A2CB}"/>
    <dgm:cxn modelId="{553E090A-10E9-4161-839B-F35CCDC4557D}" srcId="{A08FE97D-163C-40BF-B915-1720B34C3F29}" destId="{98AD81AB-D892-40FD-A55E-4B14E36981C0}" srcOrd="2" destOrd="0" parTransId="{4A090F3E-6C3A-4829-AE3D-95A60D6D1EAB}" sibTransId="{520E8952-CAEB-4444-81CB-B07BD87C1ACA}"/>
    <dgm:cxn modelId="{BB2A5726-F662-4E34-AE56-89AB58EADFC9}" srcId="{A08FE97D-163C-40BF-B915-1720B34C3F29}" destId="{1AC70DBE-CB7C-40FB-A286-1E3452077217}" srcOrd="4" destOrd="0" parTransId="{EE832C60-C4D8-4FE5-8016-99D0658C2B32}" sibTransId="{A44CC55D-2BF9-42ED-8E23-B7491FAE3EB6}"/>
    <dgm:cxn modelId="{2273085C-45EB-4EA2-8788-EE24A85B44E9}" srcId="{A08FE97D-163C-40BF-B915-1720B34C3F29}" destId="{A0BE0984-DB04-4349-889F-0F4999B36665}" srcOrd="3" destOrd="0" parTransId="{25D285CD-0FE4-4C50-9C0E-FAD8B7B95FF1}" sibTransId="{FF20BB6B-B27C-4267-910F-2390AFACFB15}"/>
    <dgm:cxn modelId="{D829A45C-D4B7-46FB-9E77-71A7F4876642}" type="presOf" srcId="{6D9D15F5-3A42-4ED6-9DE0-9216C57B3111}" destId="{50402E60-6DA8-452E-89F4-E9317889E937}" srcOrd="0" destOrd="0" presId="urn:microsoft.com/office/officeart/2005/8/layout/hProcess9"/>
    <dgm:cxn modelId="{7D08CA6C-5203-49F4-96BF-FB9DC3886B6A}" type="presOf" srcId="{1AC70DBE-CB7C-40FB-A286-1E3452077217}" destId="{FA9B56D8-07A3-4FCB-B8BA-11A78B9EB663}" srcOrd="0" destOrd="0" presId="urn:microsoft.com/office/officeart/2005/8/layout/hProcess9"/>
    <dgm:cxn modelId="{312E5170-3902-4919-9BF2-6924A96CE5E9}" type="presOf" srcId="{7EFF92C9-D115-48F9-895E-2EB69F4C184F}" destId="{E3577C93-01F8-4108-BA02-52F8AF6D7730}" srcOrd="0" destOrd="0" presId="urn:microsoft.com/office/officeart/2005/8/layout/hProcess9"/>
    <dgm:cxn modelId="{406AE172-5E75-4F32-ACAF-5E1F458A45F6}" srcId="{A08FE97D-163C-40BF-B915-1720B34C3F29}" destId="{7EFF92C9-D115-48F9-895E-2EB69F4C184F}" srcOrd="1" destOrd="0" parTransId="{FC3283E6-0846-49CC-A237-DCCDF64F39B1}" sibTransId="{8CB0C2B5-EA9C-4088-8998-8AC03B00CFF9}"/>
    <dgm:cxn modelId="{881D1391-F8EF-4DE7-B9AC-099EC00CBD87}" type="presOf" srcId="{B0014600-686C-4C27-B857-6277C186E5F4}" destId="{0A63E631-0FD4-4975-B87E-CEF686B15C1B}" srcOrd="0" destOrd="0" presId="urn:microsoft.com/office/officeart/2005/8/layout/hProcess9"/>
    <dgm:cxn modelId="{2562F393-FF8C-489F-86EC-CE4694CF1343}" srcId="{A08FE97D-163C-40BF-B915-1720B34C3F29}" destId="{6D9D15F5-3A42-4ED6-9DE0-9216C57B3111}" srcOrd="5" destOrd="0" parTransId="{9E1776E9-E837-472F-B810-8584AEA22653}" sibTransId="{8C9F1910-A3D2-4374-BAFB-F5D62F73FE94}"/>
    <dgm:cxn modelId="{5A66CDA7-84D0-4C7C-A8BA-C6E13A68A419}" srcId="{A08FE97D-163C-40BF-B915-1720B34C3F29}" destId="{52A8F045-ADB7-409D-98E6-E2C864B61EF3}" srcOrd="0" destOrd="0" parTransId="{6D72C840-51FD-4662-9D91-C7AABDD4FA2D}" sibTransId="{7073D465-C2E6-457B-92F2-52A8C9436498}"/>
    <dgm:cxn modelId="{D585A5B2-886E-464E-9CC4-36788BACB6CF}" type="presOf" srcId="{A08FE97D-163C-40BF-B915-1720B34C3F29}" destId="{177E6B1E-7703-442D-8D1E-E8D95BD65F1A}" srcOrd="0" destOrd="0" presId="urn:microsoft.com/office/officeart/2005/8/layout/hProcess9"/>
    <dgm:cxn modelId="{5AD4CFB9-4FB8-4862-B077-7AF454C2EC85}" type="presOf" srcId="{A0BE0984-DB04-4349-889F-0F4999B36665}" destId="{3B8356BE-89C9-495E-8489-397FC710D11B}" srcOrd="0" destOrd="0" presId="urn:microsoft.com/office/officeart/2005/8/layout/hProcess9"/>
    <dgm:cxn modelId="{BE3619C5-00F1-487A-B259-EDA3EA247B67}" type="presOf" srcId="{52A8F045-ADB7-409D-98E6-E2C864B61EF3}" destId="{A4BC489F-C61E-4B13-9996-1F4BE29358AD}" srcOrd="0" destOrd="0" presId="urn:microsoft.com/office/officeart/2005/8/layout/hProcess9"/>
    <dgm:cxn modelId="{371D8CEC-2B5C-418B-B7AF-33A41BFCD582}" type="presOf" srcId="{98AD81AB-D892-40FD-A55E-4B14E36981C0}" destId="{4CCEF00C-48EC-4DF5-99CA-41AFCCD9DFCD}" srcOrd="0" destOrd="0" presId="urn:microsoft.com/office/officeart/2005/8/layout/hProcess9"/>
    <dgm:cxn modelId="{E0EE8A55-41D9-448E-BCD5-1A0C7F5D82E7}" type="presParOf" srcId="{177E6B1E-7703-442D-8D1E-E8D95BD65F1A}" destId="{DC195F13-B3C3-4A99-A6F5-7CBE0D4D6C94}" srcOrd="0" destOrd="0" presId="urn:microsoft.com/office/officeart/2005/8/layout/hProcess9"/>
    <dgm:cxn modelId="{802440F1-4747-4C14-8026-E70CFCD6D797}" type="presParOf" srcId="{177E6B1E-7703-442D-8D1E-E8D95BD65F1A}" destId="{842676B2-B4F3-4059-99B2-CF37C7DF003A}" srcOrd="1" destOrd="0" presId="urn:microsoft.com/office/officeart/2005/8/layout/hProcess9"/>
    <dgm:cxn modelId="{6ADE2AD4-ED73-4881-8857-622AE9C1E079}" type="presParOf" srcId="{842676B2-B4F3-4059-99B2-CF37C7DF003A}" destId="{A4BC489F-C61E-4B13-9996-1F4BE29358AD}" srcOrd="0" destOrd="0" presId="urn:microsoft.com/office/officeart/2005/8/layout/hProcess9"/>
    <dgm:cxn modelId="{7961E187-A364-4EF7-A42D-E7C29FE95A0E}" type="presParOf" srcId="{842676B2-B4F3-4059-99B2-CF37C7DF003A}" destId="{86B6F98E-10F4-45DE-802A-A16ADF4E53F1}" srcOrd="1" destOrd="0" presId="urn:microsoft.com/office/officeart/2005/8/layout/hProcess9"/>
    <dgm:cxn modelId="{8EDE22A5-BFC3-4F81-87AF-84895C54C823}" type="presParOf" srcId="{842676B2-B4F3-4059-99B2-CF37C7DF003A}" destId="{E3577C93-01F8-4108-BA02-52F8AF6D7730}" srcOrd="2" destOrd="0" presId="urn:microsoft.com/office/officeart/2005/8/layout/hProcess9"/>
    <dgm:cxn modelId="{41FDCC6B-07C6-407B-855C-6ACFECE695A4}" type="presParOf" srcId="{842676B2-B4F3-4059-99B2-CF37C7DF003A}" destId="{8F78870A-6E61-4B22-9C4F-D8F4FE3EB072}" srcOrd="3" destOrd="0" presId="urn:microsoft.com/office/officeart/2005/8/layout/hProcess9"/>
    <dgm:cxn modelId="{803680CA-D247-4013-897E-0A38C7FE668C}" type="presParOf" srcId="{842676B2-B4F3-4059-99B2-CF37C7DF003A}" destId="{4CCEF00C-48EC-4DF5-99CA-41AFCCD9DFCD}" srcOrd="4" destOrd="0" presId="urn:microsoft.com/office/officeart/2005/8/layout/hProcess9"/>
    <dgm:cxn modelId="{BC929A83-2C83-412E-A0D3-D64F0EF4542F}" type="presParOf" srcId="{842676B2-B4F3-4059-99B2-CF37C7DF003A}" destId="{E642EA22-5F87-4501-97F4-2FDC7156889D}" srcOrd="5" destOrd="0" presId="urn:microsoft.com/office/officeart/2005/8/layout/hProcess9"/>
    <dgm:cxn modelId="{0A931760-E5EC-4FDB-ADC3-1C5813A4E701}" type="presParOf" srcId="{842676B2-B4F3-4059-99B2-CF37C7DF003A}" destId="{3B8356BE-89C9-495E-8489-397FC710D11B}" srcOrd="6" destOrd="0" presId="urn:microsoft.com/office/officeart/2005/8/layout/hProcess9"/>
    <dgm:cxn modelId="{D7B6DD6C-0939-47BC-8A11-F84E5220ED8B}" type="presParOf" srcId="{842676B2-B4F3-4059-99B2-CF37C7DF003A}" destId="{000850B2-E1A8-4194-B2DE-20D54D7DEB0F}" srcOrd="7" destOrd="0" presId="urn:microsoft.com/office/officeart/2005/8/layout/hProcess9"/>
    <dgm:cxn modelId="{0FFA6742-146F-42A0-B68D-630C851DD53F}" type="presParOf" srcId="{842676B2-B4F3-4059-99B2-CF37C7DF003A}" destId="{FA9B56D8-07A3-4FCB-B8BA-11A78B9EB663}" srcOrd="8" destOrd="0" presId="urn:microsoft.com/office/officeart/2005/8/layout/hProcess9"/>
    <dgm:cxn modelId="{B79FD649-15CD-4A44-A419-5C97AA9D1A28}" type="presParOf" srcId="{842676B2-B4F3-4059-99B2-CF37C7DF003A}" destId="{420F94AB-AA87-4B5A-97D4-6881E36935B1}" srcOrd="9" destOrd="0" presId="urn:microsoft.com/office/officeart/2005/8/layout/hProcess9"/>
    <dgm:cxn modelId="{1B9E5AC6-1FEA-402A-9AD5-1A0C1D946B29}" type="presParOf" srcId="{842676B2-B4F3-4059-99B2-CF37C7DF003A}" destId="{50402E60-6DA8-452E-89F4-E9317889E937}" srcOrd="10" destOrd="0" presId="urn:microsoft.com/office/officeart/2005/8/layout/hProcess9"/>
    <dgm:cxn modelId="{FF50F1FC-F005-4E08-89C7-CB102F52860B}" type="presParOf" srcId="{842676B2-B4F3-4059-99B2-CF37C7DF003A}" destId="{5D8713B0-A1B9-4276-ABB6-1BD03C19A699}" srcOrd="11" destOrd="0" presId="urn:microsoft.com/office/officeart/2005/8/layout/hProcess9"/>
    <dgm:cxn modelId="{5AA64EAE-3ABB-4DB9-9D59-CBE4536E8194}" type="presParOf" srcId="{842676B2-B4F3-4059-99B2-CF37C7DF003A}" destId="{0A63E631-0FD4-4975-B87E-CEF686B15C1B}"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9BD9EB-6021-4790-B3A0-3DA9C65DFAD1}" type="doc">
      <dgm:prSet loTypeId="urn:microsoft.com/office/officeart/2005/8/layout/hProcess9" loCatId="process" qsTypeId="urn:microsoft.com/office/officeart/2005/8/quickstyle/simple1" qsCatId="simple" csTypeId="urn:microsoft.com/office/officeart/2005/8/colors/colorful3" csCatId="colorful" phldr="1"/>
      <dgm:spPr/>
      <dgm:t>
        <a:bodyPr/>
        <a:lstStyle/>
        <a:p>
          <a:endParaRPr lang="en-GB"/>
        </a:p>
      </dgm:t>
    </dgm:pt>
    <dgm:pt modelId="{8382930E-1F7F-465E-AE51-3AF2C7040DF6}">
      <dgm:prSet custT="1"/>
      <dgm:spPr/>
      <dgm:t>
        <a:bodyPr/>
        <a:lstStyle/>
        <a:p>
          <a:r>
            <a:rPr lang="en-GB" sz="1600"/>
            <a:t>Working hours are the apprentice’s paid hours, not including any overtime </a:t>
          </a:r>
          <a:endParaRPr lang="en-GB" sz="1600" dirty="0"/>
        </a:p>
      </dgm:t>
    </dgm:pt>
    <dgm:pt modelId="{C4E18439-C05E-40A5-93FB-B9DFC73DDD0A}" type="parTrans" cxnId="{865B9B97-CD58-4E8F-A15B-28FCBA93BFF0}">
      <dgm:prSet/>
      <dgm:spPr/>
      <dgm:t>
        <a:bodyPr/>
        <a:lstStyle/>
        <a:p>
          <a:endParaRPr lang="en-GB"/>
        </a:p>
      </dgm:t>
    </dgm:pt>
    <dgm:pt modelId="{7680121B-AA2E-423D-9D64-5296C590747F}" type="sibTrans" cxnId="{865B9B97-CD58-4E8F-A15B-28FCBA93BFF0}">
      <dgm:prSet/>
      <dgm:spPr/>
      <dgm:t>
        <a:bodyPr/>
        <a:lstStyle/>
        <a:p>
          <a:endParaRPr lang="en-GB"/>
        </a:p>
      </dgm:t>
    </dgm:pt>
    <dgm:pt modelId="{152E3C3F-029E-45F2-9ED0-F55292AA3C1A}">
      <dgm:prSet custT="1"/>
      <dgm:spPr/>
      <dgm:t>
        <a:bodyPr/>
        <a:lstStyle/>
        <a:p>
          <a:r>
            <a:rPr lang="en-GB" sz="1500"/>
            <a:t>Apprentices must complete their apprenticeship (including any training) during paid working hours</a:t>
          </a:r>
          <a:endParaRPr lang="en-GB" sz="1500" dirty="0"/>
        </a:p>
      </dgm:t>
    </dgm:pt>
    <dgm:pt modelId="{D34980B9-5BBF-4D80-BADE-6B863E6D7288}" type="parTrans" cxnId="{74540B22-596F-4DB6-B3B3-54D7DF51240C}">
      <dgm:prSet/>
      <dgm:spPr/>
      <dgm:t>
        <a:bodyPr/>
        <a:lstStyle/>
        <a:p>
          <a:endParaRPr lang="en-GB"/>
        </a:p>
      </dgm:t>
    </dgm:pt>
    <dgm:pt modelId="{5CF87B4D-57C5-4738-B906-3A794017AF8A}" type="sibTrans" cxnId="{74540B22-596F-4DB6-B3B3-54D7DF51240C}">
      <dgm:prSet/>
      <dgm:spPr/>
      <dgm:t>
        <a:bodyPr/>
        <a:lstStyle/>
        <a:p>
          <a:endParaRPr lang="en-GB"/>
        </a:p>
      </dgm:t>
    </dgm:pt>
    <dgm:pt modelId="{FC29324D-ADF6-40B2-A22E-813A990348D8}">
      <dgm:prSet custT="1"/>
      <dgm:spPr/>
      <dgm:t>
        <a:bodyPr/>
        <a:lstStyle/>
        <a:p>
          <a:r>
            <a:rPr lang="en-GB" sz="1400"/>
            <a:t>The apprentice must work enough hours each week so that they can undertake sufficient regular training and on-the-job activity </a:t>
          </a:r>
          <a:endParaRPr lang="en-GB" sz="1400" dirty="0"/>
        </a:p>
      </dgm:t>
    </dgm:pt>
    <dgm:pt modelId="{0A268F40-CEE6-47AD-A4E8-038C0FD7C9EA}" type="parTrans" cxnId="{F7CECCD0-2F9D-4C1D-ABE7-45D0DE14F8D4}">
      <dgm:prSet/>
      <dgm:spPr/>
      <dgm:t>
        <a:bodyPr/>
        <a:lstStyle/>
        <a:p>
          <a:endParaRPr lang="en-GB"/>
        </a:p>
      </dgm:t>
    </dgm:pt>
    <dgm:pt modelId="{19B88633-310F-4B1E-81FF-E87ECCD83407}" type="sibTrans" cxnId="{F7CECCD0-2F9D-4C1D-ABE7-45D0DE14F8D4}">
      <dgm:prSet/>
      <dgm:spPr/>
      <dgm:t>
        <a:bodyPr/>
        <a:lstStyle/>
        <a:p>
          <a:endParaRPr lang="en-GB"/>
        </a:p>
      </dgm:t>
    </dgm:pt>
    <dgm:pt modelId="{EC0C1436-0D47-4F9E-A8D9-505B51725DE0}">
      <dgm:prSet custT="1"/>
      <dgm:spPr/>
      <dgm:t>
        <a:bodyPr/>
        <a:lstStyle/>
        <a:p>
          <a:r>
            <a:rPr lang="en-GB" sz="1500"/>
            <a:t>This is to ensure the apprentice is likely to successfully complete their apprenticeship </a:t>
          </a:r>
          <a:endParaRPr lang="en-GB" sz="1500" dirty="0"/>
        </a:p>
      </dgm:t>
    </dgm:pt>
    <dgm:pt modelId="{E186F63E-1A4F-4858-A6F9-7DA4D68E32CC}" type="parTrans" cxnId="{5E5C3ADE-F8A4-4F19-845E-43B9EC195064}">
      <dgm:prSet/>
      <dgm:spPr/>
      <dgm:t>
        <a:bodyPr/>
        <a:lstStyle/>
        <a:p>
          <a:endParaRPr lang="en-GB"/>
        </a:p>
      </dgm:t>
    </dgm:pt>
    <dgm:pt modelId="{47FFEF1B-5D58-4BA5-85E8-0A9212699FD0}" type="sibTrans" cxnId="{5E5C3ADE-F8A4-4F19-845E-43B9EC195064}">
      <dgm:prSet/>
      <dgm:spPr/>
      <dgm:t>
        <a:bodyPr/>
        <a:lstStyle/>
        <a:p>
          <a:endParaRPr lang="en-GB"/>
        </a:p>
      </dgm:t>
    </dgm:pt>
    <dgm:pt modelId="{6F97A3ED-9E0F-4538-8D1A-239F8E89650B}">
      <dgm:prSet custT="1"/>
      <dgm:spPr/>
      <dgm:t>
        <a:bodyPr/>
        <a:lstStyle/>
        <a:p>
          <a:r>
            <a:rPr lang="en-GB" sz="1600"/>
            <a:t>This includes English and maths if required </a:t>
          </a:r>
          <a:endParaRPr lang="en-GB" sz="1600" dirty="0"/>
        </a:p>
      </dgm:t>
    </dgm:pt>
    <dgm:pt modelId="{03C3DC23-3911-4590-94AB-50542E061BCE}" type="parTrans" cxnId="{27EA6CAA-23C5-48D8-BB76-09B09ABE4454}">
      <dgm:prSet/>
      <dgm:spPr/>
      <dgm:t>
        <a:bodyPr/>
        <a:lstStyle/>
        <a:p>
          <a:endParaRPr lang="en-GB"/>
        </a:p>
      </dgm:t>
    </dgm:pt>
    <dgm:pt modelId="{C2E0B15C-4F37-4840-80D9-FEEE98E536B0}" type="sibTrans" cxnId="{27EA6CAA-23C5-48D8-BB76-09B09ABE4454}">
      <dgm:prSet/>
      <dgm:spPr/>
      <dgm:t>
        <a:bodyPr/>
        <a:lstStyle/>
        <a:p>
          <a:endParaRPr lang="en-GB"/>
        </a:p>
      </dgm:t>
    </dgm:pt>
    <dgm:pt modelId="{C3E3CC37-2309-4A24-9362-690F8379F9FE}" type="pres">
      <dgm:prSet presAssocID="{E59BD9EB-6021-4790-B3A0-3DA9C65DFAD1}" presName="CompostProcess" presStyleCnt="0">
        <dgm:presLayoutVars>
          <dgm:dir/>
          <dgm:resizeHandles val="exact"/>
        </dgm:presLayoutVars>
      </dgm:prSet>
      <dgm:spPr/>
    </dgm:pt>
    <dgm:pt modelId="{D92D17A2-6ADE-4706-AD06-BB6B9AAEF821}" type="pres">
      <dgm:prSet presAssocID="{E59BD9EB-6021-4790-B3A0-3DA9C65DFAD1}" presName="arrow" presStyleLbl="bgShp" presStyleIdx="0" presStyleCnt="1"/>
      <dgm:spPr/>
    </dgm:pt>
    <dgm:pt modelId="{14990725-59B4-4339-A3E7-FF9A2C3301D4}" type="pres">
      <dgm:prSet presAssocID="{E59BD9EB-6021-4790-B3A0-3DA9C65DFAD1}" presName="linearProcess" presStyleCnt="0"/>
      <dgm:spPr/>
    </dgm:pt>
    <dgm:pt modelId="{EEDD104C-2306-4DD4-B1C1-6BD9FC6238D8}" type="pres">
      <dgm:prSet presAssocID="{8382930E-1F7F-465E-AE51-3AF2C7040DF6}" presName="textNode" presStyleLbl="node1" presStyleIdx="0" presStyleCnt="5">
        <dgm:presLayoutVars>
          <dgm:bulletEnabled val="1"/>
        </dgm:presLayoutVars>
      </dgm:prSet>
      <dgm:spPr/>
    </dgm:pt>
    <dgm:pt modelId="{83CFB4BF-A746-4DFD-A0ED-F64E197D14D0}" type="pres">
      <dgm:prSet presAssocID="{7680121B-AA2E-423D-9D64-5296C590747F}" presName="sibTrans" presStyleCnt="0"/>
      <dgm:spPr/>
    </dgm:pt>
    <dgm:pt modelId="{9B3C4D2B-C7E2-4B64-A3F4-AF51EF8A203C}" type="pres">
      <dgm:prSet presAssocID="{152E3C3F-029E-45F2-9ED0-F55292AA3C1A}" presName="textNode" presStyleLbl="node1" presStyleIdx="1" presStyleCnt="5">
        <dgm:presLayoutVars>
          <dgm:bulletEnabled val="1"/>
        </dgm:presLayoutVars>
      </dgm:prSet>
      <dgm:spPr/>
    </dgm:pt>
    <dgm:pt modelId="{49C54921-F6F8-4116-BC8F-AECB1189E54A}" type="pres">
      <dgm:prSet presAssocID="{5CF87B4D-57C5-4738-B906-3A794017AF8A}" presName="sibTrans" presStyleCnt="0"/>
      <dgm:spPr/>
    </dgm:pt>
    <dgm:pt modelId="{8D2DFC27-0D3D-4038-B221-DB9A7E636EDA}" type="pres">
      <dgm:prSet presAssocID="{FC29324D-ADF6-40B2-A22E-813A990348D8}" presName="textNode" presStyleLbl="node1" presStyleIdx="2" presStyleCnt="5">
        <dgm:presLayoutVars>
          <dgm:bulletEnabled val="1"/>
        </dgm:presLayoutVars>
      </dgm:prSet>
      <dgm:spPr/>
    </dgm:pt>
    <dgm:pt modelId="{4D4DD9D2-0FE1-4C21-9C65-C1F01B0FABE2}" type="pres">
      <dgm:prSet presAssocID="{19B88633-310F-4B1E-81FF-E87ECCD83407}" presName="sibTrans" presStyleCnt="0"/>
      <dgm:spPr/>
    </dgm:pt>
    <dgm:pt modelId="{1030E599-A2AC-4F38-B352-EB1EE6021485}" type="pres">
      <dgm:prSet presAssocID="{EC0C1436-0D47-4F9E-A8D9-505B51725DE0}" presName="textNode" presStyleLbl="node1" presStyleIdx="3" presStyleCnt="5">
        <dgm:presLayoutVars>
          <dgm:bulletEnabled val="1"/>
        </dgm:presLayoutVars>
      </dgm:prSet>
      <dgm:spPr/>
    </dgm:pt>
    <dgm:pt modelId="{240F149E-41E0-4137-8677-EEB06AF0EF6D}" type="pres">
      <dgm:prSet presAssocID="{47FFEF1B-5D58-4BA5-85E8-0A9212699FD0}" presName="sibTrans" presStyleCnt="0"/>
      <dgm:spPr/>
    </dgm:pt>
    <dgm:pt modelId="{89B4D2E2-73AF-4CC7-8645-394D7593604D}" type="pres">
      <dgm:prSet presAssocID="{6F97A3ED-9E0F-4538-8D1A-239F8E89650B}" presName="textNode" presStyleLbl="node1" presStyleIdx="4" presStyleCnt="5">
        <dgm:presLayoutVars>
          <dgm:bulletEnabled val="1"/>
        </dgm:presLayoutVars>
      </dgm:prSet>
      <dgm:spPr/>
    </dgm:pt>
  </dgm:ptLst>
  <dgm:cxnLst>
    <dgm:cxn modelId="{19359F10-BC5B-40C3-931A-8C8532EF3928}" type="presOf" srcId="{8382930E-1F7F-465E-AE51-3AF2C7040DF6}" destId="{EEDD104C-2306-4DD4-B1C1-6BD9FC6238D8}" srcOrd="0" destOrd="0" presId="urn:microsoft.com/office/officeart/2005/8/layout/hProcess9"/>
    <dgm:cxn modelId="{F047C710-AB42-4605-95B7-27224FEB78B4}" type="presOf" srcId="{FC29324D-ADF6-40B2-A22E-813A990348D8}" destId="{8D2DFC27-0D3D-4038-B221-DB9A7E636EDA}" srcOrd="0" destOrd="0" presId="urn:microsoft.com/office/officeart/2005/8/layout/hProcess9"/>
    <dgm:cxn modelId="{74540B22-596F-4DB6-B3B3-54D7DF51240C}" srcId="{E59BD9EB-6021-4790-B3A0-3DA9C65DFAD1}" destId="{152E3C3F-029E-45F2-9ED0-F55292AA3C1A}" srcOrd="1" destOrd="0" parTransId="{D34980B9-5BBF-4D80-BADE-6B863E6D7288}" sibTransId="{5CF87B4D-57C5-4738-B906-3A794017AF8A}"/>
    <dgm:cxn modelId="{99FB6569-04FA-47D8-B04F-49B34A247B1E}" type="presOf" srcId="{E59BD9EB-6021-4790-B3A0-3DA9C65DFAD1}" destId="{C3E3CC37-2309-4A24-9362-690F8379F9FE}" srcOrd="0" destOrd="0" presId="urn:microsoft.com/office/officeart/2005/8/layout/hProcess9"/>
    <dgm:cxn modelId="{DF008069-A02B-444F-812F-618B80B01D9E}" type="presOf" srcId="{EC0C1436-0D47-4F9E-A8D9-505B51725DE0}" destId="{1030E599-A2AC-4F38-B352-EB1EE6021485}" srcOrd="0" destOrd="0" presId="urn:microsoft.com/office/officeart/2005/8/layout/hProcess9"/>
    <dgm:cxn modelId="{865B9B97-CD58-4E8F-A15B-28FCBA93BFF0}" srcId="{E59BD9EB-6021-4790-B3A0-3DA9C65DFAD1}" destId="{8382930E-1F7F-465E-AE51-3AF2C7040DF6}" srcOrd="0" destOrd="0" parTransId="{C4E18439-C05E-40A5-93FB-B9DFC73DDD0A}" sibTransId="{7680121B-AA2E-423D-9D64-5296C590747F}"/>
    <dgm:cxn modelId="{1FC3AA98-AC1E-4BB5-8505-7035B00CEF76}" type="presOf" srcId="{6F97A3ED-9E0F-4538-8D1A-239F8E89650B}" destId="{89B4D2E2-73AF-4CC7-8645-394D7593604D}" srcOrd="0" destOrd="0" presId="urn:microsoft.com/office/officeart/2005/8/layout/hProcess9"/>
    <dgm:cxn modelId="{27EA6CAA-23C5-48D8-BB76-09B09ABE4454}" srcId="{E59BD9EB-6021-4790-B3A0-3DA9C65DFAD1}" destId="{6F97A3ED-9E0F-4538-8D1A-239F8E89650B}" srcOrd="4" destOrd="0" parTransId="{03C3DC23-3911-4590-94AB-50542E061BCE}" sibTransId="{C2E0B15C-4F37-4840-80D9-FEEE98E536B0}"/>
    <dgm:cxn modelId="{94A926B2-D70C-4338-8893-69717CD82F2C}" type="presOf" srcId="{152E3C3F-029E-45F2-9ED0-F55292AA3C1A}" destId="{9B3C4D2B-C7E2-4B64-A3F4-AF51EF8A203C}" srcOrd="0" destOrd="0" presId="urn:microsoft.com/office/officeart/2005/8/layout/hProcess9"/>
    <dgm:cxn modelId="{F7CECCD0-2F9D-4C1D-ABE7-45D0DE14F8D4}" srcId="{E59BD9EB-6021-4790-B3A0-3DA9C65DFAD1}" destId="{FC29324D-ADF6-40B2-A22E-813A990348D8}" srcOrd="2" destOrd="0" parTransId="{0A268F40-CEE6-47AD-A4E8-038C0FD7C9EA}" sibTransId="{19B88633-310F-4B1E-81FF-E87ECCD83407}"/>
    <dgm:cxn modelId="{5E5C3ADE-F8A4-4F19-845E-43B9EC195064}" srcId="{E59BD9EB-6021-4790-B3A0-3DA9C65DFAD1}" destId="{EC0C1436-0D47-4F9E-A8D9-505B51725DE0}" srcOrd="3" destOrd="0" parTransId="{E186F63E-1A4F-4858-A6F9-7DA4D68E32CC}" sibTransId="{47FFEF1B-5D58-4BA5-85E8-0A9212699FD0}"/>
    <dgm:cxn modelId="{F1E5F62E-9636-4800-876F-6F3667CAB0F3}" type="presParOf" srcId="{C3E3CC37-2309-4A24-9362-690F8379F9FE}" destId="{D92D17A2-6ADE-4706-AD06-BB6B9AAEF821}" srcOrd="0" destOrd="0" presId="urn:microsoft.com/office/officeart/2005/8/layout/hProcess9"/>
    <dgm:cxn modelId="{A6B3EB73-8ED4-483A-A3A9-B744B534E9AC}" type="presParOf" srcId="{C3E3CC37-2309-4A24-9362-690F8379F9FE}" destId="{14990725-59B4-4339-A3E7-FF9A2C3301D4}" srcOrd="1" destOrd="0" presId="urn:microsoft.com/office/officeart/2005/8/layout/hProcess9"/>
    <dgm:cxn modelId="{5E615074-FEFF-482D-A476-11E08BE25174}" type="presParOf" srcId="{14990725-59B4-4339-A3E7-FF9A2C3301D4}" destId="{EEDD104C-2306-4DD4-B1C1-6BD9FC6238D8}" srcOrd="0" destOrd="0" presId="urn:microsoft.com/office/officeart/2005/8/layout/hProcess9"/>
    <dgm:cxn modelId="{C76C5967-F4A3-465D-8707-0B0B13E2B06E}" type="presParOf" srcId="{14990725-59B4-4339-A3E7-FF9A2C3301D4}" destId="{83CFB4BF-A746-4DFD-A0ED-F64E197D14D0}" srcOrd="1" destOrd="0" presId="urn:microsoft.com/office/officeart/2005/8/layout/hProcess9"/>
    <dgm:cxn modelId="{252CFD03-4A1F-4E39-8161-2A2A5EAAA9B7}" type="presParOf" srcId="{14990725-59B4-4339-A3E7-FF9A2C3301D4}" destId="{9B3C4D2B-C7E2-4B64-A3F4-AF51EF8A203C}" srcOrd="2" destOrd="0" presId="urn:microsoft.com/office/officeart/2005/8/layout/hProcess9"/>
    <dgm:cxn modelId="{A83BF7AB-B1A8-46ED-90EE-6B5E577CDDE5}" type="presParOf" srcId="{14990725-59B4-4339-A3E7-FF9A2C3301D4}" destId="{49C54921-F6F8-4116-BC8F-AECB1189E54A}" srcOrd="3" destOrd="0" presId="urn:microsoft.com/office/officeart/2005/8/layout/hProcess9"/>
    <dgm:cxn modelId="{FAF581DC-0F05-4A9D-9825-C195F58ECAD5}" type="presParOf" srcId="{14990725-59B4-4339-A3E7-FF9A2C3301D4}" destId="{8D2DFC27-0D3D-4038-B221-DB9A7E636EDA}" srcOrd="4" destOrd="0" presId="urn:microsoft.com/office/officeart/2005/8/layout/hProcess9"/>
    <dgm:cxn modelId="{F73DADEB-E524-4C43-886C-1991010DB408}" type="presParOf" srcId="{14990725-59B4-4339-A3E7-FF9A2C3301D4}" destId="{4D4DD9D2-0FE1-4C21-9C65-C1F01B0FABE2}" srcOrd="5" destOrd="0" presId="urn:microsoft.com/office/officeart/2005/8/layout/hProcess9"/>
    <dgm:cxn modelId="{A3597CA3-2242-4287-AFD1-3416321FF632}" type="presParOf" srcId="{14990725-59B4-4339-A3E7-FF9A2C3301D4}" destId="{1030E599-A2AC-4F38-B352-EB1EE6021485}" srcOrd="6" destOrd="0" presId="urn:microsoft.com/office/officeart/2005/8/layout/hProcess9"/>
    <dgm:cxn modelId="{4E9A1405-CBC4-45CC-A98B-A63A6B16D997}" type="presParOf" srcId="{14990725-59B4-4339-A3E7-FF9A2C3301D4}" destId="{240F149E-41E0-4137-8677-EEB06AF0EF6D}" srcOrd="7" destOrd="0" presId="urn:microsoft.com/office/officeart/2005/8/layout/hProcess9"/>
    <dgm:cxn modelId="{358DFD49-411A-4749-B506-68C765F09740}" type="presParOf" srcId="{14990725-59B4-4339-A3E7-FF9A2C3301D4}" destId="{89B4D2E2-73AF-4CC7-8645-394D7593604D}"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A44308-BB3B-4334-B6B2-615A8D703F3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GB"/>
        </a:p>
      </dgm:t>
    </dgm:pt>
    <dgm:pt modelId="{12E8E05C-A165-4411-9C1B-778481EEDEC3}">
      <dgm:prSet/>
      <dgm:spPr/>
      <dgm:t>
        <a:bodyPr/>
        <a:lstStyle/>
        <a:p>
          <a:r>
            <a:rPr lang="en-GB" dirty="0"/>
            <a:t>Placement requirement of the programme</a:t>
          </a:r>
        </a:p>
      </dgm:t>
    </dgm:pt>
    <dgm:pt modelId="{96D62311-B379-45E6-A33B-E08B15EFCB67}" type="parTrans" cxnId="{A6A2FFC5-C8DA-456E-A6F2-EA58FE329369}">
      <dgm:prSet/>
      <dgm:spPr/>
      <dgm:t>
        <a:bodyPr/>
        <a:lstStyle/>
        <a:p>
          <a:endParaRPr lang="en-GB"/>
        </a:p>
      </dgm:t>
    </dgm:pt>
    <dgm:pt modelId="{3E889DD4-18FC-4C78-AFAC-4C010A04B4EA}" type="sibTrans" cxnId="{A6A2FFC5-C8DA-456E-A6F2-EA58FE329369}">
      <dgm:prSet/>
      <dgm:spPr/>
      <dgm:t>
        <a:bodyPr/>
        <a:lstStyle/>
        <a:p>
          <a:endParaRPr lang="en-GB"/>
        </a:p>
      </dgm:t>
    </dgm:pt>
    <dgm:pt modelId="{C3697656-592F-4C4A-BD34-4F49F523CA2E}">
      <dgm:prSet/>
      <dgm:spPr/>
      <dgm:t>
        <a:bodyPr/>
        <a:lstStyle/>
        <a:p>
          <a:r>
            <a:rPr lang="en-GB" dirty="0"/>
            <a:t>Flexibility for employers</a:t>
          </a:r>
        </a:p>
      </dgm:t>
    </dgm:pt>
    <dgm:pt modelId="{BEB638BA-EC69-4A4D-96B5-B59B3CE35024}" type="parTrans" cxnId="{7BB72985-C64A-44F3-909A-3780370E48B7}">
      <dgm:prSet/>
      <dgm:spPr/>
      <dgm:t>
        <a:bodyPr/>
        <a:lstStyle/>
        <a:p>
          <a:endParaRPr lang="en-GB"/>
        </a:p>
      </dgm:t>
    </dgm:pt>
    <dgm:pt modelId="{3786C7D7-0776-41A2-8201-2CB044A4ADBA}" type="sibTrans" cxnId="{7BB72985-C64A-44F3-909A-3780370E48B7}">
      <dgm:prSet/>
      <dgm:spPr/>
      <dgm:t>
        <a:bodyPr/>
        <a:lstStyle/>
        <a:p>
          <a:endParaRPr lang="en-GB"/>
        </a:p>
      </dgm:t>
    </dgm:pt>
    <dgm:pt modelId="{720FF4F2-F81D-43B9-82AA-BA2CD3A59271}">
      <dgm:prSet/>
      <dgm:spPr/>
      <dgm:t>
        <a:bodyPr/>
        <a:lstStyle/>
        <a:p>
          <a:r>
            <a:rPr lang="en-GB" dirty="0"/>
            <a:t>Responsibilities of each party</a:t>
          </a:r>
        </a:p>
      </dgm:t>
    </dgm:pt>
    <dgm:pt modelId="{C8B9EEF9-5AEF-42B6-B95D-9C31296F087F}" type="parTrans" cxnId="{531C619E-7475-4E4A-BC16-10D9C3C0E841}">
      <dgm:prSet/>
      <dgm:spPr/>
      <dgm:t>
        <a:bodyPr/>
        <a:lstStyle/>
        <a:p>
          <a:endParaRPr lang="en-GB"/>
        </a:p>
      </dgm:t>
    </dgm:pt>
    <dgm:pt modelId="{C79D8A0C-2F23-4CD6-937E-672EF22CC785}" type="sibTrans" cxnId="{531C619E-7475-4E4A-BC16-10D9C3C0E841}">
      <dgm:prSet/>
      <dgm:spPr/>
      <dgm:t>
        <a:bodyPr/>
        <a:lstStyle/>
        <a:p>
          <a:endParaRPr lang="en-GB"/>
        </a:p>
      </dgm:t>
    </dgm:pt>
    <dgm:pt modelId="{B11ADBFA-8997-4EE2-921C-F86FE34A556C}">
      <dgm:prSet/>
      <dgm:spPr/>
      <dgm:t>
        <a:bodyPr/>
        <a:lstStyle/>
        <a:p>
          <a:r>
            <a:rPr lang="en-GB" dirty="0"/>
            <a:t>How to raise issues </a:t>
          </a:r>
        </a:p>
      </dgm:t>
    </dgm:pt>
    <dgm:pt modelId="{8302929A-65E5-4CC7-AAE5-75E05FB66B14}" type="parTrans" cxnId="{88CCD4C9-116B-427A-A922-6FA01FE4D569}">
      <dgm:prSet/>
      <dgm:spPr/>
      <dgm:t>
        <a:bodyPr/>
        <a:lstStyle/>
        <a:p>
          <a:endParaRPr lang="en-GB"/>
        </a:p>
      </dgm:t>
    </dgm:pt>
    <dgm:pt modelId="{18041011-C137-4EF7-912E-6A28A3D321C4}" type="sibTrans" cxnId="{88CCD4C9-116B-427A-A922-6FA01FE4D569}">
      <dgm:prSet/>
      <dgm:spPr/>
      <dgm:t>
        <a:bodyPr/>
        <a:lstStyle/>
        <a:p>
          <a:endParaRPr lang="en-GB"/>
        </a:p>
      </dgm:t>
    </dgm:pt>
    <dgm:pt modelId="{E7E6DA38-37E2-4C0D-BB7C-2341C3BE83A2}">
      <dgm:prSet/>
      <dgm:spPr/>
      <dgm:t>
        <a:bodyPr/>
        <a:lstStyle/>
        <a:p>
          <a:r>
            <a:rPr lang="en-GB" dirty="0"/>
            <a:t>Placement agreements </a:t>
          </a:r>
        </a:p>
      </dgm:t>
    </dgm:pt>
    <dgm:pt modelId="{23DCEF64-9881-4FB3-A033-C4F8243A9097}" type="parTrans" cxnId="{50448B5E-6BCE-4C67-8FBD-A6973F0D0D4E}">
      <dgm:prSet/>
      <dgm:spPr/>
      <dgm:t>
        <a:bodyPr/>
        <a:lstStyle/>
        <a:p>
          <a:endParaRPr lang="en-GB"/>
        </a:p>
      </dgm:t>
    </dgm:pt>
    <dgm:pt modelId="{A558C064-6535-45A6-9FD8-A01A4A98AFD5}" type="sibTrans" cxnId="{50448B5E-6BCE-4C67-8FBD-A6973F0D0D4E}">
      <dgm:prSet/>
      <dgm:spPr/>
      <dgm:t>
        <a:bodyPr/>
        <a:lstStyle/>
        <a:p>
          <a:endParaRPr lang="en-GB"/>
        </a:p>
      </dgm:t>
    </dgm:pt>
    <dgm:pt modelId="{E77A4FA4-5E26-4342-84EF-80F67F67825D}">
      <dgm:prSet/>
      <dgm:spPr/>
      <dgm:t>
        <a:bodyPr/>
        <a:lstStyle/>
        <a:p>
          <a:r>
            <a:rPr lang="en-GB" dirty="0"/>
            <a:t>Systems</a:t>
          </a:r>
        </a:p>
      </dgm:t>
    </dgm:pt>
    <dgm:pt modelId="{5EFDE2B0-E686-4C4E-AF7D-E4245A1A0734}" type="parTrans" cxnId="{B32E7854-CF28-4833-9BBB-7DA594B5FDE2}">
      <dgm:prSet/>
      <dgm:spPr/>
      <dgm:t>
        <a:bodyPr/>
        <a:lstStyle/>
        <a:p>
          <a:endParaRPr lang="en-GB"/>
        </a:p>
      </dgm:t>
    </dgm:pt>
    <dgm:pt modelId="{2583D268-73BE-44F0-A6A5-D444559E9166}" type="sibTrans" cxnId="{B32E7854-CF28-4833-9BBB-7DA594B5FDE2}">
      <dgm:prSet/>
      <dgm:spPr/>
      <dgm:t>
        <a:bodyPr/>
        <a:lstStyle/>
        <a:p>
          <a:endParaRPr lang="en-GB"/>
        </a:p>
      </dgm:t>
    </dgm:pt>
    <dgm:pt modelId="{7BA67F22-1BA9-4FD8-9E92-7D78C3508109}">
      <dgm:prSet/>
      <dgm:spPr/>
      <dgm:t>
        <a:bodyPr/>
        <a:lstStyle/>
        <a:p>
          <a:r>
            <a:rPr lang="en-GB" dirty="0"/>
            <a:t>Training / support for Trust placement educators</a:t>
          </a:r>
        </a:p>
      </dgm:t>
    </dgm:pt>
    <dgm:pt modelId="{7E4B47A1-FAAB-4DCB-AA8F-C39164F67823}" type="parTrans" cxnId="{A5D42AF8-1AEF-4793-B8CF-0824F52BBE76}">
      <dgm:prSet/>
      <dgm:spPr/>
      <dgm:t>
        <a:bodyPr/>
        <a:lstStyle/>
        <a:p>
          <a:endParaRPr lang="en-GB"/>
        </a:p>
      </dgm:t>
    </dgm:pt>
    <dgm:pt modelId="{1C83F561-EBAC-48A4-9685-B82D2C43FCBB}" type="sibTrans" cxnId="{A5D42AF8-1AEF-4793-B8CF-0824F52BBE76}">
      <dgm:prSet/>
      <dgm:spPr/>
      <dgm:t>
        <a:bodyPr/>
        <a:lstStyle/>
        <a:p>
          <a:endParaRPr lang="en-GB"/>
        </a:p>
      </dgm:t>
    </dgm:pt>
    <dgm:pt modelId="{D897F94A-2462-48CB-B170-12DE57CAD892}">
      <dgm:prSet/>
      <dgm:spPr/>
      <dgm:t>
        <a:bodyPr/>
        <a:lstStyle/>
        <a:p>
          <a:r>
            <a:rPr lang="en-GB" dirty="0"/>
            <a:t>Placement competencies </a:t>
          </a:r>
        </a:p>
      </dgm:t>
    </dgm:pt>
    <dgm:pt modelId="{F2A04AAB-61CF-43E6-A581-E51D47A9A220}" type="parTrans" cxnId="{98030278-2754-47A3-B2F2-97E28556E9AD}">
      <dgm:prSet/>
      <dgm:spPr/>
      <dgm:t>
        <a:bodyPr/>
        <a:lstStyle/>
        <a:p>
          <a:endParaRPr lang="en-GB"/>
        </a:p>
      </dgm:t>
    </dgm:pt>
    <dgm:pt modelId="{AF3EABB1-35F9-443F-AC42-43C595932F6B}" type="sibTrans" cxnId="{98030278-2754-47A3-B2F2-97E28556E9AD}">
      <dgm:prSet/>
      <dgm:spPr/>
      <dgm:t>
        <a:bodyPr/>
        <a:lstStyle/>
        <a:p>
          <a:endParaRPr lang="en-GB"/>
        </a:p>
      </dgm:t>
    </dgm:pt>
    <dgm:pt modelId="{BCC178BD-165A-4750-833B-8C6D80B92857}">
      <dgm:prSet/>
      <dgm:spPr/>
      <dgm:t>
        <a:bodyPr/>
        <a:lstStyle/>
        <a:p>
          <a:r>
            <a:rPr lang="en-GB"/>
            <a:t>Placement assessment </a:t>
          </a:r>
        </a:p>
      </dgm:t>
    </dgm:pt>
    <dgm:pt modelId="{6F11DB93-83E1-4A4B-B787-F34FD73DDC2C}" type="parTrans" cxnId="{A92C5E50-87E7-4730-AEF1-7D8BFA83E591}">
      <dgm:prSet/>
      <dgm:spPr/>
      <dgm:t>
        <a:bodyPr/>
        <a:lstStyle/>
        <a:p>
          <a:endParaRPr lang="en-GB"/>
        </a:p>
      </dgm:t>
    </dgm:pt>
    <dgm:pt modelId="{9C0A1F6A-AC24-49D5-BAD9-D597E781C824}" type="sibTrans" cxnId="{A92C5E50-87E7-4730-AEF1-7D8BFA83E591}">
      <dgm:prSet/>
      <dgm:spPr/>
      <dgm:t>
        <a:bodyPr/>
        <a:lstStyle/>
        <a:p>
          <a:endParaRPr lang="en-GB"/>
        </a:p>
      </dgm:t>
    </dgm:pt>
    <dgm:pt modelId="{EEDA1E3E-9891-4105-B63B-F3F81C60CFE7}" type="pres">
      <dgm:prSet presAssocID="{B2A44308-BB3B-4334-B6B2-615A8D703F33}" presName="vert0" presStyleCnt="0">
        <dgm:presLayoutVars>
          <dgm:dir/>
          <dgm:animOne val="branch"/>
          <dgm:animLvl val="lvl"/>
        </dgm:presLayoutVars>
      </dgm:prSet>
      <dgm:spPr/>
    </dgm:pt>
    <dgm:pt modelId="{E1C85374-8081-4CDD-B98C-391E85CFE81F}" type="pres">
      <dgm:prSet presAssocID="{12E8E05C-A165-4411-9C1B-778481EEDEC3}" presName="thickLine" presStyleLbl="alignNode1" presStyleIdx="0" presStyleCnt="9"/>
      <dgm:spPr/>
    </dgm:pt>
    <dgm:pt modelId="{C887BDE1-7ED9-4F6C-A514-978132AEFB66}" type="pres">
      <dgm:prSet presAssocID="{12E8E05C-A165-4411-9C1B-778481EEDEC3}" presName="horz1" presStyleCnt="0"/>
      <dgm:spPr/>
    </dgm:pt>
    <dgm:pt modelId="{9D5E2803-E943-4270-ACF4-D272E4066D41}" type="pres">
      <dgm:prSet presAssocID="{12E8E05C-A165-4411-9C1B-778481EEDEC3}" presName="tx1" presStyleLbl="revTx" presStyleIdx="0" presStyleCnt="9"/>
      <dgm:spPr/>
    </dgm:pt>
    <dgm:pt modelId="{A9E98885-117B-468B-B1F6-1647F28B6422}" type="pres">
      <dgm:prSet presAssocID="{12E8E05C-A165-4411-9C1B-778481EEDEC3}" presName="vert1" presStyleCnt="0"/>
      <dgm:spPr/>
    </dgm:pt>
    <dgm:pt modelId="{639F9F6A-C8F0-41F3-AFA0-D3DD9024667B}" type="pres">
      <dgm:prSet presAssocID="{C3697656-592F-4C4A-BD34-4F49F523CA2E}" presName="thickLine" presStyleLbl="alignNode1" presStyleIdx="1" presStyleCnt="9"/>
      <dgm:spPr/>
    </dgm:pt>
    <dgm:pt modelId="{DBA45726-CE63-48C9-B9C3-933B8C4C378B}" type="pres">
      <dgm:prSet presAssocID="{C3697656-592F-4C4A-BD34-4F49F523CA2E}" presName="horz1" presStyleCnt="0"/>
      <dgm:spPr/>
    </dgm:pt>
    <dgm:pt modelId="{A0981626-F216-4A38-BCB0-7D322736AC87}" type="pres">
      <dgm:prSet presAssocID="{C3697656-592F-4C4A-BD34-4F49F523CA2E}" presName="tx1" presStyleLbl="revTx" presStyleIdx="1" presStyleCnt="9"/>
      <dgm:spPr/>
    </dgm:pt>
    <dgm:pt modelId="{23CB17D1-8541-46DF-8E8F-087ADD3058B6}" type="pres">
      <dgm:prSet presAssocID="{C3697656-592F-4C4A-BD34-4F49F523CA2E}" presName="vert1" presStyleCnt="0"/>
      <dgm:spPr/>
    </dgm:pt>
    <dgm:pt modelId="{8538B6A3-5D60-4D33-B333-7365A70AEA19}" type="pres">
      <dgm:prSet presAssocID="{720FF4F2-F81D-43B9-82AA-BA2CD3A59271}" presName="thickLine" presStyleLbl="alignNode1" presStyleIdx="2" presStyleCnt="9"/>
      <dgm:spPr/>
    </dgm:pt>
    <dgm:pt modelId="{5D97134E-64FB-461A-85B7-908307B591D8}" type="pres">
      <dgm:prSet presAssocID="{720FF4F2-F81D-43B9-82AA-BA2CD3A59271}" presName="horz1" presStyleCnt="0"/>
      <dgm:spPr/>
    </dgm:pt>
    <dgm:pt modelId="{992D9DA3-21EC-4FBD-A268-80C7DF8BCB7E}" type="pres">
      <dgm:prSet presAssocID="{720FF4F2-F81D-43B9-82AA-BA2CD3A59271}" presName="tx1" presStyleLbl="revTx" presStyleIdx="2" presStyleCnt="9"/>
      <dgm:spPr/>
    </dgm:pt>
    <dgm:pt modelId="{8CEEA236-F6BE-4DBB-9BBF-03DD4BE8F8BE}" type="pres">
      <dgm:prSet presAssocID="{720FF4F2-F81D-43B9-82AA-BA2CD3A59271}" presName="vert1" presStyleCnt="0"/>
      <dgm:spPr/>
    </dgm:pt>
    <dgm:pt modelId="{45239B51-3B15-4900-8C16-AA352B46E8D4}" type="pres">
      <dgm:prSet presAssocID="{B11ADBFA-8997-4EE2-921C-F86FE34A556C}" presName="thickLine" presStyleLbl="alignNode1" presStyleIdx="3" presStyleCnt="9"/>
      <dgm:spPr/>
    </dgm:pt>
    <dgm:pt modelId="{CA862FC1-18BB-4859-92A7-9ADA19164A3D}" type="pres">
      <dgm:prSet presAssocID="{B11ADBFA-8997-4EE2-921C-F86FE34A556C}" presName="horz1" presStyleCnt="0"/>
      <dgm:spPr/>
    </dgm:pt>
    <dgm:pt modelId="{E0EAAA17-7352-465B-8670-36C372DEC494}" type="pres">
      <dgm:prSet presAssocID="{B11ADBFA-8997-4EE2-921C-F86FE34A556C}" presName="tx1" presStyleLbl="revTx" presStyleIdx="3" presStyleCnt="9"/>
      <dgm:spPr/>
    </dgm:pt>
    <dgm:pt modelId="{EB47445E-2AA5-4A08-9811-B5429A2B3604}" type="pres">
      <dgm:prSet presAssocID="{B11ADBFA-8997-4EE2-921C-F86FE34A556C}" presName="vert1" presStyleCnt="0"/>
      <dgm:spPr/>
    </dgm:pt>
    <dgm:pt modelId="{36AF432F-9625-4545-8C43-2B8794198A9A}" type="pres">
      <dgm:prSet presAssocID="{E7E6DA38-37E2-4C0D-BB7C-2341C3BE83A2}" presName="thickLine" presStyleLbl="alignNode1" presStyleIdx="4" presStyleCnt="9"/>
      <dgm:spPr/>
    </dgm:pt>
    <dgm:pt modelId="{11E2AA27-D8A4-4D40-ACC2-8E134296B154}" type="pres">
      <dgm:prSet presAssocID="{E7E6DA38-37E2-4C0D-BB7C-2341C3BE83A2}" presName="horz1" presStyleCnt="0"/>
      <dgm:spPr/>
    </dgm:pt>
    <dgm:pt modelId="{A90EADF1-43F1-4E9C-B6DC-1B96104DE774}" type="pres">
      <dgm:prSet presAssocID="{E7E6DA38-37E2-4C0D-BB7C-2341C3BE83A2}" presName="tx1" presStyleLbl="revTx" presStyleIdx="4" presStyleCnt="9"/>
      <dgm:spPr/>
    </dgm:pt>
    <dgm:pt modelId="{154B4615-DCA7-48E1-9ED7-82992CB453D4}" type="pres">
      <dgm:prSet presAssocID="{E7E6DA38-37E2-4C0D-BB7C-2341C3BE83A2}" presName="vert1" presStyleCnt="0"/>
      <dgm:spPr/>
    </dgm:pt>
    <dgm:pt modelId="{E2236574-4702-4C2D-A66F-402B0F09D018}" type="pres">
      <dgm:prSet presAssocID="{E77A4FA4-5E26-4342-84EF-80F67F67825D}" presName="thickLine" presStyleLbl="alignNode1" presStyleIdx="5" presStyleCnt="9"/>
      <dgm:spPr/>
    </dgm:pt>
    <dgm:pt modelId="{A2CCEE59-96BC-43A9-9269-4FDCF92E4853}" type="pres">
      <dgm:prSet presAssocID="{E77A4FA4-5E26-4342-84EF-80F67F67825D}" presName="horz1" presStyleCnt="0"/>
      <dgm:spPr/>
    </dgm:pt>
    <dgm:pt modelId="{B8BB820D-DF90-4B7D-8E19-553AA97D59DF}" type="pres">
      <dgm:prSet presAssocID="{E77A4FA4-5E26-4342-84EF-80F67F67825D}" presName="tx1" presStyleLbl="revTx" presStyleIdx="5" presStyleCnt="9"/>
      <dgm:spPr/>
    </dgm:pt>
    <dgm:pt modelId="{07A09DF4-D5B5-4A6A-A910-E49C48C7C52F}" type="pres">
      <dgm:prSet presAssocID="{E77A4FA4-5E26-4342-84EF-80F67F67825D}" presName="vert1" presStyleCnt="0"/>
      <dgm:spPr/>
    </dgm:pt>
    <dgm:pt modelId="{C3794041-4A85-45D3-9B41-6C6FAA462464}" type="pres">
      <dgm:prSet presAssocID="{7BA67F22-1BA9-4FD8-9E92-7D78C3508109}" presName="thickLine" presStyleLbl="alignNode1" presStyleIdx="6" presStyleCnt="9"/>
      <dgm:spPr/>
    </dgm:pt>
    <dgm:pt modelId="{A2F4EFE5-E74E-4582-A667-63F360D18C58}" type="pres">
      <dgm:prSet presAssocID="{7BA67F22-1BA9-4FD8-9E92-7D78C3508109}" presName="horz1" presStyleCnt="0"/>
      <dgm:spPr/>
    </dgm:pt>
    <dgm:pt modelId="{903BE91F-25D8-4914-91FC-3ECFBC8E3C39}" type="pres">
      <dgm:prSet presAssocID="{7BA67F22-1BA9-4FD8-9E92-7D78C3508109}" presName="tx1" presStyleLbl="revTx" presStyleIdx="6" presStyleCnt="9"/>
      <dgm:spPr/>
    </dgm:pt>
    <dgm:pt modelId="{8F1AF818-8797-48DF-A236-0B1FC6863AFF}" type="pres">
      <dgm:prSet presAssocID="{7BA67F22-1BA9-4FD8-9E92-7D78C3508109}" presName="vert1" presStyleCnt="0"/>
      <dgm:spPr/>
    </dgm:pt>
    <dgm:pt modelId="{ABCC283C-6723-43EC-92BB-235578A06E66}" type="pres">
      <dgm:prSet presAssocID="{D897F94A-2462-48CB-B170-12DE57CAD892}" presName="thickLine" presStyleLbl="alignNode1" presStyleIdx="7" presStyleCnt="9"/>
      <dgm:spPr/>
    </dgm:pt>
    <dgm:pt modelId="{88B5B34D-5300-436A-B1EB-463A299A24E7}" type="pres">
      <dgm:prSet presAssocID="{D897F94A-2462-48CB-B170-12DE57CAD892}" presName="horz1" presStyleCnt="0"/>
      <dgm:spPr/>
    </dgm:pt>
    <dgm:pt modelId="{9A6DADF8-1261-4ADD-8D79-7BAD698BC732}" type="pres">
      <dgm:prSet presAssocID="{D897F94A-2462-48CB-B170-12DE57CAD892}" presName="tx1" presStyleLbl="revTx" presStyleIdx="7" presStyleCnt="9"/>
      <dgm:spPr/>
    </dgm:pt>
    <dgm:pt modelId="{290FE697-98BB-4B97-BB3B-21FC35B2C0C4}" type="pres">
      <dgm:prSet presAssocID="{D897F94A-2462-48CB-B170-12DE57CAD892}" presName="vert1" presStyleCnt="0"/>
      <dgm:spPr/>
    </dgm:pt>
    <dgm:pt modelId="{E6082980-8745-4856-ABED-64A3B29C54EE}" type="pres">
      <dgm:prSet presAssocID="{BCC178BD-165A-4750-833B-8C6D80B92857}" presName="thickLine" presStyleLbl="alignNode1" presStyleIdx="8" presStyleCnt="9"/>
      <dgm:spPr/>
    </dgm:pt>
    <dgm:pt modelId="{F78B5D4B-25B5-473B-9A42-795A79A4EBFB}" type="pres">
      <dgm:prSet presAssocID="{BCC178BD-165A-4750-833B-8C6D80B92857}" presName="horz1" presStyleCnt="0"/>
      <dgm:spPr/>
    </dgm:pt>
    <dgm:pt modelId="{D9394427-0B30-41EB-A10A-93B5452DB88A}" type="pres">
      <dgm:prSet presAssocID="{BCC178BD-165A-4750-833B-8C6D80B92857}" presName="tx1" presStyleLbl="revTx" presStyleIdx="8" presStyleCnt="9"/>
      <dgm:spPr/>
    </dgm:pt>
    <dgm:pt modelId="{AD375875-9483-4776-B0D0-327B2943C4F6}" type="pres">
      <dgm:prSet presAssocID="{BCC178BD-165A-4750-833B-8C6D80B92857}" presName="vert1" presStyleCnt="0"/>
      <dgm:spPr/>
    </dgm:pt>
  </dgm:ptLst>
  <dgm:cxnLst>
    <dgm:cxn modelId="{2623A50D-9D49-4A7B-94F6-5A5E18EA9731}" type="presOf" srcId="{B2A44308-BB3B-4334-B6B2-615A8D703F33}" destId="{EEDA1E3E-9891-4105-B63B-F3F81C60CFE7}" srcOrd="0" destOrd="0" presId="urn:microsoft.com/office/officeart/2008/layout/LinedList"/>
    <dgm:cxn modelId="{50448B5E-6BCE-4C67-8FBD-A6973F0D0D4E}" srcId="{B2A44308-BB3B-4334-B6B2-615A8D703F33}" destId="{E7E6DA38-37E2-4C0D-BB7C-2341C3BE83A2}" srcOrd="4" destOrd="0" parTransId="{23DCEF64-9881-4FB3-A033-C4F8243A9097}" sibTransId="{A558C064-6535-45A6-9FD8-A01A4A98AFD5}"/>
    <dgm:cxn modelId="{8738AD44-D0CF-43E4-9FA0-1A189D7F81BB}" type="presOf" srcId="{BCC178BD-165A-4750-833B-8C6D80B92857}" destId="{D9394427-0B30-41EB-A10A-93B5452DB88A}" srcOrd="0" destOrd="0" presId="urn:microsoft.com/office/officeart/2008/layout/LinedList"/>
    <dgm:cxn modelId="{A92C5E50-87E7-4730-AEF1-7D8BFA83E591}" srcId="{B2A44308-BB3B-4334-B6B2-615A8D703F33}" destId="{BCC178BD-165A-4750-833B-8C6D80B92857}" srcOrd="8" destOrd="0" parTransId="{6F11DB93-83E1-4A4B-B787-F34FD73DDC2C}" sibTransId="{9C0A1F6A-AC24-49D5-BAD9-D597E781C824}"/>
    <dgm:cxn modelId="{B32E7854-CF28-4833-9BBB-7DA594B5FDE2}" srcId="{B2A44308-BB3B-4334-B6B2-615A8D703F33}" destId="{E77A4FA4-5E26-4342-84EF-80F67F67825D}" srcOrd="5" destOrd="0" parTransId="{5EFDE2B0-E686-4C4E-AF7D-E4245A1A0734}" sibTransId="{2583D268-73BE-44F0-A6A5-D444559E9166}"/>
    <dgm:cxn modelId="{98030278-2754-47A3-B2F2-97E28556E9AD}" srcId="{B2A44308-BB3B-4334-B6B2-615A8D703F33}" destId="{D897F94A-2462-48CB-B170-12DE57CAD892}" srcOrd="7" destOrd="0" parTransId="{F2A04AAB-61CF-43E6-A581-E51D47A9A220}" sibTransId="{AF3EABB1-35F9-443F-AC42-43C595932F6B}"/>
    <dgm:cxn modelId="{7BB72985-C64A-44F3-909A-3780370E48B7}" srcId="{B2A44308-BB3B-4334-B6B2-615A8D703F33}" destId="{C3697656-592F-4C4A-BD34-4F49F523CA2E}" srcOrd="1" destOrd="0" parTransId="{BEB638BA-EC69-4A4D-96B5-B59B3CE35024}" sibTransId="{3786C7D7-0776-41A2-8201-2CB044A4ADBA}"/>
    <dgm:cxn modelId="{AABB3194-78B1-4B5A-8661-30F69D033C7F}" type="presOf" srcId="{E7E6DA38-37E2-4C0D-BB7C-2341C3BE83A2}" destId="{A90EADF1-43F1-4E9C-B6DC-1B96104DE774}" srcOrd="0" destOrd="0" presId="urn:microsoft.com/office/officeart/2008/layout/LinedList"/>
    <dgm:cxn modelId="{3B6D8999-FA08-4738-BA29-3BEC8496E3ED}" type="presOf" srcId="{D897F94A-2462-48CB-B170-12DE57CAD892}" destId="{9A6DADF8-1261-4ADD-8D79-7BAD698BC732}" srcOrd="0" destOrd="0" presId="urn:microsoft.com/office/officeart/2008/layout/LinedList"/>
    <dgm:cxn modelId="{531C619E-7475-4E4A-BC16-10D9C3C0E841}" srcId="{B2A44308-BB3B-4334-B6B2-615A8D703F33}" destId="{720FF4F2-F81D-43B9-82AA-BA2CD3A59271}" srcOrd="2" destOrd="0" parTransId="{C8B9EEF9-5AEF-42B6-B95D-9C31296F087F}" sibTransId="{C79D8A0C-2F23-4CD6-937E-672EF22CC785}"/>
    <dgm:cxn modelId="{A9586AA0-5451-4821-BCD2-6174AF1F1B7B}" type="presOf" srcId="{B11ADBFA-8997-4EE2-921C-F86FE34A556C}" destId="{E0EAAA17-7352-465B-8670-36C372DEC494}" srcOrd="0" destOrd="0" presId="urn:microsoft.com/office/officeart/2008/layout/LinedList"/>
    <dgm:cxn modelId="{F354FFAB-BC16-42E9-B9B2-1EFD045908EB}" type="presOf" srcId="{E77A4FA4-5E26-4342-84EF-80F67F67825D}" destId="{B8BB820D-DF90-4B7D-8E19-553AA97D59DF}" srcOrd="0" destOrd="0" presId="urn:microsoft.com/office/officeart/2008/layout/LinedList"/>
    <dgm:cxn modelId="{A6A2FFC5-C8DA-456E-A6F2-EA58FE329369}" srcId="{B2A44308-BB3B-4334-B6B2-615A8D703F33}" destId="{12E8E05C-A165-4411-9C1B-778481EEDEC3}" srcOrd="0" destOrd="0" parTransId="{96D62311-B379-45E6-A33B-E08B15EFCB67}" sibTransId="{3E889DD4-18FC-4C78-AFAC-4C010A04B4EA}"/>
    <dgm:cxn modelId="{88CCD4C9-116B-427A-A922-6FA01FE4D569}" srcId="{B2A44308-BB3B-4334-B6B2-615A8D703F33}" destId="{B11ADBFA-8997-4EE2-921C-F86FE34A556C}" srcOrd="3" destOrd="0" parTransId="{8302929A-65E5-4CC7-AAE5-75E05FB66B14}" sibTransId="{18041011-C137-4EF7-912E-6A28A3D321C4}"/>
    <dgm:cxn modelId="{44E790CA-1460-4FB7-BEEA-0CE64B45CF52}" type="presOf" srcId="{720FF4F2-F81D-43B9-82AA-BA2CD3A59271}" destId="{992D9DA3-21EC-4FBD-A268-80C7DF8BCB7E}" srcOrd="0" destOrd="0" presId="urn:microsoft.com/office/officeart/2008/layout/LinedList"/>
    <dgm:cxn modelId="{158E30CE-CD6F-4DA6-803D-C692C89D7030}" type="presOf" srcId="{12E8E05C-A165-4411-9C1B-778481EEDEC3}" destId="{9D5E2803-E943-4270-ACF4-D272E4066D41}" srcOrd="0" destOrd="0" presId="urn:microsoft.com/office/officeart/2008/layout/LinedList"/>
    <dgm:cxn modelId="{101671E9-9832-46A1-919F-99630BC34981}" type="presOf" srcId="{C3697656-592F-4C4A-BD34-4F49F523CA2E}" destId="{A0981626-F216-4A38-BCB0-7D322736AC87}" srcOrd="0" destOrd="0" presId="urn:microsoft.com/office/officeart/2008/layout/LinedList"/>
    <dgm:cxn modelId="{A5D42AF8-1AEF-4793-B8CF-0824F52BBE76}" srcId="{B2A44308-BB3B-4334-B6B2-615A8D703F33}" destId="{7BA67F22-1BA9-4FD8-9E92-7D78C3508109}" srcOrd="6" destOrd="0" parTransId="{7E4B47A1-FAAB-4DCB-AA8F-C39164F67823}" sibTransId="{1C83F561-EBAC-48A4-9685-B82D2C43FCBB}"/>
    <dgm:cxn modelId="{754713FE-847B-47FE-B7B4-7F92CD02CF93}" type="presOf" srcId="{7BA67F22-1BA9-4FD8-9E92-7D78C3508109}" destId="{903BE91F-25D8-4914-91FC-3ECFBC8E3C39}" srcOrd="0" destOrd="0" presId="urn:microsoft.com/office/officeart/2008/layout/LinedList"/>
    <dgm:cxn modelId="{FDD83F95-5A8A-411C-A89A-DBE834CFD7DB}" type="presParOf" srcId="{EEDA1E3E-9891-4105-B63B-F3F81C60CFE7}" destId="{E1C85374-8081-4CDD-B98C-391E85CFE81F}" srcOrd="0" destOrd="0" presId="urn:microsoft.com/office/officeart/2008/layout/LinedList"/>
    <dgm:cxn modelId="{315DB666-CA2A-45A0-8EC2-3542C458944F}" type="presParOf" srcId="{EEDA1E3E-9891-4105-B63B-F3F81C60CFE7}" destId="{C887BDE1-7ED9-4F6C-A514-978132AEFB66}" srcOrd="1" destOrd="0" presId="urn:microsoft.com/office/officeart/2008/layout/LinedList"/>
    <dgm:cxn modelId="{74D3C9C3-5E27-46D9-969A-FD9C978C5A8E}" type="presParOf" srcId="{C887BDE1-7ED9-4F6C-A514-978132AEFB66}" destId="{9D5E2803-E943-4270-ACF4-D272E4066D41}" srcOrd="0" destOrd="0" presId="urn:microsoft.com/office/officeart/2008/layout/LinedList"/>
    <dgm:cxn modelId="{80C2E4AA-79F4-4C93-90A3-3E3AC5FE15D0}" type="presParOf" srcId="{C887BDE1-7ED9-4F6C-A514-978132AEFB66}" destId="{A9E98885-117B-468B-B1F6-1647F28B6422}" srcOrd="1" destOrd="0" presId="urn:microsoft.com/office/officeart/2008/layout/LinedList"/>
    <dgm:cxn modelId="{24FD0284-4EF2-4EA4-829A-BDDC91BEEED7}" type="presParOf" srcId="{EEDA1E3E-9891-4105-B63B-F3F81C60CFE7}" destId="{639F9F6A-C8F0-41F3-AFA0-D3DD9024667B}" srcOrd="2" destOrd="0" presId="urn:microsoft.com/office/officeart/2008/layout/LinedList"/>
    <dgm:cxn modelId="{1C2ADCDF-A0C4-4BB1-8606-AC28E00A2F1C}" type="presParOf" srcId="{EEDA1E3E-9891-4105-B63B-F3F81C60CFE7}" destId="{DBA45726-CE63-48C9-B9C3-933B8C4C378B}" srcOrd="3" destOrd="0" presId="urn:microsoft.com/office/officeart/2008/layout/LinedList"/>
    <dgm:cxn modelId="{0779B511-306A-46C8-B309-F4141BD50EBC}" type="presParOf" srcId="{DBA45726-CE63-48C9-B9C3-933B8C4C378B}" destId="{A0981626-F216-4A38-BCB0-7D322736AC87}" srcOrd="0" destOrd="0" presId="urn:microsoft.com/office/officeart/2008/layout/LinedList"/>
    <dgm:cxn modelId="{56787EF4-4ED9-4C53-A15E-5B47A4756200}" type="presParOf" srcId="{DBA45726-CE63-48C9-B9C3-933B8C4C378B}" destId="{23CB17D1-8541-46DF-8E8F-087ADD3058B6}" srcOrd="1" destOrd="0" presId="urn:microsoft.com/office/officeart/2008/layout/LinedList"/>
    <dgm:cxn modelId="{005F2305-7ECA-4D32-B0A8-1883E8AE7E23}" type="presParOf" srcId="{EEDA1E3E-9891-4105-B63B-F3F81C60CFE7}" destId="{8538B6A3-5D60-4D33-B333-7365A70AEA19}" srcOrd="4" destOrd="0" presId="urn:microsoft.com/office/officeart/2008/layout/LinedList"/>
    <dgm:cxn modelId="{90858A00-6616-45F9-AB31-B3C6B5CDE927}" type="presParOf" srcId="{EEDA1E3E-9891-4105-B63B-F3F81C60CFE7}" destId="{5D97134E-64FB-461A-85B7-908307B591D8}" srcOrd="5" destOrd="0" presId="urn:microsoft.com/office/officeart/2008/layout/LinedList"/>
    <dgm:cxn modelId="{093A0A3E-730F-4CDC-87CA-9335C486E9B9}" type="presParOf" srcId="{5D97134E-64FB-461A-85B7-908307B591D8}" destId="{992D9DA3-21EC-4FBD-A268-80C7DF8BCB7E}" srcOrd="0" destOrd="0" presId="urn:microsoft.com/office/officeart/2008/layout/LinedList"/>
    <dgm:cxn modelId="{F64305A4-C648-4179-9901-A479AF399001}" type="presParOf" srcId="{5D97134E-64FB-461A-85B7-908307B591D8}" destId="{8CEEA236-F6BE-4DBB-9BBF-03DD4BE8F8BE}" srcOrd="1" destOrd="0" presId="urn:microsoft.com/office/officeart/2008/layout/LinedList"/>
    <dgm:cxn modelId="{3076C7FF-405E-488A-AF54-A5C99CAA06F8}" type="presParOf" srcId="{EEDA1E3E-9891-4105-B63B-F3F81C60CFE7}" destId="{45239B51-3B15-4900-8C16-AA352B46E8D4}" srcOrd="6" destOrd="0" presId="urn:microsoft.com/office/officeart/2008/layout/LinedList"/>
    <dgm:cxn modelId="{AA159B30-3622-4BBA-BB97-4D6403AA22D6}" type="presParOf" srcId="{EEDA1E3E-9891-4105-B63B-F3F81C60CFE7}" destId="{CA862FC1-18BB-4859-92A7-9ADA19164A3D}" srcOrd="7" destOrd="0" presId="urn:microsoft.com/office/officeart/2008/layout/LinedList"/>
    <dgm:cxn modelId="{11571DF1-F0BF-4BF5-91FC-82387B5388FE}" type="presParOf" srcId="{CA862FC1-18BB-4859-92A7-9ADA19164A3D}" destId="{E0EAAA17-7352-465B-8670-36C372DEC494}" srcOrd="0" destOrd="0" presId="urn:microsoft.com/office/officeart/2008/layout/LinedList"/>
    <dgm:cxn modelId="{ACC3DBDD-4581-4130-90E5-9ECC662B3D8C}" type="presParOf" srcId="{CA862FC1-18BB-4859-92A7-9ADA19164A3D}" destId="{EB47445E-2AA5-4A08-9811-B5429A2B3604}" srcOrd="1" destOrd="0" presId="urn:microsoft.com/office/officeart/2008/layout/LinedList"/>
    <dgm:cxn modelId="{62D6A1F2-5DE9-446B-AE15-9715AE7261FF}" type="presParOf" srcId="{EEDA1E3E-9891-4105-B63B-F3F81C60CFE7}" destId="{36AF432F-9625-4545-8C43-2B8794198A9A}" srcOrd="8" destOrd="0" presId="urn:microsoft.com/office/officeart/2008/layout/LinedList"/>
    <dgm:cxn modelId="{A418FB97-2B2C-46B0-AB32-02B819964652}" type="presParOf" srcId="{EEDA1E3E-9891-4105-B63B-F3F81C60CFE7}" destId="{11E2AA27-D8A4-4D40-ACC2-8E134296B154}" srcOrd="9" destOrd="0" presId="urn:microsoft.com/office/officeart/2008/layout/LinedList"/>
    <dgm:cxn modelId="{CE2FC4FB-86D3-47D9-AAC5-78399E1B9C4D}" type="presParOf" srcId="{11E2AA27-D8A4-4D40-ACC2-8E134296B154}" destId="{A90EADF1-43F1-4E9C-B6DC-1B96104DE774}" srcOrd="0" destOrd="0" presId="urn:microsoft.com/office/officeart/2008/layout/LinedList"/>
    <dgm:cxn modelId="{33E51810-3CE2-40D8-BD20-D4D221A1876D}" type="presParOf" srcId="{11E2AA27-D8A4-4D40-ACC2-8E134296B154}" destId="{154B4615-DCA7-48E1-9ED7-82992CB453D4}" srcOrd="1" destOrd="0" presId="urn:microsoft.com/office/officeart/2008/layout/LinedList"/>
    <dgm:cxn modelId="{3E104E77-94B5-4BC2-92D7-4522DBDE0C15}" type="presParOf" srcId="{EEDA1E3E-9891-4105-B63B-F3F81C60CFE7}" destId="{E2236574-4702-4C2D-A66F-402B0F09D018}" srcOrd="10" destOrd="0" presId="urn:microsoft.com/office/officeart/2008/layout/LinedList"/>
    <dgm:cxn modelId="{20D452B0-9F89-480E-B0BD-D376E6A8A32E}" type="presParOf" srcId="{EEDA1E3E-9891-4105-B63B-F3F81C60CFE7}" destId="{A2CCEE59-96BC-43A9-9269-4FDCF92E4853}" srcOrd="11" destOrd="0" presId="urn:microsoft.com/office/officeart/2008/layout/LinedList"/>
    <dgm:cxn modelId="{11485913-F4A6-44A1-8BD6-E248731C33E4}" type="presParOf" srcId="{A2CCEE59-96BC-43A9-9269-4FDCF92E4853}" destId="{B8BB820D-DF90-4B7D-8E19-553AA97D59DF}" srcOrd="0" destOrd="0" presId="urn:microsoft.com/office/officeart/2008/layout/LinedList"/>
    <dgm:cxn modelId="{0BC409A8-B697-4C47-9106-AA0D2AD29082}" type="presParOf" srcId="{A2CCEE59-96BC-43A9-9269-4FDCF92E4853}" destId="{07A09DF4-D5B5-4A6A-A910-E49C48C7C52F}" srcOrd="1" destOrd="0" presId="urn:microsoft.com/office/officeart/2008/layout/LinedList"/>
    <dgm:cxn modelId="{8F3B5A90-F98E-452A-BB50-871B2B617276}" type="presParOf" srcId="{EEDA1E3E-9891-4105-B63B-F3F81C60CFE7}" destId="{C3794041-4A85-45D3-9B41-6C6FAA462464}" srcOrd="12" destOrd="0" presId="urn:microsoft.com/office/officeart/2008/layout/LinedList"/>
    <dgm:cxn modelId="{C652280E-B527-4309-9AD0-706C588B31B6}" type="presParOf" srcId="{EEDA1E3E-9891-4105-B63B-F3F81C60CFE7}" destId="{A2F4EFE5-E74E-4582-A667-63F360D18C58}" srcOrd="13" destOrd="0" presId="urn:microsoft.com/office/officeart/2008/layout/LinedList"/>
    <dgm:cxn modelId="{7C79BF4A-6295-428F-BEA2-92B026AE522F}" type="presParOf" srcId="{A2F4EFE5-E74E-4582-A667-63F360D18C58}" destId="{903BE91F-25D8-4914-91FC-3ECFBC8E3C39}" srcOrd="0" destOrd="0" presId="urn:microsoft.com/office/officeart/2008/layout/LinedList"/>
    <dgm:cxn modelId="{FA656D22-68C6-4746-9C7D-9DAC943EAFFE}" type="presParOf" srcId="{A2F4EFE5-E74E-4582-A667-63F360D18C58}" destId="{8F1AF818-8797-48DF-A236-0B1FC6863AFF}" srcOrd="1" destOrd="0" presId="urn:microsoft.com/office/officeart/2008/layout/LinedList"/>
    <dgm:cxn modelId="{CDE1E368-D2EB-4164-BC56-AA6D6B5B65D5}" type="presParOf" srcId="{EEDA1E3E-9891-4105-B63B-F3F81C60CFE7}" destId="{ABCC283C-6723-43EC-92BB-235578A06E66}" srcOrd="14" destOrd="0" presId="urn:microsoft.com/office/officeart/2008/layout/LinedList"/>
    <dgm:cxn modelId="{606BD875-B8E3-4B22-AB47-19F1408E0326}" type="presParOf" srcId="{EEDA1E3E-9891-4105-B63B-F3F81C60CFE7}" destId="{88B5B34D-5300-436A-B1EB-463A299A24E7}" srcOrd="15" destOrd="0" presId="urn:microsoft.com/office/officeart/2008/layout/LinedList"/>
    <dgm:cxn modelId="{3D42C6D8-E1E4-432B-99CD-DA69EF36B9C6}" type="presParOf" srcId="{88B5B34D-5300-436A-B1EB-463A299A24E7}" destId="{9A6DADF8-1261-4ADD-8D79-7BAD698BC732}" srcOrd="0" destOrd="0" presId="urn:microsoft.com/office/officeart/2008/layout/LinedList"/>
    <dgm:cxn modelId="{90855C1B-6455-467E-B0E3-108FF61C5BBA}" type="presParOf" srcId="{88B5B34D-5300-436A-B1EB-463A299A24E7}" destId="{290FE697-98BB-4B97-BB3B-21FC35B2C0C4}" srcOrd="1" destOrd="0" presId="urn:microsoft.com/office/officeart/2008/layout/LinedList"/>
    <dgm:cxn modelId="{70F19F28-A0EB-420D-A124-1B545A3740B5}" type="presParOf" srcId="{EEDA1E3E-9891-4105-B63B-F3F81C60CFE7}" destId="{E6082980-8745-4856-ABED-64A3B29C54EE}" srcOrd="16" destOrd="0" presId="urn:microsoft.com/office/officeart/2008/layout/LinedList"/>
    <dgm:cxn modelId="{A2A0DF14-11CB-40FE-B01F-1B7556B4C7E0}" type="presParOf" srcId="{EEDA1E3E-9891-4105-B63B-F3F81C60CFE7}" destId="{F78B5D4B-25B5-473B-9A42-795A79A4EBFB}" srcOrd="17" destOrd="0" presId="urn:microsoft.com/office/officeart/2008/layout/LinedList"/>
    <dgm:cxn modelId="{A3EC14CB-DC21-46EA-B331-A57631D7E19D}" type="presParOf" srcId="{F78B5D4B-25B5-473B-9A42-795A79A4EBFB}" destId="{D9394427-0B30-41EB-A10A-93B5452DB88A}" srcOrd="0" destOrd="0" presId="urn:microsoft.com/office/officeart/2008/layout/LinedList"/>
    <dgm:cxn modelId="{EBC64ED2-411D-4541-AD77-2F80725DE12E}" type="presParOf" srcId="{F78B5D4B-25B5-473B-9A42-795A79A4EBFB}" destId="{AD375875-9483-4776-B0D0-327B2943C4F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D6DC7-5CC8-4E09-8511-ECB547F92CCA}">
      <dsp:nvSpPr>
        <dsp:cNvPr id="0" name=""/>
        <dsp:cNvSpPr/>
      </dsp:nvSpPr>
      <dsp:spPr>
        <a:xfrm>
          <a:off x="0" y="20439"/>
          <a:ext cx="8063634" cy="1102725"/>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Please place yourselves on mute</a:t>
          </a:r>
          <a:endParaRPr lang="en-GB" sz="2900" kern="1200"/>
        </a:p>
      </dsp:txBody>
      <dsp:txXfrm>
        <a:off x="53831" y="74270"/>
        <a:ext cx="7955972" cy="995063"/>
      </dsp:txXfrm>
    </dsp:sp>
    <dsp:sp modelId="{80332BCE-C39E-46A8-A518-85836ED4C2B2}">
      <dsp:nvSpPr>
        <dsp:cNvPr id="0" name=""/>
        <dsp:cNvSpPr/>
      </dsp:nvSpPr>
      <dsp:spPr>
        <a:xfrm>
          <a:off x="0" y="1206685"/>
          <a:ext cx="8063634" cy="1102725"/>
        </a:xfrm>
        <a:prstGeom prst="roundRect">
          <a:avLst/>
        </a:prstGeom>
        <a:solidFill>
          <a:schemeClr val="accent4">
            <a:hueOff val="2326078"/>
            <a:satOff val="-11428"/>
            <a:lumOff val="169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Introduce yourselves via the chat box</a:t>
          </a:r>
          <a:endParaRPr lang="en-GB" sz="2900" kern="1200"/>
        </a:p>
      </dsp:txBody>
      <dsp:txXfrm>
        <a:off x="53831" y="1260516"/>
        <a:ext cx="7955972" cy="995063"/>
      </dsp:txXfrm>
    </dsp:sp>
    <dsp:sp modelId="{62978083-44EF-410E-A52C-B639476647DF}">
      <dsp:nvSpPr>
        <dsp:cNvPr id="0" name=""/>
        <dsp:cNvSpPr/>
      </dsp:nvSpPr>
      <dsp:spPr>
        <a:xfrm>
          <a:off x="0" y="2392930"/>
          <a:ext cx="8063634" cy="1102725"/>
        </a:xfrm>
        <a:prstGeom prst="roundRect">
          <a:avLst/>
        </a:prstGeom>
        <a:solidFill>
          <a:schemeClr val="accent4">
            <a:hueOff val="4652155"/>
            <a:satOff val="-22856"/>
            <a:lumOff val="339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Please use chat box and hands up function for questions and suggestions </a:t>
          </a:r>
        </a:p>
      </dsp:txBody>
      <dsp:txXfrm>
        <a:off x="53831" y="2446761"/>
        <a:ext cx="7955972" cy="995063"/>
      </dsp:txXfrm>
    </dsp:sp>
    <dsp:sp modelId="{DF7139C6-50AD-46A4-8294-65640A5D2AF6}">
      <dsp:nvSpPr>
        <dsp:cNvPr id="0" name=""/>
        <dsp:cNvSpPr/>
      </dsp:nvSpPr>
      <dsp:spPr>
        <a:xfrm>
          <a:off x="0" y="3579175"/>
          <a:ext cx="8063634" cy="1102725"/>
        </a:xfrm>
        <a:prstGeom prst="roundRect">
          <a:avLst/>
        </a:prstGeom>
        <a:solidFill>
          <a:schemeClr val="accent4">
            <a:hueOff val="6978233"/>
            <a:satOff val="-34284"/>
            <a:lumOff val="509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Slides will be shared </a:t>
          </a:r>
        </a:p>
      </dsp:txBody>
      <dsp:txXfrm>
        <a:off x="53831" y="3633006"/>
        <a:ext cx="7955972" cy="995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95F13-B3C3-4A99-A6F5-7CBE0D4D6C94}">
      <dsp:nvSpPr>
        <dsp:cNvPr id="0" name=""/>
        <dsp:cNvSpPr/>
      </dsp:nvSpPr>
      <dsp:spPr>
        <a:xfrm>
          <a:off x="654807" y="0"/>
          <a:ext cx="7421146" cy="5161084"/>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BC489F-C61E-4B13-9996-1F4BE29358AD}">
      <dsp:nvSpPr>
        <dsp:cNvPr id="0" name=""/>
        <dsp:cNvSpPr/>
      </dsp:nvSpPr>
      <dsp:spPr>
        <a:xfrm>
          <a:off x="1705" y="1548325"/>
          <a:ext cx="1090918" cy="206443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STEP 1: </a:t>
          </a:r>
          <a:r>
            <a:rPr lang="en-GB" sz="1400" kern="1200" dirty="0"/>
            <a:t>Assess your workforce development need</a:t>
          </a:r>
          <a:endParaRPr lang="en-US" sz="1400" kern="1200" dirty="0"/>
        </a:p>
      </dsp:txBody>
      <dsp:txXfrm>
        <a:off x="54959" y="1601579"/>
        <a:ext cx="984410" cy="1957925"/>
      </dsp:txXfrm>
    </dsp:sp>
    <dsp:sp modelId="{E3577C93-01F8-4108-BA02-52F8AF6D7730}">
      <dsp:nvSpPr>
        <dsp:cNvPr id="0" name=""/>
        <dsp:cNvSpPr/>
      </dsp:nvSpPr>
      <dsp:spPr>
        <a:xfrm>
          <a:off x="1274443" y="1548325"/>
          <a:ext cx="1090918" cy="2064433"/>
        </a:xfrm>
        <a:prstGeom prst="roundRect">
          <a:avLst/>
        </a:prstGeom>
        <a:solidFill>
          <a:schemeClr val="accent2">
            <a:hueOff val="278888"/>
            <a:satOff val="0"/>
            <a:lumOff val="-23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STEP 2: </a:t>
          </a:r>
        </a:p>
        <a:p>
          <a:pPr marL="0" lvl="0" indent="0" algn="ctr" defTabSz="622300">
            <a:lnSpc>
              <a:spcPct val="90000"/>
            </a:lnSpc>
            <a:spcBef>
              <a:spcPct val="0"/>
            </a:spcBef>
            <a:spcAft>
              <a:spcPct val="35000"/>
            </a:spcAft>
            <a:buNone/>
          </a:pPr>
          <a:r>
            <a:rPr lang="en-US" sz="1400" kern="1200" dirty="0"/>
            <a:t>Build your business case </a:t>
          </a:r>
        </a:p>
      </dsp:txBody>
      <dsp:txXfrm>
        <a:off x="1327697" y="1601579"/>
        <a:ext cx="984410" cy="1957925"/>
      </dsp:txXfrm>
    </dsp:sp>
    <dsp:sp modelId="{4CCEF00C-48EC-4DF5-99CA-41AFCCD9DFCD}">
      <dsp:nvSpPr>
        <dsp:cNvPr id="0" name=""/>
        <dsp:cNvSpPr/>
      </dsp:nvSpPr>
      <dsp:spPr>
        <a:xfrm>
          <a:off x="2547182" y="1548325"/>
          <a:ext cx="1090918" cy="2064433"/>
        </a:xfrm>
        <a:prstGeom prst="roundRect">
          <a:avLst/>
        </a:prstGeom>
        <a:solidFill>
          <a:schemeClr val="accent2">
            <a:hueOff val="557777"/>
            <a:satOff val="0"/>
            <a:lumOff val="-46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STEP 3: </a:t>
          </a:r>
          <a:r>
            <a:rPr lang="en-GB" sz="1400" kern="1200" dirty="0"/>
            <a:t>Select an education provider</a:t>
          </a:r>
          <a:endParaRPr lang="en-US" sz="1400" kern="1200" dirty="0"/>
        </a:p>
      </dsp:txBody>
      <dsp:txXfrm>
        <a:off x="2600436" y="1601579"/>
        <a:ext cx="984410" cy="1957925"/>
      </dsp:txXfrm>
    </dsp:sp>
    <dsp:sp modelId="{3B8356BE-89C9-495E-8489-397FC710D11B}">
      <dsp:nvSpPr>
        <dsp:cNvPr id="0" name=""/>
        <dsp:cNvSpPr/>
      </dsp:nvSpPr>
      <dsp:spPr>
        <a:xfrm>
          <a:off x="3819921" y="1548325"/>
          <a:ext cx="1090918" cy="2064433"/>
        </a:xfrm>
        <a:prstGeom prst="roundRect">
          <a:avLst/>
        </a:prstGeom>
        <a:solidFill>
          <a:schemeClr val="accent2">
            <a:hueOff val="836665"/>
            <a:satOff val="0"/>
            <a:lumOff val="-69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Step 4: </a:t>
          </a:r>
        </a:p>
        <a:p>
          <a:pPr marL="0" lvl="0" indent="0" algn="ctr" defTabSz="622300">
            <a:lnSpc>
              <a:spcPct val="90000"/>
            </a:lnSpc>
            <a:spcBef>
              <a:spcPct val="0"/>
            </a:spcBef>
            <a:spcAft>
              <a:spcPct val="35000"/>
            </a:spcAft>
            <a:buNone/>
          </a:pPr>
          <a:r>
            <a:rPr lang="en-US" sz="1400" kern="1200" dirty="0"/>
            <a:t>Entry Criteria</a:t>
          </a:r>
        </a:p>
      </dsp:txBody>
      <dsp:txXfrm>
        <a:off x="3873175" y="1601579"/>
        <a:ext cx="984410" cy="1957925"/>
      </dsp:txXfrm>
    </dsp:sp>
    <dsp:sp modelId="{FA9B56D8-07A3-4FCB-B8BA-11A78B9EB663}">
      <dsp:nvSpPr>
        <dsp:cNvPr id="0" name=""/>
        <dsp:cNvSpPr/>
      </dsp:nvSpPr>
      <dsp:spPr>
        <a:xfrm>
          <a:off x="5028262" y="1548325"/>
          <a:ext cx="1090918" cy="2064433"/>
        </a:xfrm>
        <a:prstGeom prst="roundRect">
          <a:avLst/>
        </a:prstGeom>
        <a:solidFill>
          <a:schemeClr val="accent2">
            <a:hueOff val="1115554"/>
            <a:satOff val="0"/>
            <a:lumOff val="-92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STEP 5: Identify and recruit learners</a:t>
          </a:r>
        </a:p>
      </dsp:txBody>
      <dsp:txXfrm>
        <a:off x="5081516" y="1601579"/>
        <a:ext cx="984410" cy="1957925"/>
      </dsp:txXfrm>
    </dsp:sp>
    <dsp:sp modelId="{50402E60-6DA8-452E-89F4-E9317889E937}">
      <dsp:nvSpPr>
        <dsp:cNvPr id="0" name=""/>
        <dsp:cNvSpPr/>
      </dsp:nvSpPr>
      <dsp:spPr>
        <a:xfrm>
          <a:off x="6365398" y="1548325"/>
          <a:ext cx="1090918" cy="2064433"/>
        </a:xfrm>
        <a:prstGeom prst="roundRect">
          <a:avLst/>
        </a:prstGeom>
        <a:solidFill>
          <a:schemeClr val="accent2">
            <a:hueOff val="1394442"/>
            <a:satOff val="0"/>
            <a:lumOff val="-116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STEP 6:</a:t>
          </a:r>
        </a:p>
        <a:p>
          <a:pPr marL="0" lvl="0" indent="0" algn="ctr" defTabSz="622300">
            <a:lnSpc>
              <a:spcPct val="90000"/>
            </a:lnSpc>
            <a:spcBef>
              <a:spcPct val="0"/>
            </a:spcBef>
            <a:spcAft>
              <a:spcPct val="35000"/>
            </a:spcAft>
            <a:buNone/>
          </a:pPr>
          <a:r>
            <a:rPr lang="en-GB" sz="1400" kern="1200" dirty="0"/>
            <a:t>Access Apprenticeship Levy </a:t>
          </a:r>
        </a:p>
      </dsp:txBody>
      <dsp:txXfrm>
        <a:off x="6418652" y="1601579"/>
        <a:ext cx="984410" cy="1957925"/>
      </dsp:txXfrm>
    </dsp:sp>
    <dsp:sp modelId="{0A63E631-0FD4-4975-B87E-CEF686B15C1B}">
      <dsp:nvSpPr>
        <dsp:cNvPr id="0" name=""/>
        <dsp:cNvSpPr/>
      </dsp:nvSpPr>
      <dsp:spPr>
        <a:xfrm>
          <a:off x="7638136" y="1548325"/>
          <a:ext cx="1090918" cy="2064433"/>
        </a:xfrm>
        <a:prstGeom prst="roundRect">
          <a:avLst/>
        </a:prstGeom>
        <a:solidFill>
          <a:schemeClr val="accent2">
            <a:hueOff val="1673330"/>
            <a:satOff val="0"/>
            <a:lumOff val="-13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STEP 7:</a:t>
          </a:r>
        </a:p>
        <a:p>
          <a:pPr marL="0" lvl="0" indent="0" algn="ctr" defTabSz="622300">
            <a:lnSpc>
              <a:spcPct val="90000"/>
            </a:lnSpc>
            <a:spcBef>
              <a:spcPct val="0"/>
            </a:spcBef>
            <a:spcAft>
              <a:spcPct val="35000"/>
            </a:spcAft>
            <a:buNone/>
          </a:pPr>
          <a:r>
            <a:rPr lang="en-GB" sz="1400" kern="1200" dirty="0"/>
            <a:t>Support your apprentice </a:t>
          </a:r>
        </a:p>
      </dsp:txBody>
      <dsp:txXfrm>
        <a:off x="7691390" y="1601579"/>
        <a:ext cx="984410" cy="19579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D17A2-6ADE-4706-AD06-BB6B9AAEF821}">
      <dsp:nvSpPr>
        <dsp:cNvPr id="0" name=""/>
        <dsp:cNvSpPr/>
      </dsp:nvSpPr>
      <dsp:spPr>
        <a:xfrm>
          <a:off x="653959" y="0"/>
          <a:ext cx="7411539" cy="4922034"/>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DD104C-2306-4DD4-B1C1-6BD9FC6238D8}">
      <dsp:nvSpPr>
        <dsp:cNvPr id="0" name=""/>
        <dsp:cNvSpPr/>
      </dsp:nvSpPr>
      <dsp:spPr>
        <a:xfrm>
          <a:off x="2554" y="1476610"/>
          <a:ext cx="1537826" cy="196881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Working hours are the apprentice’s paid hours, not including any overtime </a:t>
          </a:r>
          <a:endParaRPr lang="en-GB" sz="1600" kern="1200" dirty="0"/>
        </a:p>
      </dsp:txBody>
      <dsp:txXfrm>
        <a:off x="77624" y="1551680"/>
        <a:ext cx="1387686" cy="1818674"/>
      </dsp:txXfrm>
    </dsp:sp>
    <dsp:sp modelId="{9B3C4D2B-C7E2-4B64-A3F4-AF51EF8A203C}">
      <dsp:nvSpPr>
        <dsp:cNvPr id="0" name=""/>
        <dsp:cNvSpPr/>
      </dsp:nvSpPr>
      <dsp:spPr>
        <a:xfrm>
          <a:off x="1796685" y="1476610"/>
          <a:ext cx="1537826" cy="1968814"/>
        </a:xfrm>
        <a:prstGeom prst="roundRect">
          <a:avLst/>
        </a:prstGeom>
        <a:solidFill>
          <a:schemeClr val="accent3">
            <a:hueOff val="-139759"/>
            <a:satOff val="0"/>
            <a:lumOff val="2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Apprentices must complete their apprenticeship (including any training) during paid working hours</a:t>
          </a:r>
          <a:endParaRPr lang="en-GB" sz="1500" kern="1200" dirty="0"/>
        </a:p>
      </dsp:txBody>
      <dsp:txXfrm>
        <a:off x="1871755" y="1551680"/>
        <a:ext cx="1387686" cy="1818674"/>
      </dsp:txXfrm>
    </dsp:sp>
    <dsp:sp modelId="{8D2DFC27-0D3D-4038-B221-DB9A7E636EDA}">
      <dsp:nvSpPr>
        <dsp:cNvPr id="0" name=""/>
        <dsp:cNvSpPr/>
      </dsp:nvSpPr>
      <dsp:spPr>
        <a:xfrm>
          <a:off x="3590815" y="1476610"/>
          <a:ext cx="1537826" cy="1968814"/>
        </a:xfrm>
        <a:prstGeom prst="roundRect">
          <a:avLst/>
        </a:prstGeom>
        <a:solidFill>
          <a:schemeClr val="accent3">
            <a:hueOff val="-279518"/>
            <a:satOff val="0"/>
            <a:lumOff val="48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The apprentice must work enough hours each week so that they can undertake sufficient regular training and on-the-job activity </a:t>
          </a:r>
          <a:endParaRPr lang="en-GB" sz="1400" kern="1200" dirty="0"/>
        </a:p>
      </dsp:txBody>
      <dsp:txXfrm>
        <a:off x="3665885" y="1551680"/>
        <a:ext cx="1387686" cy="1818674"/>
      </dsp:txXfrm>
    </dsp:sp>
    <dsp:sp modelId="{1030E599-A2AC-4F38-B352-EB1EE6021485}">
      <dsp:nvSpPr>
        <dsp:cNvPr id="0" name=""/>
        <dsp:cNvSpPr/>
      </dsp:nvSpPr>
      <dsp:spPr>
        <a:xfrm>
          <a:off x="5384946" y="1476610"/>
          <a:ext cx="1537826" cy="1968814"/>
        </a:xfrm>
        <a:prstGeom prst="roundRect">
          <a:avLst/>
        </a:prstGeom>
        <a:solidFill>
          <a:schemeClr val="accent3">
            <a:hueOff val="-419277"/>
            <a:satOff val="0"/>
            <a:lumOff val="72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This is to ensure the apprentice is likely to successfully complete their apprenticeship </a:t>
          </a:r>
          <a:endParaRPr lang="en-GB" sz="1500" kern="1200" dirty="0"/>
        </a:p>
      </dsp:txBody>
      <dsp:txXfrm>
        <a:off x="5460016" y="1551680"/>
        <a:ext cx="1387686" cy="1818674"/>
      </dsp:txXfrm>
    </dsp:sp>
    <dsp:sp modelId="{89B4D2E2-73AF-4CC7-8645-394D7593604D}">
      <dsp:nvSpPr>
        <dsp:cNvPr id="0" name=""/>
        <dsp:cNvSpPr/>
      </dsp:nvSpPr>
      <dsp:spPr>
        <a:xfrm>
          <a:off x="7179077" y="1476610"/>
          <a:ext cx="1537826" cy="1968814"/>
        </a:xfrm>
        <a:prstGeom prst="roundRect">
          <a:avLst/>
        </a:prstGeom>
        <a:solidFill>
          <a:schemeClr val="accent3">
            <a:hueOff val="-559036"/>
            <a:satOff val="0"/>
            <a:lumOff val="96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This includes English and maths if required </a:t>
          </a:r>
          <a:endParaRPr lang="en-GB" sz="1600" kern="1200" dirty="0"/>
        </a:p>
      </dsp:txBody>
      <dsp:txXfrm>
        <a:off x="7254147" y="1551680"/>
        <a:ext cx="1387686" cy="18186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85374-8081-4CDD-B98C-391E85CFE81F}">
      <dsp:nvSpPr>
        <dsp:cNvPr id="0" name=""/>
        <dsp:cNvSpPr/>
      </dsp:nvSpPr>
      <dsp:spPr>
        <a:xfrm>
          <a:off x="0" y="573"/>
          <a:ext cx="832841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5E2803-E943-4270-ACF4-D272E4066D41}">
      <dsp:nvSpPr>
        <dsp:cNvPr id="0" name=""/>
        <dsp:cNvSpPr/>
      </dsp:nvSpPr>
      <dsp:spPr>
        <a:xfrm>
          <a:off x="0" y="573"/>
          <a:ext cx="8328417" cy="521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dirty="0"/>
            <a:t>Placement requirement of the programme</a:t>
          </a:r>
        </a:p>
      </dsp:txBody>
      <dsp:txXfrm>
        <a:off x="0" y="573"/>
        <a:ext cx="8328417" cy="521549"/>
      </dsp:txXfrm>
    </dsp:sp>
    <dsp:sp modelId="{639F9F6A-C8F0-41F3-AFA0-D3DD9024667B}">
      <dsp:nvSpPr>
        <dsp:cNvPr id="0" name=""/>
        <dsp:cNvSpPr/>
      </dsp:nvSpPr>
      <dsp:spPr>
        <a:xfrm>
          <a:off x="0" y="522122"/>
          <a:ext cx="832841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981626-F216-4A38-BCB0-7D322736AC87}">
      <dsp:nvSpPr>
        <dsp:cNvPr id="0" name=""/>
        <dsp:cNvSpPr/>
      </dsp:nvSpPr>
      <dsp:spPr>
        <a:xfrm>
          <a:off x="0" y="522122"/>
          <a:ext cx="8328417" cy="521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dirty="0"/>
            <a:t>Flexibility for employers</a:t>
          </a:r>
        </a:p>
      </dsp:txBody>
      <dsp:txXfrm>
        <a:off x="0" y="522122"/>
        <a:ext cx="8328417" cy="521549"/>
      </dsp:txXfrm>
    </dsp:sp>
    <dsp:sp modelId="{8538B6A3-5D60-4D33-B333-7365A70AEA19}">
      <dsp:nvSpPr>
        <dsp:cNvPr id="0" name=""/>
        <dsp:cNvSpPr/>
      </dsp:nvSpPr>
      <dsp:spPr>
        <a:xfrm>
          <a:off x="0" y="1043672"/>
          <a:ext cx="832841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2D9DA3-21EC-4FBD-A268-80C7DF8BCB7E}">
      <dsp:nvSpPr>
        <dsp:cNvPr id="0" name=""/>
        <dsp:cNvSpPr/>
      </dsp:nvSpPr>
      <dsp:spPr>
        <a:xfrm>
          <a:off x="0" y="1043672"/>
          <a:ext cx="8328417" cy="521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dirty="0"/>
            <a:t>Responsibilities of each party</a:t>
          </a:r>
        </a:p>
      </dsp:txBody>
      <dsp:txXfrm>
        <a:off x="0" y="1043672"/>
        <a:ext cx="8328417" cy="521549"/>
      </dsp:txXfrm>
    </dsp:sp>
    <dsp:sp modelId="{45239B51-3B15-4900-8C16-AA352B46E8D4}">
      <dsp:nvSpPr>
        <dsp:cNvPr id="0" name=""/>
        <dsp:cNvSpPr/>
      </dsp:nvSpPr>
      <dsp:spPr>
        <a:xfrm>
          <a:off x="0" y="1565221"/>
          <a:ext cx="832841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EAAA17-7352-465B-8670-36C372DEC494}">
      <dsp:nvSpPr>
        <dsp:cNvPr id="0" name=""/>
        <dsp:cNvSpPr/>
      </dsp:nvSpPr>
      <dsp:spPr>
        <a:xfrm>
          <a:off x="0" y="1565221"/>
          <a:ext cx="8328417" cy="521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dirty="0"/>
            <a:t>How to raise issues </a:t>
          </a:r>
        </a:p>
      </dsp:txBody>
      <dsp:txXfrm>
        <a:off x="0" y="1565221"/>
        <a:ext cx="8328417" cy="521549"/>
      </dsp:txXfrm>
    </dsp:sp>
    <dsp:sp modelId="{36AF432F-9625-4545-8C43-2B8794198A9A}">
      <dsp:nvSpPr>
        <dsp:cNvPr id="0" name=""/>
        <dsp:cNvSpPr/>
      </dsp:nvSpPr>
      <dsp:spPr>
        <a:xfrm>
          <a:off x="0" y="2086771"/>
          <a:ext cx="832841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0EADF1-43F1-4E9C-B6DC-1B96104DE774}">
      <dsp:nvSpPr>
        <dsp:cNvPr id="0" name=""/>
        <dsp:cNvSpPr/>
      </dsp:nvSpPr>
      <dsp:spPr>
        <a:xfrm>
          <a:off x="0" y="2086771"/>
          <a:ext cx="8328417" cy="521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dirty="0"/>
            <a:t>Placement agreements </a:t>
          </a:r>
        </a:p>
      </dsp:txBody>
      <dsp:txXfrm>
        <a:off x="0" y="2086771"/>
        <a:ext cx="8328417" cy="521549"/>
      </dsp:txXfrm>
    </dsp:sp>
    <dsp:sp modelId="{E2236574-4702-4C2D-A66F-402B0F09D018}">
      <dsp:nvSpPr>
        <dsp:cNvPr id="0" name=""/>
        <dsp:cNvSpPr/>
      </dsp:nvSpPr>
      <dsp:spPr>
        <a:xfrm>
          <a:off x="0" y="2608320"/>
          <a:ext cx="832841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BB820D-DF90-4B7D-8E19-553AA97D59DF}">
      <dsp:nvSpPr>
        <dsp:cNvPr id="0" name=""/>
        <dsp:cNvSpPr/>
      </dsp:nvSpPr>
      <dsp:spPr>
        <a:xfrm>
          <a:off x="0" y="2608320"/>
          <a:ext cx="8328417" cy="521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dirty="0"/>
            <a:t>Systems</a:t>
          </a:r>
        </a:p>
      </dsp:txBody>
      <dsp:txXfrm>
        <a:off x="0" y="2608320"/>
        <a:ext cx="8328417" cy="521549"/>
      </dsp:txXfrm>
    </dsp:sp>
    <dsp:sp modelId="{C3794041-4A85-45D3-9B41-6C6FAA462464}">
      <dsp:nvSpPr>
        <dsp:cNvPr id="0" name=""/>
        <dsp:cNvSpPr/>
      </dsp:nvSpPr>
      <dsp:spPr>
        <a:xfrm>
          <a:off x="0" y="3129870"/>
          <a:ext cx="832841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3BE91F-25D8-4914-91FC-3ECFBC8E3C39}">
      <dsp:nvSpPr>
        <dsp:cNvPr id="0" name=""/>
        <dsp:cNvSpPr/>
      </dsp:nvSpPr>
      <dsp:spPr>
        <a:xfrm>
          <a:off x="0" y="3129870"/>
          <a:ext cx="8328417" cy="521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dirty="0"/>
            <a:t>Training / support for Trust placement educators</a:t>
          </a:r>
        </a:p>
      </dsp:txBody>
      <dsp:txXfrm>
        <a:off x="0" y="3129870"/>
        <a:ext cx="8328417" cy="521549"/>
      </dsp:txXfrm>
    </dsp:sp>
    <dsp:sp modelId="{ABCC283C-6723-43EC-92BB-235578A06E66}">
      <dsp:nvSpPr>
        <dsp:cNvPr id="0" name=""/>
        <dsp:cNvSpPr/>
      </dsp:nvSpPr>
      <dsp:spPr>
        <a:xfrm>
          <a:off x="0" y="3651419"/>
          <a:ext cx="832841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6DADF8-1261-4ADD-8D79-7BAD698BC732}">
      <dsp:nvSpPr>
        <dsp:cNvPr id="0" name=""/>
        <dsp:cNvSpPr/>
      </dsp:nvSpPr>
      <dsp:spPr>
        <a:xfrm>
          <a:off x="0" y="3651419"/>
          <a:ext cx="8328417" cy="521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dirty="0"/>
            <a:t>Placement competencies </a:t>
          </a:r>
        </a:p>
      </dsp:txBody>
      <dsp:txXfrm>
        <a:off x="0" y="3651419"/>
        <a:ext cx="8328417" cy="521549"/>
      </dsp:txXfrm>
    </dsp:sp>
    <dsp:sp modelId="{E6082980-8745-4856-ABED-64A3B29C54EE}">
      <dsp:nvSpPr>
        <dsp:cNvPr id="0" name=""/>
        <dsp:cNvSpPr/>
      </dsp:nvSpPr>
      <dsp:spPr>
        <a:xfrm>
          <a:off x="0" y="4172969"/>
          <a:ext cx="832841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394427-0B30-41EB-A10A-93B5452DB88A}">
      <dsp:nvSpPr>
        <dsp:cNvPr id="0" name=""/>
        <dsp:cNvSpPr/>
      </dsp:nvSpPr>
      <dsp:spPr>
        <a:xfrm>
          <a:off x="0" y="4172969"/>
          <a:ext cx="8328417" cy="521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Placement assessment </a:t>
          </a:r>
        </a:p>
      </dsp:txBody>
      <dsp:txXfrm>
        <a:off x="0" y="4172969"/>
        <a:ext cx="8328417" cy="52154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589F23-3695-419F-B847-1ACBA7B351B5}" type="datetimeFigureOut">
              <a:rPr lang="en-GB" smtClean="0"/>
              <a:t>21/10/2022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54B4F5-330C-4BE0-A8B3-E95819CC1AB7}" type="slidenum">
              <a:rPr lang="en-GB" smtClean="0"/>
              <a:t>‹#›</a:t>
            </a:fld>
            <a:endParaRPr lang="en-GB"/>
          </a:p>
        </p:txBody>
      </p:sp>
    </p:spTree>
    <p:extLst>
      <p:ext uri="{BB962C8B-B14F-4D97-AF65-F5344CB8AC3E}">
        <p14:creationId xmlns:p14="http://schemas.microsoft.com/office/powerpoint/2010/main" val="1554293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rPr>
              <a:t>You must allow the apprentice to complete the apprenticeship within their working hours </a:t>
            </a:r>
          </a:p>
          <a:p>
            <a:endParaRPr lang="en-GB" dirty="0"/>
          </a:p>
        </p:txBody>
      </p:sp>
      <p:sp>
        <p:nvSpPr>
          <p:cNvPr id="4" name="Slide Number Placeholder 3"/>
          <p:cNvSpPr>
            <a:spLocks noGrp="1"/>
          </p:cNvSpPr>
          <p:nvPr>
            <p:ph type="sldNum" sz="quarter" idx="5"/>
          </p:nvPr>
        </p:nvSpPr>
        <p:spPr/>
        <p:txBody>
          <a:bodyPr/>
          <a:lstStyle/>
          <a:p>
            <a:fld id="{DB0B3131-83C0-9847-95A8-B83A12FBB63A}" type="slidenum">
              <a:rPr lang="en-US" smtClean="0"/>
              <a:t>7</a:t>
            </a:fld>
            <a:endParaRPr lang="en-US" dirty="0"/>
          </a:p>
        </p:txBody>
      </p:sp>
    </p:spTree>
    <p:extLst>
      <p:ext uri="{BB962C8B-B14F-4D97-AF65-F5344CB8AC3E}">
        <p14:creationId xmlns:p14="http://schemas.microsoft.com/office/powerpoint/2010/main" val="7447225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A7E8-7BAC-6649-906A-497A8C475198}"/>
              </a:ext>
            </a:extLst>
          </p:cNvPr>
          <p:cNvSpPr>
            <a:spLocks noGrp="1"/>
          </p:cNvSpPr>
          <p:nvPr>
            <p:ph type="ctrTitle"/>
          </p:nvPr>
        </p:nvSpPr>
        <p:spPr>
          <a:xfrm>
            <a:off x="324345" y="1053993"/>
            <a:ext cx="8604739" cy="875323"/>
          </a:xfrm>
        </p:spPr>
        <p:txBody>
          <a:bodyPr anchor="t">
            <a:normAutofit/>
          </a:bodyPr>
          <a:lstStyle>
            <a:lvl1pPr algn="l">
              <a:defRPr sz="2700"/>
            </a:lvl1pPr>
          </a:lstStyle>
          <a:p>
            <a:r>
              <a:rPr lang="en-US" dirty="0"/>
              <a:t>Click to edit Master title style</a:t>
            </a:r>
          </a:p>
        </p:txBody>
      </p:sp>
      <p:sp>
        <p:nvSpPr>
          <p:cNvPr id="3" name="Subtitle 2">
            <a:extLst>
              <a:ext uri="{FF2B5EF4-FFF2-40B4-BE49-F238E27FC236}">
                <a16:creationId xmlns:a16="http://schemas.microsoft.com/office/drawing/2014/main" id="{5F6BB4CB-BC33-0D45-839D-72013BE15246}"/>
              </a:ext>
            </a:extLst>
          </p:cNvPr>
          <p:cNvSpPr>
            <a:spLocks noGrp="1"/>
          </p:cNvSpPr>
          <p:nvPr>
            <p:ph type="subTitle" idx="1"/>
          </p:nvPr>
        </p:nvSpPr>
        <p:spPr>
          <a:xfrm>
            <a:off x="324339" y="5261421"/>
            <a:ext cx="6858000" cy="824523"/>
          </a:xfrm>
        </p:spPr>
        <p:txBody>
          <a:bodyPr/>
          <a:lstStyle>
            <a:lvl1pPr marL="0" indent="0" algn="l">
              <a:buNone/>
              <a:defRPr sz="1350" b="1">
                <a:solidFill>
                  <a:schemeClr val="tx1"/>
                </a:solidFill>
              </a:defRPr>
            </a:lvl1pPr>
            <a:lvl2pPr marL="257162" indent="0" algn="ctr">
              <a:buNone/>
              <a:defRPr sz="1125"/>
            </a:lvl2pPr>
            <a:lvl3pPr marL="514325" indent="0" algn="ctr">
              <a:buNone/>
              <a:defRPr sz="1013"/>
            </a:lvl3pPr>
            <a:lvl4pPr marL="771487" indent="0" algn="ctr">
              <a:buNone/>
              <a:defRPr sz="900"/>
            </a:lvl4pPr>
            <a:lvl5pPr marL="1028649" indent="0" algn="ctr">
              <a:buNone/>
              <a:defRPr sz="900"/>
            </a:lvl5pPr>
            <a:lvl6pPr marL="1285811" indent="0" algn="ctr">
              <a:buNone/>
              <a:defRPr sz="900"/>
            </a:lvl6pPr>
            <a:lvl7pPr marL="1542973" indent="0" algn="ctr">
              <a:buNone/>
              <a:defRPr sz="900"/>
            </a:lvl7pPr>
            <a:lvl8pPr marL="1800135" indent="0" algn="ctr">
              <a:buNone/>
              <a:defRPr sz="900"/>
            </a:lvl8pPr>
            <a:lvl9pPr marL="2057297" indent="0" algn="ctr">
              <a:buNone/>
              <a:defRPr sz="900"/>
            </a:lvl9pPr>
          </a:lstStyle>
          <a:p>
            <a:r>
              <a:rPr lang="en-US" dirty="0"/>
              <a:t>Click to edit Master subtitle style</a:t>
            </a:r>
          </a:p>
        </p:txBody>
      </p:sp>
      <p:sp>
        <p:nvSpPr>
          <p:cNvPr id="8" name="Triangle 7">
            <a:extLst>
              <a:ext uri="{FF2B5EF4-FFF2-40B4-BE49-F238E27FC236}">
                <a16:creationId xmlns:a16="http://schemas.microsoft.com/office/drawing/2014/main" id="{0C5A6CCC-8F85-4140-86B3-D49D1E685E31}"/>
              </a:ext>
            </a:extLst>
          </p:cNvPr>
          <p:cNvSpPr/>
          <p:nvPr userDrawn="1"/>
        </p:nvSpPr>
        <p:spPr>
          <a:xfrm rot="10800000">
            <a:off x="303045" y="1879895"/>
            <a:ext cx="584887" cy="320272"/>
          </a:xfrm>
          <a:prstGeom prst="triangle">
            <a:avLst>
              <a:gd name="adj" fmla="val 4718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11" name="Picture 10">
            <a:extLst>
              <a:ext uri="{FF2B5EF4-FFF2-40B4-BE49-F238E27FC236}">
                <a16:creationId xmlns:a16="http://schemas.microsoft.com/office/drawing/2014/main" id="{24ED904E-9A50-EB46-8546-8B3A3B91CC24}"/>
              </a:ext>
            </a:extLst>
          </p:cNvPr>
          <p:cNvPicPr>
            <a:picLocks noChangeAspect="1"/>
          </p:cNvPicPr>
          <p:nvPr userDrawn="1"/>
        </p:nvPicPr>
        <p:blipFill rotWithShape="1">
          <a:blip r:embed="rId2">
            <a:extLst>
              <a:ext uri="{28A0092B-C50C-407E-A947-70E740481C1C}">
                <a14:useLocalDpi xmlns:a14="http://schemas.microsoft.com/office/drawing/2010/main"/>
              </a:ext>
            </a:extLst>
          </a:blip>
          <a:stretch/>
        </p:blipFill>
        <p:spPr>
          <a:xfrm>
            <a:off x="0" y="396390"/>
            <a:ext cx="9144000" cy="6461615"/>
          </a:xfrm>
          <a:prstGeom prst="rect">
            <a:avLst/>
          </a:prstGeom>
        </p:spPr>
      </p:pic>
    </p:spTree>
    <p:extLst>
      <p:ext uri="{BB962C8B-B14F-4D97-AF65-F5344CB8AC3E}">
        <p14:creationId xmlns:p14="http://schemas.microsoft.com/office/powerpoint/2010/main" val="1114346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B3D8-C3E2-1F42-93A3-6886745CD715}"/>
              </a:ext>
            </a:extLst>
          </p:cNvPr>
          <p:cNvSpPr>
            <a:spLocks noGrp="1"/>
          </p:cNvSpPr>
          <p:nvPr>
            <p:ph type="title"/>
          </p:nvPr>
        </p:nvSpPr>
        <p:spPr>
          <a:xfrm>
            <a:off x="419929" y="1395170"/>
            <a:ext cx="78867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FCF7A84-CF65-CC46-97C0-3B056C073A2A}"/>
              </a:ext>
            </a:extLst>
          </p:cNvPr>
          <p:cNvSpPr>
            <a:spLocks noGrp="1"/>
          </p:cNvSpPr>
          <p:nvPr>
            <p:ph idx="1"/>
          </p:nvPr>
        </p:nvSpPr>
        <p:spPr>
          <a:xfrm>
            <a:off x="419929" y="2855678"/>
            <a:ext cx="7886700" cy="227292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5B9823DA-6B8F-D34F-B77B-293EBDBA935B}"/>
              </a:ext>
            </a:extLst>
          </p:cNvPr>
          <p:cNvSpPr/>
          <p:nvPr userDrawn="1"/>
        </p:nvSpPr>
        <p:spPr>
          <a:xfrm>
            <a:off x="0" y="6334544"/>
            <a:ext cx="9144000" cy="5234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Rectangle 7">
            <a:extLst>
              <a:ext uri="{FF2B5EF4-FFF2-40B4-BE49-F238E27FC236}">
                <a16:creationId xmlns:a16="http://schemas.microsoft.com/office/drawing/2014/main" id="{2439D0B0-EE2D-6748-8EBE-5B127DB7F7FE}"/>
              </a:ext>
            </a:extLst>
          </p:cNvPr>
          <p:cNvSpPr/>
          <p:nvPr userDrawn="1"/>
        </p:nvSpPr>
        <p:spPr>
          <a:xfrm>
            <a:off x="0" y="5996525"/>
            <a:ext cx="9144000" cy="1721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9" name="Rectangle 8">
            <a:extLst>
              <a:ext uri="{FF2B5EF4-FFF2-40B4-BE49-F238E27FC236}">
                <a16:creationId xmlns:a16="http://schemas.microsoft.com/office/drawing/2014/main" id="{369D118B-293F-C248-BA28-B68002DC2FBA}"/>
              </a:ext>
            </a:extLst>
          </p:cNvPr>
          <p:cNvSpPr/>
          <p:nvPr userDrawn="1"/>
        </p:nvSpPr>
        <p:spPr>
          <a:xfrm>
            <a:off x="0" y="6162421"/>
            <a:ext cx="9144000" cy="1721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2" name="Footer Placeholder 16">
            <a:extLst>
              <a:ext uri="{FF2B5EF4-FFF2-40B4-BE49-F238E27FC236}">
                <a16:creationId xmlns:a16="http://schemas.microsoft.com/office/drawing/2014/main" id="{4FC3C53A-2989-FD46-A3AC-A9D57F1BDCD9}"/>
              </a:ext>
            </a:extLst>
          </p:cNvPr>
          <p:cNvSpPr txBox="1">
            <a:spLocks/>
          </p:cNvSpPr>
          <p:nvPr userDrawn="1"/>
        </p:nvSpPr>
        <p:spPr>
          <a:xfrm>
            <a:off x="419931" y="6371176"/>
            <a:ext cx="5337412" cy="4868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75" b="1" dirty="0">
                <a:solidFill>
                  <a:schemeClr val="accent5"/>
                </a:solidFill>
              </a:rPr>
              <a:t>@</a:t>
            </a:r>
            <a:r>
              <a:rPr lang="en-GB" sz="975" b="1" dirty="0" err="1">
                <a:solidFill>
                  <a:schemeClr val="accent5"/>
                </a:solidFill>
              </a:rPr>
              <a:t>NHS_HealthEdEng</a:t>
            </a:r>
            <a:r>
              <a:rPr lang="en-GB" sz="975" b="1" dirty="0">
                <a:solidFill>
                  <a:schemeClr val="accent5"/>
                </a:solidFill>
              </a:rPr>
              <a:t>      #</a:t>
            </a:r>
            <a:r>
              <a:rPr lang="en-GB" sz="975" b="1" dirty="0" err="1">
                <a:solidFill>
                  <a:schemeClr val="accent5"/>
                </a:solidFill>
              </a:rPr>
              <a:t>insertcampaignhashtag</a:t>
            </a:r>
            <a:endParaRPr lang="en-GB" sz="975" b="1" dirty="0">
              <a:solidFill>
                <a:schemeClr val="accent5"/>
              </a:solidFill>
            </a:endParaRPr>
          </a:p>
        </p:txBody>
      </p:sp>
    </p:spTree>
    <p:extLst>
      <p:ext uri="{BB962C8B-B14F-4D97-AF65-F5344CB8AC3E}">
        <p14:creationId xmlns:p14="http://schemas.microsoft.com/office/powerpoint/2010/main" val="3762437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C913EF-3539-B24F-BAD4-7B97C86E1870}"/>
              </a:ext>
            </a:extLst>
          </p:cNvPr>
          <p:cNvSpPr/>
          <p:nvPr userDrawn="1"/>
        </p:nvSpPr>
        <p:spPr>
          <a:xfrm>
            <a:off x="0" y="6334544"/>
            <a:ext cx="9144000" cy="5234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Rectangle 7">
            <a:extLst>
              <a:ext uri="{FF2B5EF4-FFF2-40B4-BE49-F238E27FC236}">
                <a16:creationId xmlns:a16="http://schemas.microsoft.com/office/drawing/2014/main" id="{6D689862-6EA4-BF46-99BF-BAD3A73769C8}"/>
              </a:ext>
            </a:extLst>
          </p:cNvPr>
          <p:cNvSpPr/>
          <p:nvPr userDrawn="1"/>
        </p:nvSpPr>
        <p:spPr>
          <a:xfrm>
            <a:off x="0" y="5996525"/>
            <a:ext cx="9144000" cy="1721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9" name="Rectangle 8">
            <a:extLst>
              <a:ext uri="{FF2B5EF4-FFF2-40B4-BE49-F238E27FC236}">
                <a16:creationId xmlns:a16="http://schemas.microsoft.com/office/drawing/2014/main" id="{A4858048-AAD4-0B44-BF43-40B913ECEB1A}"/>
              </a:ext>
            </a:extLst>
          </p:cNvPr>
          <p:cNvSpPr/>
          <p:nvPr userDrawn="1"/>
        </p:nvSpPr>
        <p:spPr>
          <a:xfrm>
            <a:off x="0" y="6162421"/>
            <a:ext cx="9144000" cy="1721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0" name="Footer Placeholder 16">
            <a:extLst>
              <a:ext uri="{FF2B5EF4-FFF2-40B4-BE49-F238E27FC236}">
                <a16:creationId xmlns:a16="http://schemas.microsoft.com/office/drawing/2014/main" id="{DD4979A2-FB9A-3B4E-91D7-99D15F0FFC19}"/>
              </a:ext>
            </a:extLst>
          </p:cNvPr>
          <p:cNvSpPr txBox="1">
            <a:spLocks/>
          </p:cNvSpPr>
          <p:nvPr userDrawn="1"/>
        </p:nvSpPr>
        <p:spPr>
          <a:xfrm>
            <a:off x="419931" y="6371176"/>
            <a:ext cx="5337412" cy="4868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75" b="1" dirty="0">
                <a:solidFill>
                  <a:schemeClr val="accent5"/>
                </a:solidFill>
              </a:rPr>
              <a:t>@</a:t>
            </a:r>
            <a:r>
              <a:rPr lang="en-GB" sz="975" b="1" dirty="0" err="1">
                <a:solidFill>
                  <a:schemeClr val="accent5"/>
                </a:solidFill>
              </a:rPr>
              <a:t>NHS_HealthEdEng</a:t>
            </a:r>
            <a:r>
              <a:rPr lang="en-GB" sz="975" b="1" dirty="0">
                <a:solidFill>
                  <a:schemeClr val="accent5"/>
                </a:solidFill>
              </a:rPr>
              <a:t>      #</a:t>
            </a:r>
            <a:r>
              <a:rPr lang="en-GB" sz="975" b="1" dirty="0" err="1">
                <a:solidFill>
                  <a:schemeClr val="accent5"/>
                </a:solidFill>
              </a:rPr>
              <a:t>insertcampaignhashtag</a:t>
            </a:r>
            <a:endParaRPr lang="en-GB" sz="975" b="1" dirty="0">
              <a:solidFill>
                <a:schemeClr val="accent5"/>
              </a:solidFill>
            </a:endParaRPr>
          </a:p>
        </p:txBody>
      </p:sp>
      <p:sp>
        <p:nvSpPr>
          <p:cNvPr id="11" name="Title 1">
            <a:extLst>
              <a:ext uri="{FF2B5EF4-FFF2-40B4-BE49-F238E27FC236}">
                <a16:creationId xmlns:a16="http://schemas.microsoft.com/office/drawing/2014/main" id="{271CF08E-2D69-5642-80CC-A30DB1685843}"/>
              </a:ext>
            </a:extLst>
          </p:cNvPr>
          <p:cNvSpPr>
            <a:spLocks noGrp="1"/>
          </p:cNvSpPr>
          <p:nvPr>
            <p:ph type="title"/>
          </p:nvPr>
        </p:nvSpPr>
        <p:spPr>
          <a:xfrm>
            <a:off x="419929" y="1395176"/>
            <a:ext cx="7886700" cy="636205"/>
          </a:xfrm>
        </p:spPr>
        <p:txBody>
          <a:bodyPr/>
          <a:lstStyle/>
          <a:p>
            <a:r>
              <a:rPr lang="en-US" dirty="0"/>
              <a:t>Click to edit Master title style</a:t>
            </a:r>
          </a:p>
        </p:txBody>
      </p:sp>
      <p:sp>
        <p:nvSpPr>
          <p:cNvPr id="12" name="Content Placeholder 2">
            <a:extLst>
              <a:ext uri="{FF2B5EF4-FFF2-40B4-BE49-F238E27FC236}">
                <a16:creationId xmlns:a16="http://schemas.microsoft.com/office/drawing/2014/main" id="{52772D1C-B7D6-7E40-A101-C613743586C9}"/>
              </a:ext>
            </a:extLst>
          </p:cNvPr>
          <p:cNvSpPr>
            <a:spLocks noGrp="1"/>
          </p:cNvSpPr>
          <p:nvPr>
            <p:ph idx="1"/>
          </p:nvPr>
        </p:nvSpPr>
        <p:spPr>
          <a:xfrm>
            <a:off x="419930" y="2292629"/>
            <a:ext cx="5861603" cy="335599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0482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38C66A-BB49-0F4B-8CD5-DD58CA18CCB9}"/>
              </a:ext>
            </a:extLst>
          </p:cNvPr>
          <p:cNvSpPr/>
          <p:nvPr userDrawn="1"/>
        </p:nvSpPr>
        <p:spPr>
          <a:xfrm>
            <a:off x="0" y="6334544"/>
            <a:ext cx="9144000" cy="5234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9" name="Rectangle 8">
            <a:extLst>
              <a:ext uri="{FF2B5EF4-FFF2-40B4-BE49-F238E27FC236}">
                <a16:creationId xmlns:a16="http://schemas.microsoft.com/office/drawing/2014/main" id="{D6D6DDEC-27DF-6B44-8A5C-8BA7D7877CEA}"/>
              </a:ext>
            </a:extLst>
          </p:cNvPr>
          <p:cNvSpPr/>
          <p:nvPr userDrawn="1"/>
        </p:nvSpPr>
        <p:spPr>
          <a:xfrm>
            <a:off x="0" y="5996525"/>
            <a:ext cx="9144000" cy="1721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0" name="Rectangle 9">
            <a:extLst>
              <a:ext uri="{FF2B5EF4-FFF2-40B4-BE49-F238E27FC236}">
                <a16:creationId xmlns:a16="http://schemas.microsoft.com/office/drawing/2014/main" id="{EA11DC39-0F96-FC4D-9C92-F1BB1A8B409F}"/>
              </a:ext>
            </a:extLst>
          </p:cNvPr>
          <p:cNvSpPr/>
          <p:nvPr userDrawn="1"/>
        </p:nvSpPr>
        <p:spPr>
          <a:xfrm>
            <a:off x="0" y="6162421"/>
            <a:ext cx="9144000" cy="1721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1" name="Footer Placeholder 16">
            <a:extLst>
              <a:ext uri="{FF2B5EF4-FFF2-40B4-BE49-F238E27FC236}">
                <a16:creationId xmlns:a16="http://schemas.microsoft.com/office/drawing/2014/main" id="{A0451A68-537B-AF4D-BD45-6E48D4DB2BDE}"/>
              </a:ext>
            </a:extLst>
          </p:cNvPr>
          <p:cNvSpPr txBox="1">
            <a:spLocks/>
          </p:cNvSpPr>
          <p:nvPr userDrawn="1"/>
        </p:nvSpPr>
        <p:spPr>
          <a:xfrm>
            <a:off x="419931" y="6371176"/>
            <a:ext cx="5337412" cy="4868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75" b="1" dirty="0">
                <a:solidFill>
                  <a:schemeClr val="accent5"/>
                </a:solidFill>
              </a:rPr>
              <a:t>@</a:t>
            </a:r>
            <a:r>
              <a:rPr lang="en-GB" sz="975" b="1" dirty="0" err="1">
                <a:solidFill>
                  <a:schemeClr val="accent5"/>
                </a:solidFill>
              </a:rPr>
              <a:t>NHS_HealthEdEng</a:t>
            </a:r>
            <a:r>
              <a:rPr lang="en-GB" sz="975" b="1" dirty="0">
                <a:solidFill>
                  <a:schemeClr val="accent5"/>
                </a:solidFill>
              </a:rPr>
              <a:t>      #</a:t>
            </a:r>
            <a:r>
              <a:rPr lang="en-GB" sz="975" b="1" dirty="0" err="1">
                <a:solidFill>
                  <a:schemeClr val="accent5"/>
                </a:solidFill>
              </a:rPr>
              <a:t>insertcampaignhashtag</a:t>
            </a:r>
            <a:endParaRPr lang="en-GB" sz="975" b="1" dirty="0">
              <a:solidFill>
                <a:schemeClr val="accent5"/>
              </a:solidFill>
            </a:endParaRPr>
          </a:p>
        </p:txBody>
      </p:sp>
      <p:sp>
        <p:nvSpPr>
          <p:cNvPr id="12" name="Title 1">
            <a:extLst>
              <a:ext uri="{FF2B5EF4-FFF2-40B4-BE49-F238E27FC236}">
                <a16:creationId xmlns:a16="http://schemas.microsoft.com/office/drawing/2014/main" id="{BC4BA2FD-240E-7D42-9001-70573928D6DF}"/>
              </a:ext>
            </a:extLst>
          </p:cNvPr>
          <p:cNvSpPr>
            <a:spLocks noGrp="1"/>
          </p:cNvSpPr>
          <p:nvPr>
            <p:ph type="title"/>
          </p:nvPr>
        </p:nvSpPr>
        <p:spPr>
          <a:xfrm>
            <a:off x="419929" y="1395176"/>
            <a:ext cx="7886700" cy="636205"/>
          </a:xfrm>
        </p:spPr>
        <p:txBody>
          <a:bodyPr/>
          <a:lstStyle/>
          <a:p>
            <a:r>
              <a:rPr lang="en-US" dirty="0"/>
              <a:t>Click to edit Master title style</a:t>
            </a:r>
          </a:p>
        </p:txBody>
      </p:sp>
      <p:sp>
        <p:nvSpPr>
          <p:cNvPr id="13" name="Content Placeholder 2">
            <a:extLst>
              <a:ext uri="{FF2B5EF4-FFF2-40B4-BE49-F238E27FC236}">
                <a16:creationId xmlns:a16="http://schemas.microsoft.com/office/drawing/2014/main" id="{78872E4C-32C0-0E43-B171-E68384BD29CC}"/>
              </a:ext>
            </a:extLst>
          </p:cNvPr>
          <p:cNvSpPr>
            <a:spLocks noGrp="1"/>
          </p:cNvSpPr>
          <p:nvPr>
            <p:ph idx="1"/>
          </p:nvPr>
        </p:nvSpPr>
        <p:spPr>
          <a:xfrm>
            <a:off x="419930" y="2292629"/>
            <a:ext cx="5861603" cy="3355996"/>
          </a:xfrm>
        </p:spPr>
        <p:txBody>
          <a:bodyPr/>
          <a:lstStyle>
            <a:lvl1pPr marL="0" indent="0">
              <a:buNone/>
              <a:defRPr b="1">
                <a:solidFill>
                  <a:schemeClr val="tx1"/>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5594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CFFBB2B-EDFB-F14A-A023-1F8279F098C9}"/>
              </a:ext>
            </a:extLst>
          </p:cNvPr>
          <p:cNvSpPr/>
          <p:nvPr userDrawn="1"/>
        </p:nvSpPr>
        <p:spPr>
          <a:xfrm>
            <a:off x="0" y="6334544"/>
            <a:ext cx="9144000" cy="5234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Rectangle 10">
            <a:extLst>
              <a:ext uri="{FF2B5EF4-FFF2-40B4-BE49-F238E27FC236}">
                <a16:creationId xmlns:a16="http://schemas.microsoft.com/office/drawing/2014/main" id="{CEE7ECDF-F837-444E-8340-4683B45E354E}"/>
              </a:ext>
            </a:extLst>
          </p:cNvPr>
          <p:cNvSpPr/>
          <p:nvPr userDrawn="1"/>
        </p:nvSpPr>
        <p:spPr>
          <a:xfrm>
            <a:off x="0" y="5996525"/>
            <a:ext cx="9144000" cy="1721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1D3DADA9-0C34-7C4C-8591-F29E7EBE7C9A}"/>
              </a:ext>
            </a:extLst>
          </p:cNvPr>
          <p:cNvSpPr/>
          <p:nvPr userDrawn="1"/>
        </p:nvSpPr>
        <p:spPr>
          <a:xfrm>
            <a:off x="0" y="6162421"/>
            <a:ext cx="9144000" cy="1721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3" name="Footer Placeholder 16">
            <a:extLst>
              <a:ext uri="{FF2B5EF4-FFF2-40B4-BE49-F238E27FC236}">
                <a16:creationId xmlns:a16="http://schemas.microsoft.com/office/drawing/2014/main" id="{DF732811-1995-6E4A-B606-DE84E0AFF445}"/>
              </a:ext>
            </a:extLst>
          </p:cNvPr>
          <p:cNvSpPr txBox="1">
            <a:spLocks/>
          </p:cNvSpPr>
          <p:nvPr userDrawn="1"/>
        </p:nvSpPr>
        <p:spPr>
          <a:xfrm>
            <a:off x="419931" y="6371176"/>
            <a:ext cx="5337412" cy="4868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75" b="1" dirty="0">
                <a:solidFill>
                  <a:schemeClr val="accent5"/>
                </a:solidFill>
              </a:rPr>
              <a:t>@</a:t>
            </a:r>
            <a:r>
              <a:rPr lang="en-GB" sz="975" b="1" dirty="0" err="1">
                <a:solidFill>
                  <a:schemeClr val="accent5"/>
                </a:solidFill>
              </a:rPr>
              <a:t>NHS_HealthEdEng</a:t>
            </a:r>
            <a:r>
              <a:rPr lang="en-GB" sz="975" b="1" dirty="0">
                <a:solidFill>
                  <a:schemeClr val="accent5"/>
                </a:solidFill>
              </a:rPr>
              <a:t>      #</a:t>
            </a:r>
            <a:r>
              <a:rPr lang="en-GB" sz="975" b="1" dirty="0" err="1">
                <a:solidFill>
                  <a:schemeClr val="accent5"/>
                </a:solidFill>
              </a:rPr>
              <a:t>insertcampaignhashtag</a:t>
            </a:r>
            <a:endParaRPr lang="en-GB" sz="975" b="1" dirty="0">
              <a:solidFill>
                <a:schemeClr val="accent5"/>
              </a:solidFill>
            </a:endParaRPr>
          </a:p>
        </p:txBody>
      </p:sp>
      <p:sp>
        <p:nvSpPr>
          <p:cNvPr id="14" name="Title 1">
            <a:extLst>
              <a:ext uri="{FF2B5EF4-FFF2-40B4-BE49-F238E27FC236}">
                <a16:creationId xmlns:a16="http://schemas.microsoft.com/office/drawing/2014/main" id="{4469D51B-9609-254D-85D8-6D25ED25907D}"/>
              </a:ext>
            </a:extLst>
          </p:cNvPr>
          <p:cNvSpPr>
            <a:spLocks noGrp="1"/>
          </p:cNvSpPr>
          <p:nvPr>
            <p:ph type="title"/>
          </p:nvPr>
        </p:nvSpPr>
        <p:spPr>
          <a:xfrm>
            <a:off x="419929" y="1395176"/>
            <a:ext cx="7886700" cy="636205"/>
          </a:xfrm>
        </p:spPr>
        <p:txBody>
          <a:bodyPr/>
          <a:lstStyle/>
          <a:p>
            <a:r>
              <a:rPr lang="en-US" dirty="0"/>
              <a:t>Click to edit Master title style</a:t>
            </a:r>
          </a:p>
        </p:txBody>
      </p:sp>
      <p:sp>
        <p:nvSpPr>
          <p:cNvPr id="15" name="Content Placeholder 2">
            <a:extLst>
              <a:ext uri="{FF2B5EF4-FFF2-40B4-BE49-F238E27FC236}">
                <a16:creationId xmlns:a16="http://schemas.microsoft.com/office/drawing/2014/main" id="{AFCFA703-8042-BB4C-A3BD-65A2A8F4486C}"/>
              </a:ext>
            </a:extLst>
          </p:cNvPr>
          <p:cNvSpPr>
            <a:spLocks noGrp="1"/>
          </p:cNvSpPr>
          <p:nvPr>
            <p:ph idx="1"/>
          </p:nvPr>
        </p:nvSpPr>
        <p:spPr>
          <a:xfrm>
            <a:off x="419934" y="2292632"/>
            <a:ext cx="4569515" cy="3459493"/>
          </a:xfrm>
        </p:spPr>
        <p:txBody>
          <a:bodyPr/>
          <a:lstStyle>
            <a:lvl1pPr marL="257162" indent="-257162">
              <a:buFont typeface="Arial" panose="020B0604020202020204" pitchFamily="34" charset="0"/>
              <a:buChar char="•"/>
              <a:defRPr sz="2100" b="0">
                <a:solidFill>
                  <a:schemeClr val="bg2">
                    <a:lumMod val="25000"/>
                  </a:schemeClr>
                </a:solidFill>
              </a:defRPr>
            </a:lvl1pPr>
            <a:lvl2pPr>
              <a:defRPr sz="18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5324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BEC74E-85C4-FD4A-ADCD-F68FCCD62B6B}"/>
              </a:ext>
            </a:extLst>
          </p:cNvPr>
          <p:cNvSpPr/>
          <p:nvPr userDrawn="1"/>
        </p:nvSpPr>
        <p:spPr>
          <a:xfrm>
            <a:off x="0" y="6334544"/>
            <a:ext cx="9144000" cy="5234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Rectangle 6">
            <a:extLst>
              <a:ext uri="{FF2B5EF4-FFF2-40B4-BE49-F238E27FC236}">
                <a16:creationId xmlns:a16="http://schemas.microsoft.com/office/drawing/2014/main" id="{C818D588-9CF1-AC4B-AA40-F3AA7180A13D}"/>
              </a:ext>
            </a:extLst>
          </p:cNvPr>
          <p:cNvSpPr/>
          <p:nvPr userDrawn="1"/>
        </p:nvSpPr>
        <p:spPr>
          <a:xfrm>
            <a:off x="0" y="5996525"/>
            <a:ext cx="9144000" cy="1721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8" name="Rectangle 7">
            <a:extLst>
              <a:ext uri="{FF2B5EF4-FFF2-40B4-BE49-F238E27FC236}">
                <a16:creationId xmlns:a16="http://schemas.microsoft.com/office/drawing/2014/main" id="{949D0716-FCE9-FF47-9ABE-434154D75C76}"/>
              </a:ext>
            </a:extLst>
          </p:cNvPr>
          <p:cNvSpPr/>
          <p:nvPr userDrawn="1"/>
        </p:nvSpPr>
        <p:spPr>
          <a:xfrm>
            <a:off x="0" y="6162421"/>
            <a:ext cx="9144000" cy="1721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724630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1_Slide title and text">
    <p:spTree>
      <p:nvGrpSpPr>
        <p:cNvPr id="1" name=""/>
        <p:cNvGrpSpPr/>
        <p:nvPr/>
      </p:nvGrpSpPr>
      <p:grpSpPr>
        <a:xfrm>
          <a:off x="0" y="0"/>
          <a:ext cx="0" cy="0"/>
          <a:chOff x="0" y="0"/>
          <a:chExt cx="0" cy="0"/>
        </a:xfrm>
      </p:grpSpPr>
      <p:pic>
        <p:nvPicPr>
          <p:cNvPr id="22" name="image1.jpeg"/>
          <p:cNvPicPr>
            <a:picLocks noChangeAspect="1"/>
          </p:cNvPicPr>
          <p:nvPr/>
        </p:nvPicPr>
        <p:blipFill>
          <a:blip r:embed="rId2"/>
          <a:stretch>
            <a:fillRect/>
          </a:stretch>
        </p:blipFill>
        <p:spPr>
          <a:xfrm>
            <a:off x="5708905" y="360003"/>
            <a:ext cx="3099817" cy="615697"/>
          </a:xfrm>
          <a:prstGeom prst="rect">
            <a:avLst/>
          </a:prstGeom>
          <a:ln w="12700">
            <a:miter lim="400000"/>
          </a:ln>
        </p:spPr>
      </p:pic>
      <p:sp>
        <p:nvSpPr>
          <p:cNvPr id="23" name="Shape 23"/>
          <p:cNvSpPr/>
          <p:nvPr/>
        </p:nvSpPr>
        <p:spPr>
          <a:xfrm>
            <a:off x="0" y="6227379"/>
            <a:ext cx="9144000" cy="630622"/>
          </a:xfrm>
          <a:prstGeom prst="rect">
            <a:avLst/>
          </a:prstGeom>
          <a:solidFill>
            <a:srgbClr val="F2F2F2"/>
          </a:solidFill>
          <a:ln w="12700">
            <a:miter lim="400000"/>
          </a:ln>
        </p:spPr>
        <p:txBody>
          <a:bodyPr lIns="34289" rIns="34289" anchor="ctr"/>
          <a:lstStyle/>
          <a:p>
            <a:pPr algn="ctr">
              <a:defRPr>
                <a:solidFill>
                  <a:srgbClr val="FFFFFF"/>
                </a:solidFill>
              </a:defRPr>
            </a:pPr>
            <a:endParaRPr sz="1350"/>
          </a:p>
        </p:txBody>
      </p:sp>
      <p:pic>
        <p:nvPicPr>
          <p:cNvPr id="24" name="image2.tif"/>
          <p:cNvPicPr>
            <a:picLocks noChangeAspect="1"/>
          </p:cNvPicPr>
          <p:nvPr/>
        </p:nvPicPr>
        <p:blipFill>
          <a:blip r:embed="rId3"/>
          <a:stretch>
            <a:fillRect/>
          </a:stretch>
        </p:blipFill>
        <p:spPr>
          <a:xfrm>
            <a:off x="0" y="6189292"/>
            <a:ext cx="9144000" cy="254001"/>
          </a:xfrm>
          <a:prstGeom prst="rect">
            <a:avLst/>
          </a:prstGeom>
          <a:ln w="12700">
            <a:miter lim="400000"/>
          </a:ln>
        </p:spPr>
      </p:pic>
      <p:sp>
        <p:nvSpPr>
          <p:cNvPr id="25" name="Shape 25"/>
          <p:cNvSpPr>
            <a:spLocks noGrp="1"/>
          </p:cNvSpPr>
          <p:nvPr>
            <p:ph type="title"/>
          </p:nvPr>
        </p:nvSpPr>
        <p:spPr>
          <a:xfrm>
            <a:off x="457200" y="1177925"/>
            <a:ext cx="7772400" cy="679450"/>
          </a:xfrm>
          <a:prstGeom prst="rect">
            <a:avLst/>
          </a:prstGeom>
        </p:spPr>
        <p:txBody>
          <a:bodyPr anchor="t">
            <a:normAutofit/>
          </a:bodyPr>
          <a:lstStyle>
            <a:lvl1pPr algn="l">
              <a:defRPr sz="2700" b="1">
                <a:solidFill>
                  <a:srgbClr val="A00054"/>
                </a:solidFill>
              </a:defRPr>
            </a:lvl1pPr>
          </a:lstStyle>
          <a:p>
            <a:r>
              <a:t>Title Text</a:t>
            </a:r>
          </a:p>
        </p:txBody>
      </p:sp>
      <p:sp>
        <p:nvSpPr>
          <p:cNvPr id="26" name="Shape 26"/>
          <p:cNvSpPr>
            <a:spLocks noGrp="1"/>
          </p:cNvSpPr>
          <p:nvPr>
            <p:ph type="body" idx="1"/>
          </p:nvPr>
        </p:nvSpPr>
        <p:spPr>
          <a:xfrm>
            <a:off x="457202" y="1954928"/>
            <a:ext cx="7839075" cy="3720663"/>
          </a:xfrm>
          <a:prstGeom prst="rect">
            <a:avLst/>
          </a:prstGeom>
        </p:spPr>
        <p:txBody>
          <a:bodyPr>
            <a:normAutofit/>
          </a:bodyPr>
          <a:lstStyle>
            <a:lvl1pPr>
              <a:spcBef>
                <a:spcPts val="375"/>
              </a:spcBef>
              <a:defRPr sz="1800"/>
            </a:lvl1pPr>
            <a:lvl2pPr marL="557199" indent="-214308">
              <a:spcBef>
                <a:spcPts val="375"/>
              </a:spcBef>
              <a:defRPr sz="1800"/>
            </a:lvl2pPr>
            <a:lvl3pPr marL="857228" indent="-171446">
              <a:spcBef>
                <a:spcPts val="375"/>
              </a:spcBef>
              <a:defRPr sz="1800"/>
            </a:lvl3pPr>
            <a:lvl4pPr marL="1200120" indent="-171446">
              <a:spcBef>
                <a:spcPts val="375"/>
              </a:spcBef>
              <a:defRPr sz="1800"/>
            </a:lvl4pPr>
            <a:lvl5pPr marL="1543012" indent="-171446">
              <a:spcBef>
                <a:spcPts val="375"/>
              </a:spcBef>
              <a:defRPr sz="1800"/>
            </a:lvl5pPr>
          </a:lstStyle>
          <a:p>
            <a:r>
              <a:t>Body Level One</a:t>
            </a:r>
          </a:p>
          <a:p>
            <a:pPr lvl="1"/>
            <a:r>
              <a:t>Body Level Two</a:t>
            </a:r>
          </a:p>
          <a:p>
            <a:pPr lvl="2"/>
            <a:r>
              <a:t>Body Level Three</a:t>
            </a:r>
          </a:p>
          <a:p>
            <a:pPr lvl="3"/>
            <a:r>
              <a:t>Body Level Four</a:t>
            </a:r>
          </a:p>
          <a:p>
            <a:pPr lvl="4"/>
            <a:r>
              <a:t>Body Level Five</a:t>
            </a:r>
          </a:p>
        </p:txBody>
      </p:sp>
      <p:sp>
        <p:nvSpPr>
          <p:cNvPr id="27" name="Shape 27"/>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0767769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 title, text and photo">
    <p:spTree>
      <p:nvGrpSpPr>
        <p:cNvPr id="1" name=""/>
        <p:cNvGrpSpPr/>
        <p:nvPr/>
      </p:nvGrpSpPr>
      <p:grpSpPr>
        <a:xfrm>
          <a:off x="0" y="0"/>
          <a:ext cx="0" cy="0"/>
          <a:chOff x="0" y="0"/>
          <a:chExt cx="0" cy="0"/>
        </a:xfrm>
      </p:grpSpPr>
      <p:sp>
        <p:nvSpPr>
          <p:cNvPr id="10" name="Text Placeholder 7"/>
          <p:cNvSpPr>
            <a:spLocks noGrp="1"/>
          </p:cNvSpPr>
          <p:nvPr>
            <p:ph type="body" sz="quarter" idx="13"/>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p:cNvSpPr>
            <a:spLocks noGrp="1"/>
          </p:cNvSpPr>
          <p:nvPr>
            <p:ph type="pic" sz="quarter" idx="14"/>
          </p:nvPr>
        </p:nvSpPr>
        <p:spPr>
          <a:xfrm>
            <a:off x="5218113" y="1954213"/>
            <a:ext cx="3673475" cy="3721100"/>
          </a:xfrm>
          <a:prstGeom prst="rect">
            <a:avLst/>
          </a:prstGeom>
        </p:spPr>
        <p:txBody>
          <a:bodyPr/>
          <a:lstStyle>
            <a:lvl1pPr marL="0" indent="0" algn="ctr">
              <a:buNone/>
              <a:defRPr sz="2400"/>
            </a:lvl1pPr>
          </a:lstStyle>
          <a:p>
            <a:pPr lvl="0"/>
            <a:r>
              <a:rPr lang="en-US" noProof="0"/>
              <a:t>Click icon to add picture</a:t>
            </a:r>
            <a:endParaRPr lang="en-GB" noProof="0"/>
          </a:p>
        </p:txBody>
      </p:sp>
      <p:sp>
        <p:nvSpPr>
          <p:cNvPr id="5" name="Title 1"/>
          <p:cNvSpPr>
            <a:spLocks noGrp="1"/>
          </p:cNvSpPr>
          <p:nvPr>
            <p:ph type="ctrTitle"/>
          </p:nvPr>
        </p:nvSpPr>
        <p:spPr>
          <a:xfrm>
            <a:off x="457200" y="1177926"/>
            <a:ext cx="7772400" cy="679449"/>
          </a:xfrm>
          <a:prstGeom prst="rect">
            <a:avLst/>
          </a:prstGeom>
        </p:spPr>
        <p:txBody>
          <a:bodyPr/>
          <a:lstStyle>
            <a:lvl1pPr algn="l">
              <a:defRPr sz="3600" b="1" baseline="0">
                <a:solidFill>
                  <a:srgbClr val="A00054"/>
                </a:solidFill>
              </a:defRPr>
            </a:lvl1pPr>
          </a:lstStyle>
          <a:p>
            <a:r>
              <a:rPr lang="en-US"/>
              <a:t>Click to edit Master title style</a:t>
            </a:r>
          </a:p>
        </p:txBody>
      </p:sp>
    </p:spTree>
    <p:extLst>
      <p:ext uri="{BB962C8B-B14F-4D97-AF65-F5344CB8AC3E}">
        <p14:creationId xmlns:p14="http://schemas.microsoft.com/office/powerpoint/2010/main" val="4226827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B9788-744D-4155-ACA6-5988444BE4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4EC826-5CAC-4085-B86C-7567109C4A2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FC82BF9-3539-454F-9637-484A458A84E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119FE33-8B39-4B6E-99E1-D9225646AB34}"/>
              </a:ext>
            </a:extLst>
          </p:cNvPr>
          <p:cNvSpPr>
            <a:spLocks noGrp="1"/>
          </p:cNvSpPr>
          <p:nvPr>
            <p:ph type="dt" sz="half" idx="10"/>
          </p:nvPr>
        </p:nvSpPr>
        <p:spPr/>
        <p:txBody>
          <a:bodyPr/>
          <a:lstStyle/>
          <a:p>
            <a:fld id="{96B1D721-F42A-4B93-B0E3-1D347AEDE396}" type="datetimeFigureOut">
              <a:rPr lang="en-GB" smtClean="0"/>
              <a:t>21/10/2022</a:t>
            </a:fld>
            <a:endParaRPr lang="en-GB"/>
          </a:p>
        </p:txBody>
      </p:sp>
      <p:sp>
        <p:nvSpPr>
          <p:cNvPr id="6" name="Footer Placeholder 5">
            <a:extLst>
              <a:ext uri="{FF2B5EF4-FFF2-40B4-BE49-F238E27FC236}">
                <a16:creationId xmlns:a16="http://schemas.microsoft.com/office/drawing/2014/main" id="{BCD1F025-45DE-4568-B55D-536F7E0C58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8CB7F-D913-4230-8D86-F254AF0A6070}"/>
              </a:ext>
            </a:extLst>
          </p:cNvPr>
          <p:cNvSpPr>
            <a:spLocks noGrp="1"/>
          </p:cNvSpPr>
          <p:nvPr>
            <p:ph type="sldNum" sz="quarter" idx="12"/>
          </p:nvPr>
        </p:nvSpPr>
        <p:spPr/>
        <p:txBody>
          <a:bodyPr/>
          <a:lstStyle/>
          <a:p>
            <a:fld id="{33E94D00-1A47-4589-B8D9-C57D1AA63FA1}" type="slidenum">
              <a:rPr lang="en-GB" smtClean="0"/>
              <a:t>‹#›</a:t>
            </a:fld>
            <a:endParaRPr lang="en-GB"/>
          </a:p>
        </p:txBody>
      </p:sp>
    </p:spTree>
    <p:extLst>
      <p:ext uri="{BB962C8B-B14F-4D97-AF65-F5344CB8AC3E}">
        <p14:creationId xmlns:p14="http://schemas.microsoft.com/office/powerpoint/2010/main" val="654133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14D4DF-AC27-AD4D-9F0E-9A38943E8D63}"/>
              </a:ext>
            </a:extLst>
          </p:cNvPr>
          <p:cNvSpPr>
            <a:spLocks noGrp="1"/>
          </p:cNvSpPr>
          <p:nvPr>
            <p:ph type="title"/>
          </p:nvPr>
        </p:nvSpPr>
        <p:spPr>
          <a:xfrm>
            <a:off x="628651" y="1792741"/>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2124F78-BAB5-B945-B76C-3103CC5E95D9}"/>
              </a:ext>
            </a:extLst>
          </p:cNvPr>
          <p:cNvSpPr>
            <a:spLocks noGrp="1"/>
          </p:cNvSpPr>
          <p:nvPr>
            <p:ph type="body" idx="1"/>
          </p:nvPr>
        </p:nvSpPr>
        <p:spPr>
          <a:xfrm>
            <a:off x="628651" y="3253235"/>
            <a:ext cx="7886700" cy="30720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059202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l" defTabSz="514325" rtl="0" eaLnBrk="1" latinLnBrk="0" hangingPunct="1">
        <a:lnSpc>
          <a:spcPct val="90000"/>
        </a:lnSpc>
        <a:spcBef>
          <a:spcPct val="0"/>
        </a:spcBef>
        <a:buNone/>
        <a:defRPr sz="2700" b="1" kern="1200">
          <a:solidFill>
            <a:schemeClr val="accent5"/>
          </a:solidFill>
          <a:latin typeface="+mj-lt"/>
          <a:ea typeface="+mj-ea"/>
          <a:cs typeface="+mj-cs"/>
        </a:defRPr>
      </a:lvl1pPr>
    </p:titleStyle>
    <p:bodyStyle>
      <a:lvl1pPr marL="128582" indent="-128582" algn="l" defTabSz="514325" rtl="0" eaLnBrk="1" latinLnBrk="0" hangingPunct="1">
        <a:lnSpc>
          <a:spcPct val="90000"/>
        </a:lnSpc>
        <a:spcBef>
          <a:spcPts val="563"/>
        </a:spcBef>
        <a:buFont typeface="Arial" panose="020B0604020202020204" pitchFamily="34" charset="0"/>
        <a:buChar char="•"/>
        <a:defRPr sz="1575" kern="1200">
          <a:solidFill>
            <a:schemeClr val="bg2">
              <a:lumMod val="25000"/>
            </a:schemeClr>
          </a:solidFill>
          <a:latin typeface="+mn-lt"/>
          <a:ea typeface="+mn-ea"/>
          <a:cs typeface="+mn-cs"/>
        </a:defRPr>
      </a:lvl1pPr>
      <a:lvl2pPr marL="385743" indent="-128582" algn="l" defTabSz="514325" rtl="0" eaLnBrk="1" latinLnBrk="0" hangingPunct="1">
        <a:lnSpc>
          <a:spcPct val="90000"/>
        </a:lnSpc>
        <a:spcBef>
          <a:spcPts val="281"/>
        </a:spcBef>
        <a:buFont typeface="Arial" panose="020B0604020202020204" pitchFamily="34" charset="0"/>
        <a:buChar char="•"/>
        <a:defRPr sz="1350" kern="1200">
          <a:solidFill>
            <a:schemeClr val="bg2">
              <a:lumMod val="25000"/>
            </a:schemeClr>
          </a:solidFill>
          <a:latin typeface="+mn-lt"/>
          <a:ea typeface="+mn-ea"/>
          <a:cs typeface="+mn-cs"/>
        </a:defRPr>
      </a:lvl2pPr>
      <a:lvl3pPr marL="642905" indent="-128582" algn="l" defTabSz="514325" rtl="0" eaLnBrk="1" latinLnBrk="0" hangingPunct="1">
        <a:lnSpc>
          <a:spcPct val="90000"/>
        </a:lnSpc>
        <a:spcBef>
          <a:spcPts val="281"/>
        </a:spcBef>
        <a:buFont typeface="Arial" panose="020B0604020202020204" pitchFamily="34" charset="0"/>
        <a:buChar char="•"/>
        <a:defRPr sz="1125" kern="1200">
          <a:solidFill>
            <a:schemeClr val="bg2">
              <a:lumMod val="25000"/>
            </a:schemeClr>
          </a:solidFill>
          <a:latin typeface="+mn-lt"/>
          <a:ea typeface="+mn-ea"/>
          <a:cs typeface="+mn-cs"/>
        </a:defRPr>
      </a:lvl3pPr>
      <a:lvl4pPr marL="900068" indent="-128582" algn="l" defTabSz="514325" rtl="0" eaLnBrk="1" latinLnBrk="0" hangingPunct="1">
        <a:lnSpc>
          <a:spcPct val="90000"/>
        </a:lnSpc>
        <a:spcBef>
          <a:spcPts val="281"/>
        </a:spcBef>
        <a:buFont typeface="Arial" panose="020B0604020202020204" pitchFamily="34" charset="0"/>
        <a:buChar char="•"/>
        <a:defRPr sz="1013" kern="1200">
          <a:solidFill>
            <a:schemeClr val="bg2">
              <a:lumMod val="25000"/>
            </a:schemeClr>
          </a:solidFill>
          <a:latin typeface="+mn-lt"/>
          <a:ea typeface="+mn-ea"/>
          <a:cs typeface="+mn-cs"/>
        </a:defRPr>
      </a:lvl4pPr>
      <a:lvl5pPr marL="1157230" indent="-128582" algn="l" defTabSz="514325" rtl="0" eaLnBrk="1" latinLnBrk="0" hangingPunct="1">
        <a:lnSpc>
          <a:spcPct val="90000"/>
        </a:lnSpc>
        <a:spcBef>
          <a:spcPts val="281"/>
        </a:spcBef>
        <a:buFont typeface="Arial" panose="020B0604020202020204" pitchFamily="34" charset="0"/>
        <a:buChar char="•"/>
        <a:defRPr sz="1013" kern="1200">
          <a:solidFill>
            <a:schemeClr val="bg2">
              <a:lumMod val="25000"/>
            </a:schemeClr>
          </a:solidFill>
          <a:latin typeface="+mn-lt"/>
          <a:ea typeface="+mn-ea"/>
          <a:cs typeface="+mn-cs"/>
        </a:defRPr>
      </a:lvl5pPr>
      <a:lvl6pPr marL="1414392"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4"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78"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25" rtl="0" eaLnBrk="1" latinLnBrk="0" hangingPunct="1">
        <a:defRPr sz="1013" kern="1200">
          <a:solidFill>
            <a:schemeClr val="tx1"/>
          </a:solidFill>
          <a:latin typeface="+mn-lt"/>
          <a:ea typeface="+mn-ea"/>
          <a:cs typeface="+mn-cs"/>
        </a:defRPr>
      </a:lvl1pPr>
      <a:lvl2pPr marL="257162" algn="l" defTabSz="514325" rtl="0" eaLnBrk="1" latinLnBrk="0" hangingPunct="1">
        <a:defRPr sz="1013" kern="1200">
          <a:solidFill>
            <a:schemeClr val="tx1"/>
          </a:solidFill>
          <a:latin typeface="+mn-lt"/>
          <a:ea typeface="+mn-ea"/>
          <a:cs typeface="+mn-cs"/>
        </a:defRPr>
      </a:lvl2pPr>
      <a:lvl3pPr marL="514325" algn="l" defTabSz="514325" rtl="0" eaLnBrk="1" latinLnBrk="0" hangingPunct="1">
        <a:defRPr sz="1013" kern="1200">
          <a:solidFill>
            <a:schemeClr val="tx1"/>
          </a:solidFill>
          <a:latin typeface="+mn-lt"/>
          <a:ea typeface="+mn-ea"/>
          <a:cs typeface="+mn-cs"/>
        </a:defRPr>
      </a:lvl3pPr>
      <a:lvl4pPr marL="771487" algn="l" defTabSz="514325" rtl="0" eaLnBrk="1" latinLnBrk="0" hangingPunct="1">
        <a:defRPr sz="1013" kern="1200">
          <a:solidFill>
            <a:schemeClr val="tx1"/>
          </a:solidFill>
          <a:latin typeface="+mn-lt"/>
          <a:ea typeface="+mn-ea"/>
          <a:cs typeface="+mn-cs"/>
        </a:defRPr>
      </a:lvl4pPr>
      <a:lvl5pPr marL="1028649" algn="l" defTabSz="514325" rtl="0" eaLnBrk="1" latinLnBrk="0" hangingPunct="1">
        <a:defRPr sz="1013" kern="1200">
          <a:solidFill>
            <a:schemeClr val="tx1"/>
          </a:solidFill>
          <a:latin typeface="+mn-lt"/>
          <a:ea typeface="+mn-ea"/>
          <a:cs typeface="+mn-cs"/>
        </a:defRPr>
      </a:lvl5pPr>
      <a:lvl6pPr marL="1285811" algn="l" defTabSz="514325" rtl="0" eaLnBrk="1" latinLnBrk="0" hangingPunct="1">
        <a:defRPr sz="1013" kern="1200">
          <a:solidFill>
            <a:schemeClr val="tx1"/>
          </a:solidFill>
          <a:latin typeface="+mn-lt"/>
          <a:ea typeface="+mn-ea"/>
          <a:cs typeface="+mn-cs"/>
        </a:defRPr>
      </a:lvl6pPr>
      <a:lvl7pPr marL="1542973" algn="l" defTabSz="514325" rtl="0" eaLnBrk="1" latinLnBrk="0" hangingPunct="1">
        <a:defRPr sz="1013" kern="1200">
          <a:solidFill>
            <a:schemeClr val="tx1"/>
          </a:solidFill>
          <a:latin typeface="+mn-lt"/>
          <a:ea typeface="+mn-ea"/>
          <a:cs typeface="+mn-cs"/>
        </a:defRPr>
      </a:lvl7pPr>
      <a:lvl8pPr marL="1800135" algn="l" defTabSz="514325" rtl="0" eaLnBrk="1" latinLnBrk="0" hangingPunct="1">
        <a:defRPr sz="1013" kern="1200">
          <a:solidFill>
            <a:schemeClr val="tx1"/>
          </a:solidFill>
          <a:latin typeface="+mn-lt"/>
          <a:ea typeface="+mn-ea"/>
          <a:cs typeface="+mn-cs"/>
        </a:defRPr>
      </a:lvl8pPr>
      <a:lvl9pPr marL="2057297" algn="l" defTabSz="514325"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www.gov.uk/national-minimum-wage-rates"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0C2814-CCA9-414A-8DF6-42A726E7D614}"/>
              </a:ext>
            </a:extLst>
          </p:cNvPr>
          <p:cNvPicPr>
            <a:picLocks noChangeAspect="1"/>
          </p:cNvPicPr>
          <p:nvPr/>
        </p:nvPicPr>
        <p:blipFill rotWithShape="1">
          <a:blip r:embed="rId2"/>
          <a:srcRect t="229" b="734"/>
          <a:stretch/>
        </p:blipFill>
        <p:spPr>
          <a:xfrm>
            <a:off x="0" y="1766874"/>
            <a:ext cx="4572000" cy="3009194"/>
          </a:xfrm>
          <a:prstGeom prst="rect">
            <a:avLst/>
          </a:prstGeom>
        </p:spPr>
      </p:pic>
      <p:pic>
        <p:nvPicPr>
          <p:cNvPr id="8" name="Picture 7">
            <a:extLst>
              <a:ext uri="{FF2B5EF4-FFF2-40B4-BE49-F238E27FC236}">
                <a16:creationId xmlns:a16="http://schemas.microsoft.com/office/drawing/2014/main" id="{9C623159-44A8-B542-9D24-1088A9F3B705}"/>
              </a:ext>
            </a:extLst>
          </p:cNvPr>
          <p:cNvPicPr>
            <a:picLocks noChangeAspect="1"/>
          </p:cNvPicPr>
          <p:nvPr/>
        </p:nvPicPr>
        <p:blipFill rotWithShape="1">
          <a:blip r:embed="rId3"/>
          <a:srcRect t="753" b="184"/>
          <a:stretch/>
        </p:blipFill>
        <p:spPr>
          <a:xfrm>
            <a:off x="4572001" y="1766874"/>
            <a:ext cx="4572002" cy="3010050"/>
          </a:xfrm>
          <a:prstGeom prst="rect">
            <a:avLst/>
          </a:prstGeom>
        </p:spPr>
      </p:pic>
      <p:sp>
        <p:nvSpPr>
          <p:cNvPr id="3" name="Subtitle 2">
            <a:extLst>
              <a:ext uri="{FF2B5EF4-FFF2-40B4-BE49-F238E27FC236}">
                <a16:creationId xmlns:a16="http://schemas.microsoft.com/office/drawing/2014/main" id="{9C61A5FE-A2DA-F048-8E22-57F2866C6F74}"/>
              </a:ext>
            </a:extLst>
          </p:cNvPr>
          <p:cNvSpPr>
            <a:spLocks noGrp="1"/>
          </p:cNvSpPr>
          <p:nvPr>
            <p:ph type="subTitle" idx="1"/>
          </p:nvPr>
        </p:nvSpPr>
        <p:spPr>
          <a:xfrm>
            <a:off x="116593" y="5211327"/>
            <a:ext cx="8729239" cy="600388"/>
          </a:xfrm>
        </p:spPr>
        <p:txBody>
          <a:bodyPr>
            <a:normAutofit/>
          </a:bodyPr>
          <a:lstStyle/>
          <a:p>
            <a:r>
              <a:rPr lang="en-US" sz="2400" dirty="0"/>
              <a:t>Employer Implementation Webinar – 2023 Cohort </a:t>
            </a:r>
          </a:p>
        </p:txBody>
      </p:sp>
      <p:sp>
        <p:nvSpPr>
          <p:cNvPr id="11" name="Triangle 10">
            <a:extLst>
              <a:ext uri="{FF2B5EF4-FFF2-40B4-BE49-F238E27FC236}">
                <a16:creationId xmlns:a16="http://schemas.microsoft.com/office/drawing/2014/main" id="{8E81544A-A4CA-384F-937F-7EAC77B67FBC}"/>
              </a:ext>
            </a:extLst>
          </p:cNvPr>
          <p:cNvSpPr/>
          <p:nvPr/>
        </p:nvSpPr>
        <p:spPr>
          <a:xfrm rot="10800000">
            <a:off x="1015339" y="1836667"/>
            <a:ext cx="631691" cy="394201"/>
          </a:xfrm>
          <a:prstGeom prst="triangle">
            <a:avLst>
              <a:gd name="adj" fmla="val 4718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US" sz="1350">
              <a:solidFill>
                <a:srgbClr val="FFFFFF"/>
              </a:solidFill>
              <a:latin typeface="Arial" panose="020B0604020202020204"/>
            </a:endParaRPr>
          </a:p>
        </p:txBody>
      </p:sp>
      <p:sp>
        <p:nvSpPr>
          <p:cNvPr id="12" name="Rectangle 11">
            <a:extLst>
              <a:ext uri="{FF2B5EF4-FFF2-40B4-BE49-F238E27FC236}">
                <a16:creationId xmlns:a16="http://schemas.microsoft.com/office/drawing/2014/main" id="{8128372D-C4B4-BF45-BF8F-065FBDC2AA95}"/>
              </a:ext>
            </a:extLst>
          </p:cNvPr>
          <p:cNvSpPr/>
          <p:nvPr/>
        </p:nvSpPr>
        <p:spPr>
          <a:xfrm>
            <a:off x="0" y="4920742"/>
            <a:ext cx="9144000" cy="1467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US" sz="1013">
              <a:solidFill>
                <a:srgbClr val="FFFFFF"/>
              </a:solidFill>
              <a:latin typeface="Arial" panose="020B0604020202020204"/>
            </a:endParaRPr>
          </a:p>
        </p:txBody>
      </p:sp>
      <p:sp>
        <p:nvSpPr>
          <p:cNvPr id="13" name="Rectangle 12">
            <a:extLst>
              <a:ext uri="{FF2B5EF4-FFF2-40B4-BE49-F238E27FC236}">
                <a16:creationId xmlns:a16="http://schemas.microsoft.com/office/drawing/2014/main" id="{21DA40B3-60F1-AC4C-BC75-1DFB592B81D3}"/>
              </a:ext>
            </a:extLst>
          </p:cNvPr>
          <p:cNvSpPr/>
          <p:nvPr/>
        </p:nvSpPr>
        <p:spPr>
          <a:xfrm>
            <a:off x="0" y="4773975"/>
            <a:ext cx="9144000" cy="1467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US" sz="1013">
              <a:solidFill>
                <a:srgbClr val="FFFFFF"/>
              </a:solidFill>
              <a:latin typeface="Arial" panose="020B0604020202020204"/>
            </a:endParaRPr>
          </a:p>
        </p:txBody>
      </p:sp>
      <p:pic>
        <p:nvPicPr>
          <p:cNvPr id="14" name="Picture 13">
            <a:extLst>
              <a:ext uri="{FF2B5EF4-FFF2-40B4-BE49-F238E27FC236}">
                <a16:creationId xmlns:a16="http://schemas.microsoft.com/office/drawing/2014/main" id="{859F973A-FB81-4F4A-A2C3-7512A5F7B6F7}"/>
              </a:ext>
            </a:extLst>
          </p:cNvPr>
          <p:cNvPicPr preferRelativeResize="0">
            <a:picLocks/>
          </p:cNvPicPr>
          <p:nvPr/>
        </p:nvPicPr>
        <p:blipFill>
          <a:blip r:embed="rId4"/>
          <a:stretch>
            <a:fillRect/>
          </a:stretch>
        </p:blipFill>
        <p:spPr>
          <a:xfrm>
            <a:off x="6411114" y="0"/>
            <a:ext cx="2732886" cy="1047600"/>
          </a:xfrm>
          <a:prstGeom prst="rect">
            <a:avLst/>
          </a:prstGeom>
        </p:spPr>
      </p:pic>
      <p:sp>
        <p:nvSpPr>
          <p:cNvPr id="2" name="Title 1">
            <a:extLst>
              <a:ext uri="{FF2B5EF4-FFF2-40B4-BE49-F238E27FC236}">
                <a16:creationId xmlns:a16="http://schemas.microsoft.com/office/drawing/2014/main" id="{22DAD7A6-623E-514F-BFE9-9BDEC796272C}"/>
              </a:ext>
            </a:extLst>
          </p:cNvPr>
          <p:cNvSpPr>
            <a:spLocks noGrp="1"/>
          </p:cNvSpPr>
          <p:nvPr>
            <p:ph type="ctrTitle"/>
          </p:nvPr>
        </p:nvSpPr>
        <p:spPr>
          <a:xfrm>
            <a:off x="116593" y="723080"/>
            <a:ext cx="9027407" cy="897027"/>
          </a:xfrm>
        </p:spPr>
        <p:txBody>
          <a:bodyPr>
            <a:noAutofit/>
          </a:bodyPr>
          <a:lstStyle/>
          <a:p>
            <a:r>
              <a:rPr lang="en-US" sz="3200" dirty="0"/>
              <a:t>Speech and Language Therapist </a:t>
            </a:r>
            <a:br>
              <a:rPr lang="en-US" sz="3200" dirty="0"/>
            </a:br>
            <a:r>
              <a:rPr lang="en-US" sz="3200" dirty="0"/>
              <a:t>Degree Apprenticeship</a:t>
            </a:r>
            <a:br>
              <a:rPr lang="en-US" sz="2800" dirty="0"/>
            </a:br>
            <a:endParaRPr lang="en-US" sz="2800" dirty="0"/>
          </a:p>
        </p:txBody>
      </p:sp>
    </p:spTree>
    <p:extLst>
      <p:ext uri="{BB962C8B-B14F-4D97-AF65-F5344CB8AC3E}">
        <p14:creationId xmlns:p14="http://schemas.microsoft.com/office/powerpoint/2010/main" val="1085801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548923-4D47-2563-0D82-EF0CE421E220}"/>
              </a:ext>
            </a:extLst>
          </p:cNvPr>
          <p:cNvPicPr>
            <a:picLocks noChangeAspect="1"/>
          </p:cNvPicPr>
          <p:nvPr/>
        </p:nvPicPr>
        <p:blipFill rotWithShape="1">
          <a:blip r:embed="rId2"/>
          <a:srcRect l="57308" t="22460" r="9157" b="7607"/>
          <a:stretch/>
        </p:blipFill>
        <p:spPr>
          <a:xfrm>
            <a:off x="114300" y="246186"/>
            <a:ext cx="8788951" cy="5627076"/>
          </a:xfrm>
          <a:prstGeom prst="rect">
            <a:avLst/>
          </a:prstGeom>
        </p:spPr>
      </p:pic>
    </p:spTree>
    <p:extLst>
      <p:ext uri="{BB962C8B-B14F-4D97-AF65-F5344CB8AC3E}">
        <p14:creationId xmlns:p14="http://schemas.microsoft.com/office/powerpoint/2010/main" val="904174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4A3F8-E430-CD45-0A20-69B60F9DA626}"/>
              </a:ext>
            </a:extLst>
          </p:cNvPr>
          <p:cNvSpPr>
            <a:spLocks noGrp="1"/>
          </p:cNvSpPr>
          <p:nvPr>
            <p:ph type="title"/>
          </p:nvPr>
        </p:nvSpPr>
        <p:spPr>
          <a:xfrm>
            <a:off x="419929" y="322508"/>
            <a:ext cx="7886700" cy="1031508"/>
          </a:xfrm>
        </p:spPr>
        <p:txBody>
          <a:bodyPr/>
          <a:lstStyle/>
          <a:p>
            <a:r>
              <a:rPr lang="en-GB" dirty="0"/>
              <a:t>Build your Business Case </a:t>
            </a:r>
          </a:p>
        </p:txBody>
      </p:sp>
      <p:sp>
        <p:nvSpPr>
          <p:cNvPr id="3" name="Content Placeholder 2">
            <a:extLst>
              <a:ext uri="{FF2B5EF4-FFF2-40B4-BE49-F238E27FC236}">
                <a16:creationId xmlns:a16="http://schemas.microsoft.com/office/drawing/2014/main" id="{7A1B30F3-8766-E9F4-2F2B-E970868DEC42}"/>
              </a:ext>
            </a:extLst>
          </p:cNvPr>
          <p:cNvSpPr>
            <a:spLocks noGrp="1"/>
          </p:cNvSpPr>
          <p:nvPr>
            <p:ph idx="1"/>
          </p:nvPr>
        </p:nvSpPr>
        <p:spPr>
          <a:xfrm>
            <a:off x="419929" y="1354016"/>
            <a:ext cx="7886700" cy="3721830"/>
          </a:xfrm>
        </p:spPr>
        <p:txBody>
          <a:bodyPr>
            <a:normAutofit fontScale="92500" lnSpcReduction="20000"/>
          </a:bodyPr>
          <a:lstStyle/>
          <a:p>
            <a:pPr marL="0" indent="0">
              <a:lnSpc>
                <a:spcPct val="107000"/>
              </a:lnSpc>
              <a:spcAft>
                <a:spcPts val="800"/>
              </a:spcAft>
              <a:buNone/>
            </a:pPr>
            <a:endParaRPr lang="en-GB" sz="2400" dirty="0"/>
          </a:p>
          <a:p>
            <a:pPr marL="0" indent="0">
              <a:lnSpc>
                <a:spcPct val="107000"/>
              </a:lnSpc>
              <a:spcAft>
                <a:spcPts val="800"/>
              </a:spcAft>
              <a:buNone/>
            </a:pPr>
            <a:r>
              <a:rPr lang="en-GB" sz="2400" dirty="0"/>
              <a:t>Apprenticeship levy will pay for the tuition costs of the apprenticeship, but you need to consider how you will fund your apprentice’s salary as they train. For example, you could:</a:t>
            </a:r>
          </a:p>
          <a:p>
            <a:pPr marL="0" indent="0">
              <a:lnSpc>
                <a:spcPct val="107000"/>
              </a:lnSpc>
              <a:spcAft>
                <a:spcPts val="800"/>
              </a:spcAft>
              <a:buNone/>
            </a:pPr>
            <a:endParaRPr lang="en-GB" sz="2400" dirty="0"/>
          </a:p>
          <a:p>
            <a:pPr>
              <a:lnSpc>
                <a:spcPct val="107000"/>
              </a:lnSpc>
              <a:spcAft>
                <a:spcPts val="800"/>
              </a:spcAft>
            </a:pPr>
            <a:r>
              <a:rPr lang="en-GB" sz="2400" dirty="0"/>
              <a:t>Recruit to a vacancy, pay the apprentice annex 21 and utilise the remaining salary costs for backfill.</a:t>
            </a:r>
          </a:p>
          <a:p>
            <a:pPr marL="0" indent="0">
              <a:lnSpc>
                <a:spcPct val="107000"/>
              </a:lnSpc>
              <a:spcAft>
                <a:spcPts val="800"/>
              </a:spcAft>
              <a:buNone/>
            </a:pPr>
            <a:r>
              <a:rPr lang="en-GB" sz="2400" dirty="0"/>
              <a:t>or</a:t>
            </a:r>
          </a:p>
          <a:p>
            <a:pPr>
              <a:lnSpc>
                <a:spcPct val="107000"/>
              </a:lnSpc>
              <a:spcAft>
                <a:spcPts val="800"/>
              </a:spcAft>
            </a:pPr>
            <a:r>
              <a:rPr lang="en-GB" sz="2400" dirty="0"/>
              <a:t>Develop a board business case for rolling training posts.</a:t>
            </a:r>
          </a:p>
          <a:p>
            <a:endParaRPr lang="en-GB" sz="2400" dirty="0"/>
          </a:p>
        </p:txBody>
      </p:sp>
    </p:spTree>
    <p:extLst>
      <p:ext uri="{BB962C8B-B14F-4D97-AF65-F5344CB8AC3E}">
        <p14:creationId xmlns:p14="http://schemas.microsoft.com/office/powerpoint/2010/main" val="2960785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699BB-E750-954C-66E2-7965E6E131C9}"/>
              </a:ext>
            </a:extLst>
          </p:cNvPr>
          <p:cNvSpPr>
            <a:spLocks noGrp="1"/>
          </p:cNvSpPr>
          <p:nvPr>
            <p:ph type="title"/>
          </p:nvPr>
        </p:nvSpPr>
        <p:spPr>
          <a:xfrm>
            <a:off x="273173" y="271927"/>
            <a:ext cx="8522483" cy="507008"/>
          </a:xfrm>
        </p:spPr>
        <p:txBody>
          <a:bodyPr>
            <a:normAutofit fontScale="90000"/>
          </a:bodyPr>
          <a:lstStyle/>
          <a:p>
            <a:r>
              <a:rPr lang="en-GB" dirty="0"/>
              <a:t>Proposed SLT Apprenticeship: University of Sheffield </a:t>
            </a:r>
          </a:p>
        </p:txBody>
      </p:sp>
      <p:sp>
        <p:nvSpPr>
          <p:cNvPr id="4" name="Content Placeholder 3">
            <a:extLst>
              <a:ext uri="{FF2B5EF4-FFF2-40B4-BE49-F238E27FC236}">
                <a16:creationId xmlns:a16="http://schemas.microsoft.com/office/drawing/2014/main" id="{9ABEA11F-A472-1300-071C-E30174B78CD1}"/>
              </a:ext>
            </a:extLst>
          </p:cNvPr>
          <p:cNvSpPr>
            <a:spLocks noGrp="1"/>
          </p:cNvSpPr>
          <p:nvPr>
            <p:ph idx="1"/>
          </p:nvPr>
        </p:nvSpPr>
        <p:spPr>
          <a:xfrm>
            <a:off x="463472" y="1185333"/>
            <a:ext cx="7886700" cy="4745203"/>
          </a:xfrm>
        </p:spPr>
        <p:txBody>
          <a:bodyPr>
            <a:normAutofit fontScale="85000" lnSpcReduction="20000"/>
          </a:bodyPr>
          <a:lstStyle/>
          <a:p>
            <a:pPr marL="0" indent="0" rtl="0">
              <a:spcBef>
                <a:spcPts val="0"/>
              </a:spcBef>
              <a:spcAft>
                <a:spcPts val="800"/>
              </a:spcAft>
              <a:buNone/>
            </a:pPr>
            <a:r>
              <a:rPr lang="en-GB" sz="1800" b="0" i="0" u="none" strike="noStrike" dirty="0">
                <a:solidFill>
                  <a:srgbClr val="000000"/>
                </a:solidFill>
                <a:effectLst/>
                <a:latin typeface="Arial" panose="020B0604020202020204" pitchFamily="34" charset="0"/>
              </a:rPr>
              <a:t>Proposed programme in line with th</a:t>
            </a:r>
            <a:r>
              <a:rPr lang="en-GB" sz="1800" dirty="0">
                <a:solidFill>
                  <a:srgbClr val="000000"/>
                </a:solidFill>
                <a:latin typeface="Arial" panose="020B0604020202020204" pitchFamily="34" charset="0"/>
              </a:rPr>
              <a:t>e SLT Apprenticeship Standard </a:t>
            </a:r>
            <a:endParaRPr lang="en-GB" sz="1800" b="0" i="0" u="none" strike="noStrike" dirty="0">
              <a:solidFill>
                <a:srgbClr val="000000"/>
              </a:solidFill>
              <a:effectLst/>
              <a:latin typeface="Arial" panose="020B0604020202020204" pitchFamily="34" charset="0"/>
            </a:endParaRPr>
          </a:p>
          <a:p>
            <a:pPr>
              <a:spcBef>
                <a:spcPts val="0"/>
              </a:spcBef>
              <a:spcAft>
                <a:spcPts val="800"/>
              </a:spcAft>
            </a:pPr>
            <a:r>
              <a:rPr lang="en-GB" sz="1900" b="0" i="0" u="none" strike="noStrike" dirty="0">
                <a:solidFill>
                  <a:srgbClr val="444444"/>
                </a:solidFill>
                <a:effectLst/>
                <a:latin typeface="Arial" panose="020B0604020202020204" pitchFamily="34" charset="0"/>
              </a:rPr>
              <a:t>The SLT Apprenticeship programme is 48 months (4 years) in length and is a calendar programme. This means it runs through the calendar year and not an academic year</a:t>
            </a:r>
            <a:endParaRPr lang="en-GB" sz="1900" b="0" i="0" u="none" strike="noStrike" dirty="0">
              <a:solidFill>
                <a:srgbClr val="000000"/>
              </a:solidFill>
              <a:effectLst/>
              <a:latin typeface="Arial" panose="020B0604020202020204" pitchFamily="34" charset="0"/>
            </a:endParaRPr>
          </a:p>
          <a:p>
            <a:pPr rtl="0">
              <a:spcBef>
                <a:spcPts val="0"/>
              </a:spcBef>
              <a:spcAft>
                <a:spcPts val="800"/>
              </a:spcAft>
            </a:pPr>
            <a:r>
              <a:rPr lang="en-GB" sz="1900" b="0" i="0" u="none" strike="noStrike" dirty="0">
                <a:solidFill>
                  <a:srgbClr val="000000"/>
                </a:solidFill>
                <a:effectLst/>
                <a:latin typeface="Arial" panose="020B0604020202020204" pitchFamily="34" charset="0"/>
              </a:rPr>
              <a:t>20% of the SLT Apprenticeship programme delivered by the University of Sheffield. </a:t>
            </a:r>
          </a:p>
          <a:p>
            <a:pPr rtl="0">
              <a:spcBef>
                <a:spcPts val="0"/>
              </a:spcBef>
              <a:spcAft>
                <a:spcPts val="800"/>
              </a:spcAft>
            </a:pPr>
            <a:r>
              <a:rPr lang="en-GB" sz="1900" dirty="0">
                <a:solidFill>
                  <a:srgbClr val="000000"/>
                </a:solidFill>
                <a:latin typeface="Arial" panose="020B0604020202020204" pitchFamily="34" charset="0"/>
              </a:rPr>
              <a:t>Week </a:t>
            </a:r>
            <a:r>
              <a:rPr lang="en-GB" sz="1900" b="0" i="0" u="none" strike="noStrike" dirty="0">
                <a:solidFill>
                  <a:srgbClr val="000000"/>
                </a:solidFill>
                <a:effectLst/>
                <a:latin typeface="Arial" panose="020B0604020202020204" pitchFamily="34" charset="0"/>
              </a:rPr>
              <a:t>blocks of teaching. </a:t>
            </a:r>
          </a:p>
          <a:p>
            <a:pPr rtl="0">
              <a:spcBef>
                <a:spcPts val="0"/>
              </a:spcBef>
              <a:spcAft>
                <a:spcPts val="800"/>
              </a:spcAft>
            </a:pPr>
            <a:r>
              <a:rPr lang="en-GB" sz="1900" dirty="0">
                <a:solidFill>
                  <a:srgbClr val="000000"/>
                </a:solidFill>
                <a:latin typeface="Arial" panose="020B0604020202020204" pitchFamily="34" charset="0"/>
              </a:rPr>
              <a:t>O</a:t>
            </a:r>
            <a:r>
              <a:rPr lang="en-GB" sz="1900" b="0" i="0" u="none" strike="noStrike" dirty="0">
                <a:solidFill>
                  <a:srgbClr val="000000"/>
                </a:solidFill>
                <a:effectLst/>
                <a:latin typeface="Arial" panose="020B0604020202020204" pitchFamily="34" charset="0"/>
              </a:rPr>
              <a:t>n-line teaching with some face to face teaching (this will be organised regionally in locations near the SLT Apprentices).  </a:t>
            </a:r>
          </a:p>
          <a:p>
            <a:pPr rtl="0">
              <a:spcBef>
                <a:spcPts val="0"/>
              </a:spcBef>
              <a:spcAft>
                <a:spcPts val="800"/>
              </a:spcAft>
            </a:pPr>
            <a:r>
              <a:rPr lang="en-GB" sz="1900" dirty="0">
                <a:solidFill>
                  <a:srgbClr val="000000"/>
                </a:solidFill>
                <a:latin typeface="Arial" panose="020B0604020202020204" pitchFamily="34" charset="0"/>
              </a:rPr>
              <a:t>20% independent learning </a:t>
            </a:r>
          </a:p>
          <a:p>
            <a:pPr rtl="0">
              <a:spcBef>
                <a:spcPts val="0"/>
              </a:spcBef>
              <a:spcAft>
                <a:spcPts val="800"/>
              </a:spcAft>
            </a:pPr>
            <a:r>
              <a:rPr lang="en-GB" sz="1900" b="0" i="0" u="none" strike="noStrike" dirty="0">
                <a:solidFill>
                  <a:srgbClr val="000000"/>
                </a:solidFill>
                <a:effectLst/>
                <a:latin typeface="Arial" panose="020B0604020202020204" pitchFamily="34" charset="0"/>
              </a:rPr>
              <a:t>60% work based learning </a:t>
            </a:r>
          </a:p>
          <a:p>
            <a:pPr rtl="0">
              <a:spcBef>
                <a:spcPts val="0"/>
              </a:spcBef>
              <a:spcAft>
                <a:spcPts val="800"/>
              </a:spcAft>
            </a:pPr>
            <a:r>
              <a:rPr lang="en-GB" sz="1900" b="0" i="0" u="none" strike="noStrike" dirty="0">
                <a:solidFill>
                  <a:srgbClr val="000000"/>
                </a:solidFill>
                <a:effectLst/>
                <a:latin typeface="Arial" panose="020B0604020202020204" pitchFamily="34" charset="0"/>
              </a:rPr>
              <a:t>Placements will take place across a range and number of paediatric and adult settings. </a:t>
            </a:r>
          </a:p>
          <a:p>
            <a:pPr rtl="0">
              <a:spcBef>
                <a:spcPts val="0"/>
              </a:spcBef>
              <a:spcAft>
                <a:spcPts val="800"/>
              </a:spcAft>
            </a:pPr>
            <a:r>
              <a:rPr lang="en-GB" sz="1900" b="0" i="0" u="none" strike="noStrike" dirty="0">
                <a:solidFill>
                  <a:srgbClr val="000000"/>
                </a:solidFill>
                <a:effectLst/>
                <a:latin typeface="Arial" panose="020B0604020202020204" pitchFamily="34" charset="0"/>
              </a:rPr>
              <a:t>These placements are not part of the work-based practice element of the programme. </a:t>
            </a:r>
          </a:p>
          <a:p>
            <a:pPr rtl="0">
              <a:spcBef>
                <a:spcPts val="0"/>
              </a:spcBef>
              <a:spcAft>
                <a:spcPts val="800"/>
              </a:spcAft>
            </a:pPr>
            <a:r>
              <a:rPr lang="en-GB" sz="1900" b="0" i="0" u="none" strike="noStrike" dirty="0">
                <a:solidFill>
                  <a:srgbClr val="000000"/>
                </a:solidFill>
                <a:effectLst/>
                <a:latin typeface="Arial" panose="020B0604020202020204" pitchFamily="34" charset="0"/>
              </a:rPr>
              <a:t>Placements can be face to face and/or telehealth experience. </a:t>
            </a:r>
            <a:endParaRPr lang="en-GB" sz="1900" b="0" dirty="0">
              <a:effectLst/>
            </a:endParaRPr>
          </a:p>
          <a:p>
            <a:pPr rtl="0">
              <a:spcBef>
                <a:spcPts val="0"/>
              </a:spcBef>
              <a:spcAft>
                <a:spcPts val="1800"/>
              </a:spcAft>
            </a:pPr>
            <a:r>
              <a:rPr lang="en-GB" sz="1900" b="0" i="0" u="none" strike="noStrike" dirty="0">
                <a:solidFill>
                  <a:srgbClr val="444444"/>
                </a:solidFill>
                <a:effectLst/>
                <a:latin typeface="Arial" panose="020B0604020202020204" pitchFamily="34" charset="0"/>
              </a:rPr>
              <a:t>Apprentices are required to complete an End Point Assessment (EPA) on completion of the programme. The EPA is independently assessed outside of the university. </a:t>
            </a:r>
            <a:br>
              <a:rPr lang="en-GB" dirty="0"/>
            </a:br>
            <a:endParaRPr lang="en-GB" dirty="0"/>
          </a:p>
        </p:txBody>
      </p:sp>
    </p:spTree>
    <p:extLst>
      <p:ext uri="{BB962C8B-B14F-4D97-AF65-F5344CB8AC3E}">
        <p14:creationId xmlns:p14="http://schemas.microsoft.com/office/powerpoint/2010/main" val="2954572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6ACA9-4C27-6E5A-C3A7-41DAF966B4D6}"/>
              </a:ext>
            </a:extLst>
          </p:cNvPr>
          <p:cNvSpPr>
            <a:spLocks noGrp="1"/>
          </p:cNvSpPr>
          <p:nvPr>
            <p:ph type="title"/>
          </p:nvPr>
        </p:nvSpPr>
        <p:spPr>
          <a:xfrm>
            <a:off x="295751" y="163690"/>
            <a:ext cx="7886700" cy="536221"/>
          </a:xfrm>
        </p:spPr>
        <p:txBody>
          <a:bodyPr/>
          <a:lstStyle/>
          <a:p>
            <a:r>
              <a:rPr lang="en-GB" dirty="0"/>
              <a:t>Proposed Entry Requirements  </a:t>
            </a:r>
          </a:p>
        </p:txBody>
      </p:sp>
      <p:sp>
        <p:nvSpPr>
          <p:cNvPr id="3" name="Content Placeholder 2">
            <a:extLst>
              <a:ext uri="{FF2B5EF4-FFF2-40B4-BE49-F238E27FC236}">
                <a16:creationId xmlns:a16="http://schemas.microsoft.com/office/drawing/2014/main" id="{7B4CCAFA-4205-D846-52AF-EF79D78DDD3D}"/>
              </a:ext>
            </a:extLst>
          </p:cNvPr>
          <p:cNvSpPr>
            <a:spLocks noGrp="1"/>
          </p:cNvSpPr>
          <p:nvPr>
            <p:ph idx="1"/>
          </p:nvPr>
        </p:nvSpPr>
        <p:spPr>
          <a:xfrm>
            <a:off x="295751" y="699911"/>
            <a:ext cx="7886700" cy="5057423"/>
          </a:xfrm>
        </p:spPr>
        <p:txBody>
          <a:bodyPr>
            <a:normAutofit fontScale="25000" lnSpcReduction="20000"/>
          </a:bodyPr>
          <a:lstStyle/>
          <a:p>
            <a:pPr marL="0" indent="0" rtl="0">
              <a:spcBef>
                <a:spcPts val="0"/>
              </a:spcBef>
              <a:spcAft>
                <a:spcPts val="0"/>
              </a:spcAft>
              <a:buNone/>
            </a:pPr>
            <a:r>
              <a:rPr lang="en-GB" sz="7200" b="0" i="0" u="none" strike="noStrike" dirty="0">
                <a:solidFill>
                  <a:srgbClr val="000000"/>
                </a:solidFill>
                <a:effectLst/>
                <a:latin typeface="Arial" panose="020B0604020202020204" pitchFamily="34" charset="0"/>
              </a:rPr>
              <a:t>3 A levels ABB or an equivalent Level 3  qualification including:</a:t>
            </a:r>
          </a:p>
          <a:p>
            <a:pPr marL="0" indent="0" rtl="0">
              <a:spcBef>
                <a:spcPts val="0"/>
              </a:spcBef>
              <a:spcAft>
                <a:spcPts val="0"/>
              </a:spcAft>
              <a:buNone/>
            </a:pPr>
            <a:endParaRPr lang="en-GB" sz="7200" dirty="0">
              <a:solidFill>
                <a:srgbClr val="000000"/>
              </a:solidFill>
              <a:latin typeface="Arial" panose="020B0604020202020204" pitchFamily="34" charset="0"/>
            </a:endParaRPr>
          </a:p>
          <a:p>
            <a:pPr marL="0" indent="0" rtl="0">
              <a:spcBef>
                <a:spcPts val="0"/>
              </a:spcBef>
              <a:spcAft>
                <a:spcPts val="0"/>
              </a:spcAft>
              <a:buNone/>
            </a:pPr>
            <a:r>
              <a:rPr lang="en-GB" sz="7200" b="0" i="0" u="none" strike="noStrike" dirty="0">
                <a:solidFill>
                  <a:srgbClr val="000000"/>
                </a:solidFill>
                <a:effectLst/>
                <a:latin typeface="Arial" panose="020B0604020202020204" pitchFamily="34" charset="0"/>
              </a:rPr>
              <a:t>BTEC Extended Diploma DDD in a health care or science subject </a:t>
            </a:r>
            <a:endParaRPr lang="en-GB" sz="7200" b="0" dirty="0">
              <a:effectLst/>
            </a:endParaRPr>
          </a:p>
          <a:p>
            <a:pPr marL="0" indent="0" rtl="0">
              <a:spcBef>
                <a:spcPts val="0"/>
              </a:spcBef>
              <a:spcAft>
                <a:spcPts val="0"/>
              </a:spcAft>
              <a:buNone/>
            </a:pPr>
            <a:r>
              <a:rPr lang="en-GB" sz="7200" b="0" i="0" u="none" strike="noStrike" dirty="0">
                <a:solidFill>
                  <a:srgbClr val="333333"/>
                </a:solidFill>
                <a:effectLst/>
                <a:latin typeface="Arial" panose="020B0604020202020204" pitchFamily="34" charset="0"/>
              </a:rPr>
              <a:t>Access to HE Diploma in a relevant subject, with 45 credits at Level 3, including 36 at Distinction and 9 at Merit</a:t>
            </a:r>
            <a:endParaRPr lang="en-GB" sz="7200" b="0" dirty="0">
              <a:effectLst/>
            </a:endParaRPr>
          </a:p>
          <a:p>
            <a:pPr marL="0" indent="0" rtl="0">
              <a:spcBef>
                <a:spcPts val="0"/>
              </a:spcBef>
              <a:spcAft>
                <a:spcPts val="0"/>
              </a:spcAft>
              <a:buNone/>
            </a:pPr>
            <a:br>
              <a:rPr lang="en-GB" sz="7200" b="0" dirty="0">
                <a:effectLst/>
              </a:rPr>
            </a:br>
            <a:r>
              <a:rPr lang="en-GB" sz="7200" b="1" i="0" u="none" strike="noStrike" dirty="0">
                <a:solidFill>
                  <a:srgbClr val="444444"/>
                </a:solidFill>
                <a:effectLst/>
                <a:latin typeface="Arial" panose="020B0604020202020204" pitchFamily="34" charset="0"/>
              </a:rPr>
              <a:t>Plus</a:t>
            </a:r>
            <a:r>
              <a:rPr lang="en-GB" sz="7200" b="0" i="0" u="none" strike="noStrike" dirty="0">
                <a:solidFill>
                  <a:srgbClr val="444444"/>
                </a:solidFill>
                <a:effectLst/>
                <a:latin typeface="Arial" panose="020B0604020202020204" pitchFamily="34" charset="0"/>
              </a:rPr>
              <a:t> </a:t>
            </a:r>
            <a:endParaRPr lang="en-GB" sz="7200" b="0" dirty="0">
              <a:effectLst/>
            </a:endParaRPr>
          </a:p>
          <a:p>
            <a:pPr rtl="0">
              <a:spcBef>
                <a:spcPts val="0"/>
              </a:spcBef>
              <a:spcAft>
                <a:spcPts val="1800"/>
              </a:spcAft>
            </a:pPr>
            <a:r>
              <a:rPr lang="en-GB" sz="7200" b="0" i="0" u="none" strike="noStrike" dirty="0">
                <a:solidFill>
                  <a:srgbClr val="444444"/>
                </a:solidFill>
                <a:effectLst/>
                <a:latin typeface="Arial" panose="020B0604020202020204" pitchFamily="34" charset="0"/>
              </a:rPr>
              <a:t>Three  GCSEs at grade C/4 or above, including Mathematics and English language. </a:t>
            </a:r>
          </a:p>
          <a:p>
            <a:pPr rtl="0">
              <a:spcBef>
                <a:spcPts val="0"/>
              </a:spcBef>
              <a:spcAft>
                <a:spcPts val="1800"/>
              </a:spcAft>
            </a:pPr>
            <a:r>
              <a:rPr lang="en-GB" sz="7200" b="0" i="0" u="none" strike="noStrike" dirty="0">
                <a:solidFill>
                  <a:srgbClr val="444444"/>
                </a:solidFill>
                <a:effectLst/>
                <a:latin typeface="Arial" panose="020B0604020202020204" pitchFamily="34" charset="0"/>
              </a:rPr>
              <a:t>Level 2 equivalent qualifications (e.g. Functional Skills) are accepted. Level 2 qualifications must have been achieved at the point of enrolment.</a:t>
            </a:r>
            <a:endParaRPr lang="en-GB" sz="7200" b="0" dirty="0">
              <a:effectLst/>
            </a:endParaRPr>
          </a:p>
          <a:p>
            <a:pPr rtl="0">
              <a:spcBef>
                <a:spcPts val="0"/>
              </a:spcBef>
              <a:spcAft>
                <a:spcPts val="0"/>
              </a:spcAft>
            </a:pPr>
            <a:r>
              <a:rPr lang="en-GB" sz="7200" b="1" i="0" u="none" strike="noStrike" dirty="0">
                <a:solidFill>
                  <a:srgbClr val="444444"/>
                </a:solidFill>
                <a:effectLst/>
                <a:latin typeface="Arial" panose="020B0604020202020204" pitchFamily="34" charset="0"/>
              </a:rPr>
              <a:t>IELTs (International English Language Testing System) </a:t>
            </a:r>
            <a:endParaRPr lang="en-GB" sz="7200" b="0" dirty="0">
              <a:effectLst/>
            </a:endParaRPr>
          </a:p>
          <a:p>
            <a:pPr rtl="0">
              <a:lnSpc>
                <a:spcPct val="120000"/>
              </a:lnSpc>
              <a:spcBef>
                <a:spcPts val="0"/>
              </a:spcBef>
            </a:pPr>
            <a:r>
              <a:rPr lang="en-GB" sz="7200" b="0" i="0" u="none" strike="noStrike" dirty="0">
                <a:solidFill>
                  <a:srgbClr val="444444"/>
                </a:solidFill>
                <a:effectLst/>
                <a:latin typeface="Arial" panose="020B0604020202020204" pitchFamily="34" charset="0"/>
              </a:rPr>
              <a:t>Applicants for whom English is not a first language will require an overall IELTS score of 8, with no subtest below 7.5. This IELTS score is the threshold needed to apply for registration with the Health and Care Professions Council (HCPC).</a:t>
            </a:r>
            <a:endParaRPr lang="en-GB" sz="7200" dirty="0"/>
          </a:p>
          <a:p>
            <a:pPr rtl="0">
              <a:lnSpc>
                <a:spcPct val="120000"/>
              </a:lnSpc>
              <a:spcBef>
                <a:spcPts val="0"/>
              </a:spcBef>
            </a:pPr>
            <a:r>
              <a:rPr lang="en-GB" sz="7200" b="0" i="0" u="none" strike="noStrike" dirty="0">
                <a:solidFill>
                  <a:srgbClr val="000000"/>
                </a:solidFill>
                <a:effectLst/>
                <a:latin typeface="Arial" panose="020B0604020202020204" pitchFamily="34" charset="0"/>
              </a:rPr>
              <a:t>Pre-employment checks </a:t>
            </a:r>
            <a:endParaRPr lang="en-GB" sz="7200" dirty="0"/>
          </a:p>
          <a:p>
            <a:pPr rtl="0">
              <a:lnSpc>
                <a:spcPct val="120000"/>
              </a:lnSpc>
              <a:spcBef>
                <a:spcPts val="0"/>
              </a:spcBef>
            </a:pPr>
            <a:r>
              <a:rPr lang="en-GB" sz="7200" b="0" i="0" u="none" strike="noStrike" dirty="0">
                <a:solidFill>
                  <a:srgbClr val="000000"/>
                </a:solidFill>
                <a:effectLst/>
                <a:latin typeface="Arial" panose="020B0604020202020204" pitchFamily="34" charset="0"/>
              </a:rPr>
              <a:t>Successful interview - joint employer and University </a:t>
            </a:r>
            <a:endParaRPr lang="en-GB" sz="7200" b="0" dirty="0">
              <a:effectLst/>
            </a:endParaRPr>
          </a:p>
          <a:p>
            <a:pPr rtl="0">
              <a:lnSpc>
                <a:spcPct val="120000"/>
              </a:lnSpc>
              <a:spcBef>
                <a:spcPts val="0"/>
              </a:spcBef>
            </a:pPr>
            <a:r>
              <a:rPr lang="en-GB" sz="7200" b="0" i="0" u="none" strike="noStrike" dirty="0">
                <a:solidFill>
                  <a:srgbClr val="000000"/>
                </a:solidFill>
                <a:effectLst/>
                <a:latin typeface="Arial" panose="020B0604020202020204" pitchFamily="34" charset="0"/>
              </a:rPr>
              <a:t>Satisfactory Occupational Health Clearance</a:t>
            </a:r>
            <a:endParaRPr lang="en-GB" sz="7200" b="0" dirty="0">
              <a:effectLst/>
            </a:endParaRPr>
          </a:p>
          <a:p>
            <a:pPr rtl="0">
              <a:lnSpc>
                <a:spcPct val="120000"/>
              </a:lnSpc>
              <a:spcBef>
                <a:spcPts val="0"/>
              </a:spcBef>
            </a:pPr>
            <a:r>
              <a:rPr lang="en-GB" sz="7200" b="0" i="0" u="none" strike="noStrike" dirty="0">
                <a:solidFill>
                  <a:srgbClr val="444444"/>
                </a:solidFill>
                <a:effectLst/>
                <a:latin typeface="Arial" panose="020B0604020202020204" pitchFamily="34" charset="0"/>
              </a:rPr>
              <a:t>Advanced Disclosure and Barring Service report </a:t>
            </a:r>
            <a:endParaRPr lang="en-GB" sz="7200" b="0" dirty="0">
              <a:effectLst/>
            </a:endParaRPr>
          </a:p>
          <a:p>
            <a:br>
              <a:rPr lang="en-GB" dirty="0"/>
            </a:br>
            <a:endParaRPr lang="en-GB" dirty="0"/>
          </a:p>
        </p:txBody>
      </p:sp>
    </p:spTree>
    <p:extLst>
      <p:ext uri="{BB962C8B-B14F-4D97-AF65-F5344CB8AC3E}">
        <p14:creationId xmlns:p14="http://schemas.microsoft.com/office/powerpoint/2010/main" val="3618411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593B9-F4C5-4F70-8A7C-EAB60B296218}"/>
              </a:ext>
            </a:extLst>
          </p:cNvPr>
          <p:cNvSpPr>
            <a:spLocks noGrp="1"/>
          </p:cNvSpPr>
          <p:nvPr>
            <p:ph type="title"/>
          </p:nvPr>
        </p:nvSpPr>
        <p:spPr>
          <a:xfrm>
            <a:off x="419929" y="228844"/>
            <a:ext cx="7886700" cy="1325563"/>
          </a:xfrm>
        </p:spPr>
        <p:txBody>
          <a:bodyPr/>
          <a:lstStyle/>
          <a:p>
            <a:r>
              <a:rPr lang="en-GB" dirty="0"/>
              <a:t>Admissions Timeline</a:t>
            </a:r>
          </a:p>
        </p:txBody>
      </p:sp>
      <p:sp>
        <p:nvSpPr>
          <p:cNvPr id="3" name="Content Placeholder 2">
            <a:extLst>
              <a:ext uri="{FF2B5EF4-FFF2-40B4-BE49-F238E27FC236}">
                <a16:creationId xmlns:a16="http://schemas.microsoft.com/office/drawing/2014/main" id="{3B01AA61-8CE5-4721-B45F-46E429794670}"/>
              </a:ext>
            </a:extLst>
          </p:cNvPr>
          <p:cNvSpPr>
            <a:spLocks noGrp="1"/>
          </p:cNvSpPr>
          <p:nvPr>
            <p:ph idx="1"/>
          </p:nvPr>
        </p:nvSpPr>
        <p:spPr>
          <a:xfrm>
            <a:off x="419929" y="1259634"/>
            <a:ext cx="7886700" cy="3868966"/>
          </a:xfrm>
        </p:spPr>
        <p:txBody>
          <a:bodyPr/>
          <a:lstStyle/>
          <a:p>
            <a:endParaRPr lang="en-GB" dirty="0"/>
          </a:p>
        </p:txBody>
      </p:sp>
      <p:sp>
        <p:nvSpPr>
          <p:cNvPr id="7" name="Rectangle: Rounded Corners 6">
            <a:extLst>
              <a:ext uri="{FF2B5EF4-FFF2-40B4-BE49-F238E27FC236}">
                <a16:creationId xmlns:a16="http://schemas.microsoft.com/office/drawing/2014/main" id="{5825E9A5-DED3-43FD-AA39-2608660A9696}"/>
              </a:ext>
            </a:extLst>
          </p:cNvPr>
          <p:cNvSpPr/>
          <p:nvPr/>
        </p:nvSpPr>
        <p:spPr>
          <a:xfrm>
            <a:off x="223935" y="1436914"/>
            <a:ext cx="1878063" cy="3238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dirty="0">
                <a:effectLst/>
                <a:ea typeface="DengXian" panose="02010600030101010101" pitchFamily="2" charset="-122"/>
                <a:cs typeface="Arial" panose="020B0604020202020204" pitchFamily="34" charset="0"/>
              </a:rPr>
              <a:t>January-June</a:t>
            </a:r>
          </a:p>
          <a:p>
            <a:pPr algn="ctr">
              <a:lnSpc>
                <a:spcPct val="107000"/>
              </a:lnSpc>
              <a:spcAft>
                <a:spcPts val="800"/>
              </a:spcAft>
            </a:pPr>
            <a:r>
              <a:rPr lang="en-GB" dirty="0">
                <a:effectLst/>
                <a:ea typeface="DengXian" panose="02010600030101010101" pitchFamily="2" charset="-122"/>
                <a:cs typeface="Arial" panose="020B0604020202020204" pitchFamily="34" charset="0"/>
              </a:rPr>
              <a:t>Employer advertises post and identifies suitable candidates</a:t>
            </a:r>
          </a:p>
        </p:txBody>
      </p:sp>
      <p:sp>
        <p:nvSpPr>
          <p:cNvPr id="8" name="Rectangle: Rounded Corners 7">
            <a:extLst>
              <a:ext uri="{FF2B5EF4-FFF2-40B4-BE49-F238E27FC236}">
                <a16:creationId xmlns:a16="http://schemas.microsoft.com/office/drawing/2014/main" id="{45E9B95A-06FB-474D-8E6B-DF2871ACCD76}"/>
              </a:ext>
            </a:extLst>
          </p:cNvPr>
          <p:cNvSpPr/>
          <p:nvPr/>
        </p:nvSpPr>
        <p:spPr>
          <a:xfrm>
            <a:off x="2481953" y="1485016"/>
            <a:ext cx="1878063" cy="31907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dirty="0">
                <a:effectLst/>
                <a:ea typeface="DengXian" panose="02010600030101010101" pitchFamily="2" charset="-122"/>
                <a:cs typeface="Arial" panose="020B0604020202020204" pitchFamily="34" charset="0"/>
              </a:rPr>
              <a:t>June-July</a:t>
            </a:r>
          </a:p>
          <a:p>
            <a:pPr algn="ctr">
              <a:lnSpc>
                <a:spcPct val="107000"/>
              </a:lnSpc>
              <a:spcAft>
                <a:spcPts val="800"/>
              </a:spcAft>
            </a:pPr>
            <a:endParaRPr lang="en-GB" dirty="0">
              <a:effectLst/>
              <a:ea typeface="DengXian" panose="02010600030101010101" pitchFamily="2" charset="-122"/>
              <a:cs typeface="Arial" panose="020B0604020202020204" pitchFamily="34" charset="0"/>
            </a:endParaRPr>
          </a:p>
          <a:p>
            <a:pPr algn="ctr">
              <a:lnSpc>
                <a:spcPct val="107000"/>
              </a:lnSpc>
              <a:spcAft>
                <a:spcPts val="800"/>
              </a:spcAft>
            </a:pPr>
            <a:r>
              <a:rPr lang="en-GB" dirty="0">
                <a:effectLst/>
                <a:ea typeface="DengXian" panose="02010600030101010101" pitchFamily="2" charset="-122"/>
                <a:cs typeface="Arial" panose="020B0604020202020204" pitchFamily="34" charset="0"/>
              </a:rPr>
              <a:t>Joint interview with Employer, University and Candidate</a:t>
            </a:r>
          </a:p>
        </p:txBody>
      </p:sp>
      <p:sp>
        <p:nvSpPr>
          <p:cNvPr id="9" name="Rectangle: Rounded Corners 8">
            <a:extLst>
              <a:ext uri="{FF2B5EF4-FFF2-40B4-BE49-F238E27FC236}">
                <a16:creationId xmlns:a16="http://schemas.microsoft.com/office/drawing/2014/main" id="{92794225-228D-4E62-8859-08CD7C5304B0}"/>
              </a:ext>
            </a:extLst>
          </p:cNvPr>
          <p:cNvSpPr/>
          <p:nvPr/>
        </p:nvSpPr>
        <p:spPr>
          <a:xfrm>
            <a:off x="4739971" y="1501051"/>
            <a:ext cx="1950078" cy="3238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dirty="0">
                <a:effectLst/>
                <a:ea typeface="DengXian" panose="02010600030101010101" pitchFamily="2" charset="-122"/>
                <a:cs typeface="Arial" panose="020B0604020202020204" pitchFamily="34" charset="0"/>
              </a:rPr>
              <a:t>July-September</a:t>
            </a:r>
          </a:p>
          <a:p>
            <a:pPr algn="ctr">
              <a:lnSpc>
                <a:spcPct val="107000"/>
              </a:lnSpc>
              <a:spcAft>
                <a:spcPts val="800"/>
              </a:spcAft>
            </a:pPr>
            <a:r>
              <a:rPr lang="en-GB" dirty="0">
                <a:effectLst/>
                <a:ea typeface="DengXian" panose="02010600030101010101" pitchFamily="2" charset="-122"/>
                <a:cs typeface="Arial" panose="020B0604020202020204" pitchFamily="34" charset="0"/>
              </a:rPr>
              <a:t>Once offered a place there is an 8-10 week ‘Onboarding Period’</a:t>
            </a:r>
          </a:p>
        </p:txBody>
      </p:sp>
      <p:sp>
        <p:nvSpPr>
          <p:cNvPr id="10" name="Rectangle: Rounded Corners 9">
            <a:extLst>
              <a:ext uri="{FF2B5EF4-FFF2-40B4-BE49-F238E27FC236}">
                <a16:creationId xmlns:a16="http://schemas.microsoft.com/office/drawing/2014/main" id="{1F902189-5E66-4FC6-B2D7-4085BB660663}"/>
              </a:ext>
            </a:extLst>
          </p:cNvPr>
          <p:cNvSpPr/>
          <p:nvPr/>
        </p:nvSpPr>
        <p:spPr>
          <a:xfrm>
            <a:off x="6911143" y="1533119"/>
            <a:ext cx="1812928" cy="31907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dirty="0">
                <a:effectLst/>
                <a:ea typeface="DengXian" panose="02010600030101010101" pitchFamily="2" charset="-122"/>
                <a:cs typeface="Arial" panose="020B0604020202020204" pitchFamily="34" charset="0"/>
              </a:rPr>
              <a:t>September</a:t>
            </a:r>
          </a:p>
          <a:p>
            <a:pPr algn="ctr">
              <a:lnSpc>
                <a:spcPct val="107000"/>
              </a:lnSpc>
              <a:spcAft>
                <a:spcPts val="800"/>
              </a:spcAft>
            </a:pPr>
            <a:endParaRPr lang="en-GB" dirty="0">
              <a:effectLst/>
              <a:ea typeface="DengXian" panose="02010600030101010101" pitchFamily="2" charset="-122"/>
              <a:cs typeface="Arial" panose="020B0604020202020204" pitchFamily="34" charset="0"/>
            </a:endParaRPr>
          </a:p>
          <a:p>
            <a:pPr algn="ctr">
              <a:lnSpc>
                <a:spcPct val="107000"/>
              </a:lnSpc>
              <a:spcAft>
                <a:spcPts val="800"/>
              </a:spcAft>
            </a:pPr>
            <a:r>
              <a:rPr lang="en-GB" dirty="0">
                <a:effectLst/>
                <a:ea typeface="DengXian" panose="02010600030101010101" pitchFamily="2" charset="-122"/>
                <a:cs typeface="Arial" panose="020B0604020202020204" pitchFamily="34" charset="0"/>
              </a:rPr>
              <a:t>After ‘Onboarding’ Apprentice is ready to start</a:t>
            </a:r>
          </a:p>
        </p:txBody>
      </p:sp>
    </p:spTree>
    <p:extLst>
      <p:ext uri="{BB962C8B-B14F-4D97-AF65-F5344CB8AC3E}">
        <p14:creationId xmlns:p14="http://schemas.microsoft.com/office/powerpoint/2010/main" val="3091385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D7067-3190-4AC0-B2B4-D39C9E53549E}"/>
              </a:ext>
            </a:extLst>
          </p:cNvPr>
          <p:cNvSpPr>
            <a:spLocks noGrp="1"/>
          </p:cNvSpPr>
          <p:nvPr>
            <p:ph type="ctrTitle"/>
          </p:nvPr>
        </p:nvSpPr>
        <p:spPr>
          <a:xfrm>
            <a:off x="269630" y="204908"/>
            <a:ext cx="8604739" cy="875323"/>
          </a:xfrm>
        </p:spPr>
        <p:txBody>
          <a:bodyPr/>
          <a:lstStyle/>
          <a:p>
            <a:r>
              <a:rPr lang="en-GB" dirty="0"/>
              <a:t>Onboarding process</a:t>
            </a:r>
          </a:p>
        </p:txBody>
      </p:sp>
      <p:sp>
        <p:nvSpPr>
          <p:cNvPr id="3" name="Subtitle 2">
            <a:extLst>
              <a:ext uri="{FF2B5EF4-FFF2-40B4-BE49-F238E27FC236}">
                <a16:creationId xmlns:a16="http://schemas.microsoft.com/office/drawing/2014/main" id="{0CC36F0A-1F49-47DE-86B2-129DE3621CEC}"/>
              </a:ext>
            </a:extLst>
          </p:cNvPr>
          <p:cNvSpPr>
            <a:spLocks noGrp="1"/>
          </p:cNvSpPr>
          <p:nvPr>
            <p:ph type="subTitle" idx="1"/>
          </p:nvPr>
        </p:nvSpPr>
        <p:spPr>
          <a:xfrm>
            <a:off x="324338" y="1240971"/>
            <a:ext cx="8604739" cy="4844973"/>
          </a:xfrm>
        </p:spPr>
        <p:txBody>
          <a:bodyPr/>
          <a:lstStyle/>
          <a:p>
            <a:pPr marL="285750" indent="-285750">
              <a:buFont typeface="Arial" panose="020B0604020202020204" pitchFamily="34" charset="0"/>
              <a:buChar char="•"/>
            </a:pPr>
            <a:r>
              <a:rPr lang="en-GB" sz="2025" b="1" dirty="0">
                <a:solidFill>
                  <a:srgbClr val="000000"/>
                </a:solidFill>
              </a:rPr>
              <a:t>Eligibility to study</a:t>
            </a:r>
          </a:p>
          <a:p>
            <a:pPr marL="542912" lvl="1" indent="-285750" algn="l">
              <a:buFont typeface="Arial" panose="020B0604020202020204" pitchFamily="34" charset="0"/>
              <a:buChar char="•"/>
            </a:pPr>
            <a:endParaRPr lang="en-GB" sz="1800" dirty="0">
              <a:solidFill>
                <a:srgbClr val="000000"/>
              </a:solidFill>
            </a:endParaRPr>
          </a:p>
          <a:p>
            <a:pPr marL="285750" indent="-285750">
              <a:buFont typeface="Arial" panose="020B0604020202020204" pitchFamily="34" charset="0"/>
              <a:buChar char="•"/>
            </a:pPr>
            <a:r>
              <a:rPr lang="en-GB" sz="2025" b="1" dirty="0">
                <a:solidFill>
                  <a:srgbClr val="000000"/>
                </a:solidFill>
              </a:rPr>
              <a:t>Recognition of Prior Learning</a:t>
            </a:r>
          </a:p>
          <a:p>
            <a:pPr marL="542912" lvl="1" indent="-285750" algn="l">
              <a:buFont typeface="Arial" panose="020B0604020202020204" pitchFamily="34" charset="0"/>
              <a:buChar char="•"/>
            </a:pPr>
            <a:r>
              <a:rPr lang="en-GB" sz="1800" b="1" dirty="0">
                <a:solidFill>
                  <a:srgbClr val="000000"/>
                </a:solidFill>
              </a:rPr>
              <a:t>Skill Scan </a:t>
            </a:r>
          </a:p>
          <a:p>
            <a:pPr marL="800075" lvl="2" indent="-285750" algn="l">
              <a:buFont typeface="Arial" panose="020B0604020202020204" pitchFamily="34" charset="0"/>
              <a:buChar char="•"/>
            </a:pPr>
            <a:r>
              <a:rPr lang="en-GB" sz="1800" b="0" i="0" dirty="0">
                <a:solidFill>
                  <a:srgbClr val="0B0C0C"/>
                </a:solidFill>
                <a:effectLst/>
                <a:latin typeface="GDS Transport"/>
              </a:rPr>
              <a:t>The skills scan assesses the individual’s competence against the knowledge, skills and behaviour requirements of the standard. </a:t>
            </a:r>
          </a:p>
          <a:p>
            <a:pPr marL="542912" lvl="1" indent="-285750" algn="l">
              <a:buFont typeface="Arial" panose="020B0604020202020204" pitchFamily="34" charset="0"/>
              <a:buChar char="•"/>
            </a:pPr>
            <a:r>
              <a:rPr lang="en-GB" sz="1912" b="1" dirty="0">
                <a:solidFill>
                  <a:srgbClr val="0B0C0C"/>
                </a:solidFill>
                <a:latin typeface="GDS Transport"/>
              </a:rPr>
              <a:t>Prior qualifications</a:t>
            </a:r>
            <a:endParaRPr lang="en-GB" sz="1912" b="1" i="0" dirty="0">
              <a:solidFill>
                <a:srgbClr val="0B0C0C"/>
              </a:solidFill>
              <a:effectLst/>
              <a:latin typeface="GDS Transport"/>
            </a:endParaRPr>
          </a:p>
          <a:p>
            <a:pPr marL="800075" lvl="2" indent="-285750" algn="l">
              <a:buFont typeface="Arial" panose="020B0604020202020204" pitchFamily="34" charset="0"/>
              <a:buChar char="•"/>
            </a:pPr>
            <a:r>
              <a:rPr lang="en-GB" sz="1800" b="0" i="0" dirty="0">
                <a:solidFill>
                  <a:srgbClr val="0B0C0C"/>
                </a:solidFill>
                <a:effectLst/>
                <a:latin typeface="GDS Transport"/>
              </a:rPr>
              <a:t>The provider must identify relevant prior qualifications or equivalents (particularly qualifications aligned to occupational standards) and unaccredited courses.</a:t>
            </a:r>
          </a:p>
          <a:p>
            <a:pPr marL="542912" lvl="1" indent="-285750" algn="l">
              <a:buFont typeface="Arial" panose="020B0604020202020204" pitchFamily="34" charset="0"/>
              <a:buChar char="•"/>
            </a:pPr>
            <a:r>
              <a:rPr lang="en-GB" sz="1800" b="1" dirty="0">
                <a:solidFill>
                  <a:srgbClr val="0B0C0C"/>
                </a:solidFill>
                <a:latin typeface="GDS Transport"/>
              </a:rPr>
              <a:t>Mapping process</a:t>
            </a:r>
          </a:p>
          <a:p>
            <a:pPr marL="800075" lvl="2" indent="-285750" algn="l">
              <a:buFont typeface="Arial" panose="020B0604020202020204" pitchFamily="34" charset="0"/>
              <a:buChar char="•"/>
            </a:pPr>
            <a:r>
              <a:rPr lang="en-GB" sz="1688" b="0" i="0" dirty="0">
                <a:solidFill>
                  <a:srgbClr val="0B0C0C"/>
                </a:solidFill>
                <a:effectLst/>
                <a:latin typeface="GDS Transport"/>
              </a:rPr>
              <a:t>Once the above steps have been completed the provider must map the knowledge, skills and behaviours that the individual already has (their current occupational competence) against the programme of training for the apprenticeship.</a:t>
            </a:r>
          </a:p>
          <a:p>
            <a:pPr marL="800075" lvl="2" indent="-285750" algn="l">
              <a:buFont typeface="Arial" panose="020B0604020202020204" pitchFamily="34" charset="0"/>
              <a:buChar char="•"/>
            </a:pPr>
            <a:endParaRPr lang="en-GB" sz="1688" dirty="0">
              <a:solidFill>
                <a:srgbClr val="0B0C0C"/>
              </a:solidFill>
              <a:latin typeface="GDS Transport"/>
            </a:endParaRPr>
          </a:p>
          <a:p>
            <a:pPr marL="285750" indent="-285750">
              <a:buFont typeface="Arial" panose="020B0604020202020204" pitchFamily="34" charset="0"/>
              <a:buChar char="•"/>
            </a:pPr>
            <a:r>
              <a:rPr lang="en-GB" sz="1800" dirty="0">
                <a:solidFill>
                  <a:srgbClr val="0B0C0C"/>
                </a:solidFill>
                <a:latin typeface="GDS Transport"/>
              </a:rPr>
              <a:t>Assess the Individual’s KSBs against the Standard</a:t>
            </a:r>
            <a:br>
              <a:rPr lang="en-GB" sz="1800" b="0" dirty="0">
                <a:solidFill>
                  <a:srgbClr val="000000"/>
                </a:solidFill>
              </a:rPr>
            </a:br>
            <a:endParaRPr lang="en-GB" sz="1800" b="0" dirty="0">
              <a:solidFill>
                <a:srgbClr val="000000"/>
              </a:solidFill>
            </a:endParaRPr>
          </a:p>
          <a:p>
            <a:pPr marL="285750" indent="-285750">
              <a:buFont typeface="Arial" panose="020B0604020202020204" pitchFamily="34" charset="0"/>
              <a:buChar char="•"/>
            </a:pPr>
            <a:r>
              <a:rPr lang="en-GB" sz="1800" dirty="0">
                <a:solidFill>
                  <a:srgbClr val="000000"/>
                </a:solidFill>
              </a:rPr>
              <a:t>Developing the individual Training Plan</a:t>
            </a:r>
          </a:p>
          <a:p>
            <a:pPr marL="285750" indent="-285750">
              <a:buFont typeface="Arial" panose="020B0604020202020204" pitchFamily="34" charset="0"/>
              <a:buChar char="•"/>
            </a:pPr>
            <a:endParaRPr lang="en-GB" sz="1800" b="0" dirty="0">
              <a:solidFill>
                <a:srgbClr val="000000"/>
              </a:solidFill>
            </a:endParaRPr>
          </a:p>
          <a:p>
            <a:endParaRPr lang="en-GB" b="0" dirty="0">
              <a:solidFill>
                <a:srgbClr val="000000"/>
              </a:solidFill>
            </a:endParaRPr>
          </a:p>
        </p:txBody>
      </p:sp>
    </p:spTree>
    <p:extLst>
      <p:ext uri="{BB962C8B-B14F-4D97-AF65-F5344CB8AC3E}">
        <p14:creationId xmlns:p14="http://schemas.microsoft.com/office/powerpoint/2010/main" val="3893597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9FBAD-624E-8B77-76EB-321DB2D4305C}"/>
              </a:ext>
            </a:extLst>
          </p:cNvPr>
          <p:cNvSpPr>
            <a:spLocks noGrp="1"/>
          </p:cNvSpPr>
          <p:nvPr>
            <p:ph type="title"/>
          </p:nvPr>
        </p:nvSpPr>
        <p:spPr>
          <a:xfrm>
            <a:off x="284462" y="379171"/>
            <a:ext cx="7886700" cy="642474"/>
          </a:xfrm>
        </p:spPr>
        <p:txBody>
          <a:bodyPr/>
          <a:lstStyle/>
          <a:p>
            <a:r>
              <a:rPr lang="en-GB" dirty="0"/>
              <a:t>Proposed structure </a:t>
            </a:r>
          </a:p>
        </p:txBody>
      </p:sp>
      <p:sp>
        <p:nvSpPr>
          <p:cNvPr id="3" name="Content Placeholder 2">
            <a:extLst>
              <a:ext uri="{FF2B5EF4-FFF2-40B4-BE49-F238E27FC236}">
                <a16:creationId xmlns:a16="http://schemas.microsoft.com/office/drawing/2014/main" id="{7A1A5E0E-258A-CB23-CB8E-2792A66170EB}"/>
              </a:ext>
            </a:extLst>
          </p:cNvPr>
          <p:cNvSpPr>
            <a:spLocks noGrp="1"/>
          </p:cNvSpPr>
          <p:nvPr>
            <p:ph idx="1"/>
          </p:nvPr>
        </p:nvSpPr>
        <p:spPr>
          <a:xfrm>
            <a:off x="374773" y="1241367"/>
            <a:ext cx="7886700" cy="4493389"/>
          </a:xfrm>
        </p:spPr>
        <p:txBody>
          <a:bodyPr>
            <a:normAutofit fontScale="25000" lnSpcReduction="20000"/>
          </a:bodyPr>
          <a:lstStyle/>
          <a:p>
            <a:pPr>
              <a:spcBef>
                <a:spcPts val="0"/>
              </a:spcBef>
              <a:spcAft>
                <a:spcPts val="800"/>
              </a:spcAft>
            </a:pPr>
            <a:r>
              <a:rPr lang="en-GB" sz="7200" b="0" i="0" u="none" strike="noStrike" dirty="0">
                <a:solidFill>
                  <a:srgbClr val="000000"/>
                </a:solidFill>
                <a:effectLst/>
                <a:latin typeface="Arial" panose="020B0604020202020204" pitchFamily="34" charset="0"/>
              </a:rPr>
              <a:t>15 study blocks across the 4 years  </a:t>
            </a:r>
          </a:p>
          <a:p>
            <a:pPr>
              <a:spcBef>
                <a:spcPts val="0"/>
              </a:spcBef>
              <a:spcAft>
                <a:spcPts val="800"/>
              </a:spcAft>
            </a:pPr>
            <a:r>
              <a:rPr lang="en-GB" sz="7200" b="0" i="0" u="none" strike="noStrike" dirty="0">
                <a:solidFill>
                  <a:srgbClr val="000000"/>
                </a:solidFill>
                <a:effectLst/>
                <a:latin typeface="Arial" panose="020B0604020202020204" pitchFamily="34" charset="0"/>
              </a:rPr>
              <a:t>A study block is a week (5 days of learning and teaching). SLT Apprentices need to be available for the duration of all the 15 study blocks. A study block has 20 credits and each placement block of 3 weeks has 40 credits. </a:t>
            </a:r>
          </a:p>
          <a:p>
            <a:pPr>
              <a:spcBef>
                <a:spcPts val="0"/>
              </a:spcBef>
              <a:spcAft>
                <a:spcPts val="800"/>
              </a:spcAft>
            </a:pPr>
            <a:r>
              <a:rPr lang="en-GB" sz="7200" dirty="0">
                <a:solidFill>
                  <a:srgbClr val="000000"/>
                </a:solidFill>
                <a:latin typeface="Arial" panose="020B0604020202020204" pitchFamily="34" charset="0"/>
              </a:rPr>
              <a:t>4 assessed practice placements  (each placement is equivalent to 3 weeks)</a:t>
            </a:r>
          </a:p>
          <a:p>
            <a:pPr marL="0" indent="0" rtl="0">
              <a:spcBef>
                <a:spcPts val="0"/>
              </a:spcBef>
              <a:spcAft>
                <a:spcPts val="800"/>
              </a:spcAft>
              <a:buNone/>
            </a:pPr>
            <a:endParaRPr lang="en-GB" sz="7200" b="0" dirty="0">
              <a:effectLst/>
            </a:endParaRPr>
          </a:p>
          <a:p>
            <a:pPr marL="0" indent="0" rtl="0">
              <a:spcBef>
                <a:spcPts val="0"/>
              </a:spcBef>
              <a:spcAft>
                <a:spcPts val="800"/>
              </a:spcAft>
              <a:buNone/>
            </a:pPr>
            <a:br>
              <a:rPr lang="en-GB" sz="7200" b="0" dirty="0">
                <a:effectLst/>
              </a:rPr>
            </a:br>
            <a:r>
              <a:rPr lang="en-GB" sz="7200" b="0" i="0" u="none" strike="noStrike" dirty="0">
                <a:solidFill>
                  <a:srgbClr val="000000"/>
                </a:solidFill>
                <a:effectLst/>
                <a:latin typeface="Arial" panose="020B0604020202020204" pitchFamily="34" charset="0"/>
              </a:rPr>
              <a:t>Year 1: 4 study blocks and 1 practice placement block</a:t>
            </a:r>
            <a:endParaRPr lang="en-GB" sz="7200" b="0" dirty="0">
              <a:effectLst/>
            </a:endParaRPr>
          </a:p>
          <a:p>
            <a:pPr marL="0" indent="0" rtl="0">
              <a:spcBef>
                <a:spcPts val="0"/>
              </a:spcBef>
              <a:spcAft>
                <a:spcPts val="800"/>
              </a:spcAft>
              <a:buNone/>
            </a:pPr>
            <a:r>
              <a:rPr lang="en-GB" sz="7200" b="0" i="0" u="none" strike="noStrike" dirty="0">
                <a:solidFill>
                  <a:srgbClr val="000000"/>
                </a:solidFill>
                <a:effectLst/>
                <a:latin typeface="Arial" panose="020B0604020202020204" pitchFamily="34" charset="0"/>
              </a:rPr>
              <a:t>Year 2: 4 study blocks and 1 practice placement block</a:t>
            </a:r>
            <a:endParaRPr lang="en-GB" sz="7200" b="0" dirty="0">
              <a:effectLst/>
            </a:endParaRPr>
          </a:p>
          <a:p>
            <a:pPr marL="0" indent="0" rtl="0">
              <a:spcBef>
                <a:spcPts val="0"/>
              </a:spcBef>
              <a:spcAft>
                <a:spcPts val="800"/>
              </a:spcAft>
              <a:buNone/>
            </a:pPr>
            <a:r>
              <a:rPr lang="en-GB" sz="7200" b="0" i="0" u="none" strike="noStrike" dirty="0">
                <a:solidFill>
                  <a:srgbClr val="000000"/>
                </a:solidFill>
                <a:effectLst/>
                <a:latin typeface="Arial" panose="020B0604020202020204" pitchFamily="34" charset="0"/>
              </a:rPr>
              <a:t>Year 3: 4 study blocks and 1 practice placement block</a:t>
            </a:r>
            <a:endParaRPr lang="en-GB" sz="7200" b="0" dirty="0">
              <a:effectLst/>
            </a:endParaRPr>
          </a:p>
          <a:p>
            <a:pPr marL="0" indent="0" rtl="0">
              <a:spcBef>
                <a:spcPts val="0"/>
              </a:spcBef>
              <a:spcAft>
                <a:spcPts val="800"/>
              </a:spcAft>
              <a:buNone/>
            </a:pPr>
            <a:r>
              <a:rPr lang="en-GB" sz="7200" b="0" i="0" u="none" strike="noStrike" dirty="0">
                <a:solidFill>
                  <a:srgbClr val="000000"/>
                </a:solidFill>
                <a:effectLst/>
                <a:latin typeface="Arial" panose="020B0604020202020204" pitchFamily="34" charset="0"/>
              </a:rPr>
              <a:t>Year 4: 3 study blocks and 1 practice placement block  and the End Point Assessment (EPA)</a:t>
            </a:r>
          </a:p>
          <a:p>
            <a:pPr marL="0" indent="0" rtl="0">
              <a:spcBef>
                <a:spcPts val="0"/>
              </a:spcBef>
              <a:spcAft>
                <a:spcPts val="800"/>
              </a:spcAft>
              <a:buNone/>
            </a:pPr>
            <a:endParaRPr lang="en-GB" sz="7200" dirty="0">
              <a:solidFill>
                <a:srgbClr val="000000"/>
              </a:solidFill>
              <a:latin typeface="Arial" panose="020B0604020202020204" pitchFamily="34" charset="0"/>
            </a:endParaRPr>
          </a:p>
          <a:p>
            <a:pPr>
              <a:spcBef>
                <a:spcPts val="0"/>
              </a:spcBef>
              <a:spcAft>
                <a:spcPts val="800"/>
              </a:spcAft>
            </a:pPr>
            <a:r>
              <a:rPr lang="en-GB" sz="7200" b="0" dirty="0">
                <a:solidFill>
                  <a:srgbClr val="000000"/>
                </a:solidFill>
                <a:effectLst/>
                <a:latin typeface="Arial" panose="020B0604020202020204" pitchFamily="34" charset="0"/>
              </a:rPr>
              <a:t>Mapping of Knowledge (32), Skills (24) and Behaviour (6): see the link here as to how the proposed curriculum is mapped on to the KSBs and where these are delivered by the University and the workplace.</a:t>
            </a:r>
            <a:endParaRPr lang="en-GB" sz="7200" b="0" dirty="0">
              <a:effectLst/>
            </a:endParaRPr>
          </a:p>
          <a:p>
            <a:pPr marL="0" indent="0">
              <a:buNone/>
            </a:pPr>
            <a:br>
              <a:rPr lang="en-GB" dirty="0"/>
            </a:br>
            <a:endParaRPr lang="en-GB" dirty="0"/>
          </a:p>
        </p:txBody>
      </p:sp>
    </p:spTree>
    <p:extLst>
      <p:ext uri="{BB962C8B-B14F-4D97-AF65-F5344CB8AC3E}">
        <p14:creationId xmlns:p14="http://schemas.microsoft.com/office/powerpoint/2010/main" val="2210662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251F6-ABBF-4E33-8510-CD2064BE1512}"/>
              </a:ext>
            </a:extLst>
          </p:cNvPr>
          <p:cNvSpPr>
            <a:spLocks noGrp="1"/>
          </p:cNvSpPr>
          <p:nvPr>
            <p:ph type="title"/>
          </p:nvPr>
        </p:nvSpPr>
        <p:spPr>
          <a:xfrm>
            <a:off x="332006" y="296132"/>
            <a:ext cx="7886700" cy="855661"/>
          </a:xfrm>
        </p:spPr>
        <p:txBody>
          <a:bodyPr>
            <a:normAutofit/>
          </a:bodyPr>
          <a:lstStyle/>
          <a:p>
            <a:r>
              <a:rPr lang="en-GB" sz="3200" dirty="0"/>
              <a:t>Year 1</a:t>
            </a:r>
          </a:p>
        </p:txBody>
      </p:sp>
      <p:sp>
        <p:nvSpPr>
          <p:cNvPr id="3" name="Content Placeholder 2">
            <a:extLst>
              <a:ext uri="{FF2B5EF4-FFF2-40B4-BE49-F238E27FC236}">
                <a16:creationId xmlns:a16="http://schemas.microsoft.com/office/drawing/2014/main" id="{691C3833-4B75-49B0-A6D8-4C5DEE9386BC}"/>
              </a:ext>
            </a:extLst>
          </p:cNvPr>
          <p:cNvSpPr>
            <a:spLocks noGrp="1"/>
          </p:cNvSpPr>
          <p:nvPr>
            <p:ph idx="1"/>
          </p:nvPr>
        </p:nvSpPr>
        <p:spPr>
          <a:xfrm>
            <a:off x="419929" y="1327641"/>
            <a:ext cx="7886700" cy="3976806"/>
          </a:xfrm>
        </p:spPr>
        <p:txBody>
          <a:bodyPr>
            <a:normAutofit/>
          </a:bodyPr>
          <a:lstStyle/>
          <a:p>
            <a:pPr marL="0" indent="0">
              <a:buNone/>
            </a:pPr>
            <a:endParaRPr lang="en-GB" sz="3600" dirty="0">
              <a:solidFill>
                <a:srgbClr val="000000"/>
              </a:solidFill>
            </a:endParaRPr>
          </a:p>
          <a:p>
            <a:pPr marL="0" indent="0">
              <a:buNone/>
            </a:pPr>
            <a:endParaRPr lang="en-GB" sz="3600" dirty="0">
              <a:solidFill>
                <a:srgbClr val="000000"/>
              </a:solidFill>
            </a:endParaRPr>
          </a:p>
          <a:p>
            <a:pPr marL="0" indent="0">
              <a:buNone/>
            </a:pPr>
            <a:r>
              <a:rPr lang="en-GB" sz="3600" dirty="0">
                <a:solidFill>
                  <a:srgbClr val="000000"/>
                </a:solidFill>
              </a:rPr>
              <a:t> </a:t>
            </a:r>
          </a:p>
        </p:txBody>
      </p:sp>
      <p:graphicFrame>
        <p:nvGraphicFramePr>
          <p:cNvPr id="6" name="Table 5">
            <a:extLst>
              <a:ext uri="{FF2B5EF4-FFF2-40B4-BE49-F238E27FC236}">
                <a16:creationId xmlns:a16="http://schemas.microsoft.com/office/drawing/2014/main" id="{3F5AE811-28F1-8743-7339-A2B84EE1E0D9}"/>
              </a:ext>
            </a:extLst>
          </p:cNvPr>
          <p:cNvGraphicFramePr>
            <a:graphicFrameLocks noGrp="1"/>
          </p:cNvGraphicFramePr>
          <p:nvPr/>
        </p:nvGraphicFramePr>
        <p:xfrm>
          <a:off x="781953" y="2105567"/>
          <a:ext cx="7340958" cy="3405681"/>
        </p:xfrm>
        <a:graphic>
          <a:graphicData uri="http://schemas.openxmlformats.org/drawingml/2006/table">
            <a:tbl>
              <a:tblPr/>
              <a:tblGrid>
                <a:gridCol w="3084652">
                  <a:extLst>
                    <a:ext uri="{9D8B030D-6E8A-4147-A177-3AD203B41FA5}">
                      <a16:colId xmlns:a16="http://schemas.microsoft.com/office/drawing/2014/main" val="1229425891"/>
                    </a:ext>
                  </a:extLst>
                </a:gridCol>
                <a:gridCol w="1696566">
                  <a:extLst>
                    <a:ext uri="{9D8B030D-6E8A-4147-A177-3AD203B41FA5}">
                      <a16:colId xmlns:a16="http://schemas.microsoft.com/office/drawing/2014/main" val="1696495871"/>
                    </a:ext>
                  </a:extLst>
                </a:gridCol>
                <a:gridCol w="2559740">
                  <a:extLst>
                    <a:ext uri="{9D8B030D-6E8A-4147-A177-3AD203B41FA5}">
                      <a16:colId xmlns:a16="http://schemas.microsoft.com/office/drawing/2014/main" val="3451653875"/>
                    </a:ext>
                  </a:extLst>
                </a:gridCol>
              </a:tblGrid>
              <a:tr h="681763">
                <a:tc>
                  <a:txBody>
                    <a:bodyPr/>
                    <a:lstStyle/>
                    <a:p>
                      <a:pPr rtl="0" fontAlgn="t">
                        <a:spcBef>
                          <a:spcPts val="0"/>
                        </a:spcBef>
                        <a:spcAft>
                          <a:spcPts val="0"/>
                        </a:spcAft>
                      </a:pPr>
                      <a:r>
                        <a:rPr lang="en-GB" sz="1200" b="1" i="0" u="none" strike="noStrike" dirty="0">
                          <a:solidFill>
                            <a:srgbClr val="000000"/>
                          </a:solidFill>
                          <a:effectLst/>
                          <a:latin typeface="Arial" panose="020B0604020202020204" pitchFamily="34" charset="0"/>
                        </a:rPr>
                        <a:t>Module</a:t>
                      </a:r>
                      <a:endParaRPr lang="en-GB" sz="1200" b="1" dirty="0">
                        <a:effectLst/>
                      </a:endParaRPr>
                    </a:p>
                  </a:txBody>
                  <a:tcPr marL="49277" marR="49277" marT="32852" marB="3285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200" b="1" i="0" u="none" strike="noStrike" dirty="0">
                          <a:solidFill>
                            <a:srgbClr val="000000"/>
                          </a:solidFill>
                          <a:effectLst/>
                          <a:latin typeface="Arial" panose="020B0604020202020204" pitchFamily="34" charset="0"/>
                        </a:rPr>
                        <a:t>Study Block  </a:t>
                      </a:r>
                      <a:endParaRPr lang="en-GB" sz="1200" b="1" dirty="0">
                        <a:effectLst/>
                      </a:endParaRPr>
                    </a:p>
                  </a:txBody>
                  <a:tcPr marL="49277" marR="49277" marT="32852" marB="3285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200" b="1" i="0" u="none" strike="noStrike" dirty="0">
                          <a:solidFill>
                            <a:srgbClr val="000000"/>
                          </a:solidFill>
                          <a:effectLst/>
                          <a:latin typeface="Arial" panose="020B0604020202020204" pitchFamily="34" charset="0"/>
                        </a:rPr>
                        <a:t>Work based learning and practice placement (1000 hours per year)</a:t>
                      </a:r>
                      <a:endParaRPr lang="en-GB" sz="1200" b="1" dirty="0">
                        <a:effectLst/>
                      </a:endParaRPr>
                    </a:p>
                    <a:p>
                      <a:pPr fontAlgn="t"/>
                      <a:br>
                        <a:rPr lang="en-GB" sz="1200" dirty="0">
                          <a:effectLst/>
                        </a:rPr>
                      </a:br>
                      <a:endParaRPr lang="en-GB" sz="1200" dirty="0">
                        <a:effectLst/>
                      </a:endParaRPr>
                    </a:p>
                  </a:txBody>
                  <a:tcPr marL="49277" marR="49277" marT="32852" marB="3285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7651454"/>
                  </a:ext>
                </a:extLst>
              </a:tr>
              <a:tr h="681763">
                <a:tc>
                  <a:txBody>
                    <a:bodyPr/>
                    <a:lstStyle/>
                    <a:p>
                      <a:pPr rtl="0" fontAlgn="t">
                        <a:spcBef>
                          <a:spcPts val="0"/>
                        </a:spcBef>
                        <a:spcAft>
                          <a:spcPts val="0"/>
                        </a:spcAft>
                      </a:pPr>
                      <a:r>
                        <a:rPr lang="en-GB" sz="1200" b="0" i="0" u="none" strike="noStrike">
                          <a:solidFill>
                            <a:srgbClr val="000000"/>
                          </a:solidFill>
                          <a:effectLst/>
                          <a:latin typeface="Arial" panose="020B0604020202020204" pitchFamily="34" charset="0"/>
                        </a:rPr>
                        <a:t>HCS XXX Spoken Language &amp; Literacy Development in Children </a:t>
                      </a:r>
                      <a:endParaRPr lang="en-GB" sz="1200">
                        <a:effectLst/>
                      </a:endParaRPr>
                    </a:p>
                  </a:txBody>
                  <a:tcPr marL="49277" marR="49277" marT="32852" marB="3285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200" b="0" i="0" u="none" strike="noStrike">
                          <a:solidFill>
                            <a:srgbClr val="000000"/>
                          </a:solidFill>
                          <a:effectLst/>
                          <a:latin typeface="Arial" panose="020B0604020202020204" pitchFamily="34" charset="0"/>
                        </a:rPr>
                        <a:t>1 week study block </a:t>
                      </a:r>
                      <a:endParaRPr lang="en-GB" sz="1200">
                        <a:effectLst/>
                      </a:endParaRPr>
                    </a:p>
                    <a:p>
                      <a:pPr rtl="0" fontAlgn="t">
                        <a:spcBef>
                          <a:spcPts val="0"/>
                        </a:spcBef>
                        <a:spcAft>
                          <a:spcPts val="0"/>
                        </a:spcAft>
                      </a:pPr>
                      <a:r>
                        <a:rPr lang="en-GB" sz="1200" b="0" i="0" u="none" strike="noStrike">
                          <a:solidFill>
                            <a:srgbClr val="000000"/>
                          </a:solidFill>
                          <a:effectLst/>
                          <a:latin typeface="Arial" panose="020B0604020202020204" pitchFamily="34" charset="0"/>
                        </a:rPr>
                        <a:t>September </a:t>
                      </a:r>
                      <a:endParaRPr lang="en-GB" sz="1200">
                        <a:effectLst/>
                      </a:endParaRPr>
                    </a:p>
                    <a:p>
                      <a:pPr fontAlgn="t"/>
                      <a:br>
                        <a:rPr lang="en-GB" sz="1200">
                          <a:effectLst/>
                        </a:rPr>
                      </a:br>
                      <a:endParaRPr lang="en-GB" sz="1200">
                        <a:effectLst/>
                      </a:endParaRPr>
                    </a:p>
                  </a:txBody>
                  <a:tcPr marL="49277" marR="49277" marT="32852" marB="3285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rtl="0" fontAlgn="t">
                        <a:spcBef>
                          <a:spcPts val="0"/>
                        </a:spcBef>
                        <a:spcAft>
                          <a:spcPts val="0"/>
                        </a:spcAft>
                      </a:pPr>
                      <a:r>
                        <a:rPr lang="en-GB" sz="1200" b="0" i="0" u="none" strike="noStrike" dirty="0">
                          <a:solidFill>
                            <a:srgbClr val="000000"/>
                          </a:solidFill>
                          <a:effectLst/>
                          <a:latin typeface="Arial" panose="020B0604020202020204" pitchFamily="34" charset="0"/>
                        </a:rPr>
                        <a:t>150 hours of placement from employer/work based learning </a:t>
                      </a:r>
                      <a:endParaRPr lang="en-GB" sz="1200" dirty="0">
                        <a:effectLst/>
                      </a:endParaRPr>
                    </a:p>
                    <a:p>
                      <a:pPr rtl="0" fontAlgn="t">
                        <a:spcBef>
                          <a:spcPts val="0"/>
                        </a:spcBef>
                        <a:spcAft>
                          <a:spcPts val="0"/>
                        </a:spcAft>
                      </a:pPr>
                      <a:br>
                        <a:rPr lang="en-GB" sz="1200" dirty="0">
                          <a:effectLst/>
                        </a:rPr>
                      </a:br>
                      <a:r>
                        <a:rPr lang="en-GB" sz="1200" b="0" i="0" u="none" strike="noStrike" dirty="0">
                          <a:solidFill>
                            <a:srgbClr val="000000"/>
                          </a:solidFill>
                          <a:effectLst/>
                          <a:latin typeface="Arial" panose="020B0604020202020204" pitchFamily="34" charset="0"/>
                        </a:rPr>
                        <a:t>100 hours/3 weeks of placement at an alternative setting to be completed in year 1 and separate to the 4 study blocks </a:t>
                      </a:r>
                      <a:endParaRPr lang="en-GB" sz="1200" dirty="0">
                        <a:effectLst/>
                      </a:endParaRPr>
                    </a:p>
                    <a:p>
                      <a:pPr fontAlgn="t"/>
                      <a:br>
                        <a:rPr lang="en-GB" sz="1200" dirty="0">
                          <a:effectLst/>
                        </a:rPr>
                      </a:br>
                      <a:br>
                        <a:rPr lang="en-GB" sz="1200" dirty="0">
                          <a:effectLst/>
                        </a:rPr>
                      </a:br>
                      <a:endParaRPr lang="en-GB" sz="1200" dirty="0">
                        <a:effectLst/>
                      </a:endParaRPr>
                    </a:p>
                  </a:txBody>
                  <a:tcPr marL="49277" marR="49277" marT="32852" marB="3285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057299"/>
                  </a:ext>
                </a:extLst>
              </a:tr>
              <a:tr h="459923">
                <a:tc>
                  <a:txBody>
                    <a:bodyPr/>
                    <a:lstStyle/>
                    <a:p>
                      <a:pPr rtl="0" fontAlgn="t">
                        <a:spcBef>
                          <a:spcPts val="0"/>
                        </a:spcBef>
                        <a:spcAft>
                          <a:spcPts val="0"/>
                        </a:spcAft>
                      </a:pPr>
                      <a:r>
                        <a:rPr lang="en-GB" sz="1200" b="0" i="0" u="none" strike="noStrike" dirty="0">
                          <a:solidFill>
                            <a:srgbClr val="000000"/>
                          </a:solidFill>
                          <a:effectLst/>
                          <a:latin typeface="Arial" panose="020B0604020202020204" pitchFamily="34" charset="0"/>
                        </a:rPr>
                        <a:t>HCS XXX Practical Linguistics for SLTs </a:t>
                      </a:r>
                      <a:endParaRPr lang="en-GB" sz="1200" dirty="0">
                        <a:effectLst/>
                      </a:endParaRPr>
                    </a:p>
                  </a:txBody>
                  <a:tcPr marL="49277" marR="49277" marT="32852" marB="3285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200" b="0" i="0" u="none" strike="noStrike">
                          <a:solidFill>
                            <a:srgbClr val="000000"/>
                          </a:solidFill>
                          <a:effectLst/>
                          <a:latin typeface="Arial" panose="020B0604020202020204" pitchFamily="34" charset="0"/>
                        </a:rPr>
                        <a:t>1 week study block </a:t>
                      </a:r>
                      <a:endParaRPr lang="en-GB" sz="1200">
                        <a:effectLst/>
                      </a:endParaRPr>
                    </a:p>
                    <a:p>
                      <a:pPr rtl="0" fontAlgn="t">
                        <a:spcBef>
                          <a:spcPts val="0"/>
                        </a:spcBef>
                        <a:spcAft>
                          <a:spcPts val="0"/>
                        </a:spcAft>
                      </a:pPr>
                      <a:r>
                        <a:rPr lang="en-GB" sz="1200" b="0" i="0" u="none" strike="noStrike">
                          <a:solidFill>
                            <a:srgbClr val="000000"/>
                          </a:solidFill>
                          <a:effectLst/>
                          <a:latin typeface="Arial" panose="020B0604020202020204" pitchFamily="34" charset="0"/>
                        </a:rPr>
                        <a:t>January</a:t>
                      </a:r>
                      <a:endParaRPr lang="en-GB" sz="1200">
                        <a:effectLst/>
                      </a:endParaRPr>
                    </a:p>
                  </a:txBody>
                  <a:tcPr marL="49277" marR="49277" marT="32852" marB="3285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919413388"/>
                  </a:ext>
                </a:extLst>
              </a:tr>
              <a:tr h="459923">
                <a:tc>
                  <a:txBody>
                    <a:bodyPr/>
                    <a:lstStyle/>
                    <a:p>
                      <a:pPr rtl="0" fontAlgn="t">
                        <a:spcBef>
                          <a:spcPts val="0"/>
                        </a:spcBef>
                        <a:spcAft>
                          <a:spcPts val="0"/>
                        </a:spcAft>
                      </a:pPr>
                      <a:r>
                        <a:rPr lang="en-GB" sz="1200" b="0" i="0" u="none" strike="noStrike">
                          <a:solidFill>
                            <a:srgbClr val="000000"/>
                          </a:solidFill>
                          <a:effectLst/>
                          <a:latin typeface="Arial" panose="020B0604020202020204" pitchFamily="34" charset="0"/>
                        </a:rPr>
                        <a:t>HCS XXX Anatomy &amp; Physiology for SLTs </a:t>
                      </a:r>
                      <a:endParaRPr lang="en-GB" sz="1200">
                        <a:effectLst/>
                      </a:endParaRPr>
                    </a:p>
                  </a:txBody>
                  <a:tcPr marL="49277" marR="49277" marT="32852" marB="3285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200" b="0" i="0" u="none" strike="noStrike">
                          <a:solidFill>
                            <a:srgbClr val="000000"/>
                          </a:solidFill>
                          <a:effectLst/>
                          <a:latin typeface="Arial" panose="020B0604020202020204" pitchFamily="34" charset="0"/>
                        </a:rPr>
                        <a:t>1 week study block </a:t>
                      </a:r>
                      <a:endParaRPr lang="en-GB" sz="1200">
                        <a:effectLst/>
                      </a:endParaRPr>
                    </a:p>
                    <a:p>
                      <a:pPr rtl="0" fontAlgn="t">
                        <a:spcBef>
                          <a:spcPts val="0"/>
                        </a:spcBef>
                        <a:spcAft>
                          <a:spcPts val="0"/>
                        </a:spcAft>
                      </a:pPr>
                      <a:r>
                        <a:rPr lang="en-GB" sz="1200" b="0" i="0" u="none" strike="noStrike">
                          <a:solidFill>
                            <a:srgbClr val="000000"/>
                          </a:solidFill>
                          <a:effectLst/>
                          <a:latin typeface="Arial" panose="020B0604020202020204" pitchFamily="34" charset="0"/>
                        </a:rPr>
                        <a:t>Easter/April</a:t>
                      </a:r>
                      <a:endParaRPr lang="en-GB" sz="1200">
                        <a:effectLst/>
                      </a:endParaRPr>
                    </a:p>
                  </a:txBody>
                  <a:tcPr marL="49277" marR="49277" marT="32852" marB="3285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854830988"/>
                  </a:ext>
                </a:extLst>
              </a:tr>
              <a:tr h="459923">
                <a:tc>
                  <a:txBody>
                    <a:bodyPr/>
                    <a:lstStyle/>
                    <a:p>
                      <a:pPr rtl="0" fontAlgn="t">
                        <a:spcBef>
                          <a:spcPts val="0"/>
                        </a:spcBef>
                        <a:spcAft>
                          <a:spcPts val="0"/>
                        </a:spcAft>
                      </a:pPr>
                      <a:r>
                        <a:rPr lang="en-GB" sz="1200" b="0" i="0" u="none" strike="noStrike">
                          <a:solidFill>
                            <a:srgbClr val="000000"/>
                          </a:solidFill>
                          <a:effectLst/>
                          <a:latin typeface="Arial" panose="020B0604020202020204" pitchFamily="34" charset="0"/>
                        </a:rPr>
                        <a:t>HCS XXX Understanding Society </a:t>
                      </a:r>
                      <a:endParaRPr lang="en-GB" sz="1200">
                        <a:effectLst/>
                      </a:endParaRPr>
                    </a:p>
                  </a:txBody>
                  <a:tcPr marL="49277" marR="49277" marT="32852" marB="3285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200" b="0" i="0" u="none" strike="noStrike">
                          <a:solidFill>
                            <a:srgbClr val="000000"/>
                          </a:solidFill>
                          <a:effectLst/>
                          <a:latin typeface="Arial" panose="020B0604020202020204" pitchFamily="34" charset="0"/>
                        </a:rPr>
                        <a:t>1 week study block </a:t>
                      </a:r>
                      <a:endParaRPr lang="en-GB" sz="1200">
                        <a:effectLst/>
                      </a:endParaRPr>
                    </a:p>
                    <a:p>
                      <a:pPr rtl="0" fontAlgn="t">
                        <a:spcBef>
                          <a:spcPts val="0"/>
                        </a:spcBef>
                        <a:spcAft>
                          <a:spcPts val="0"/>
                        </a:spcAft>
                      </a:pPr>
                      <a:r>
                        <a:rPr lang="en-GB" sz="1200" b="0" i="0" u="none" strike="noStrike">
                          <a:solidFill>
                            <a:srgbClr val="000000"/>
                          </a:solidFill>
                          <a:effectLst/>
                          <a:latin typeface="Arial" panose="020B0604020202020204" pitchFamily="34" charset="0"/>
                        </a:rPr>
                        <a:t>July </a:t>
                      </a:r>
                      <a:endParaRPr lang="en-GB" sz="1200">
                        <a:effectLst/>
                      </a:endParaRPr>
                    </a:p>
                  </a:txBody>
                  <a:tcPr marL="49277" marR="49277" marT="32852" marB="3285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231936453"/>
                  </a:ext>
                </a:extLst>
              </a:tr>
              <a:tr h="328516">
                <a:tc>
                  <a:txBody>
                    <a:bodyPr/>
                    <a:lstStyle/>
                    <a:p>
                      <a:pPr rtl="0" fontAlgn="t">
                        <a:spcBef>
                          <a:spcPts val="0"/>
                        </a:spcBef>
                        <a:spcAft>
                          <a:spcPts val="0"/>
                        </a:spcAft>
                      </a:pPr>
                      <a:r>
                        <a:rPr lang="en-GB" sz="1200" b="0" i="0" u="none" strike="noStrike">
                          <a:solidFill>
                            <a:srgbClr val="000000"/>
                          </a:solidFill>
                          <a:effectLst/>
                          <a:latin typeface="Arial" panose="020B0604020202020204" pitchFamily="34" charset="0"/>
                        </a:rPr>
                        <a:t>HCS XXX Practice Placements 1</a:t>
                      </a:r>
                      <a:endParaRPr lang="en-GB" sz="1200">
                        <a:effectLst/>
                      </a:endParaRPr>
                    </a:p>
                  </a:txBody>
                  <a:tcPr marL="49277" marR="49277" marT="32852" marB="3285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200" b="0" i="0" u="none" strike="noStrike" dirty="0">
                          <a:solidFill>
                            <a:srgbClr val="000000"/>
                          </a:solidFill>
                          <a:effectLst/>
                          <a:latin typeface="Arial" panose="020B0604020202020204" pitchFamily="34" charset="0"/>
                        </a:rPr>
                        <a:t>3 week block </a:t>
                      </a:r>
                    </a:p>
                    <a:p>
                      <a:pPr rtl="0" fontAlgn="t">
                        <a:spcBef>
                          <a:spcPts val="0"/>
                        </a:spcBef>
                        <a:spcAft>
                          <a:spcPts val="0"/>
                        </a:spcAft>
                      </a:pPr>
                      <a:r>
                        <a:rPr lang="en-GB" sz="1200" b="0" i="0" u="none" strike="noStrike" dirty="0">
                          <a:solidFill>
                            <a:srgbClr val="000000"/>
                          </a:solidFill>
                          <a:effectLst/>
                          <a:latin typeface="Arial" panose="020B0604020202020204" pitchFamily="34" charset="0"/>
                        </a:rPr>
                        <a:t>During year 1 </a:t>
                      </a:r>
                      <a:endParaRPr lang="en-GB" sz="1200" dirty="0">
                        <a:effectLst/>
                      </a:endParaRPr>
                    </a:p>
                  </a:txBody>
                  <a:tcPr marL="49277" marR="49277" marT="32852" marB="3285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en-GB" sz="1200" dirty="0">
                          <a:effectLst/>
                        </a:rPr>
                      </a:br>
                      <a:endParaRPr lang="en-GB" sz="1200" dirty="0">
                        <a:effectLst/>
                      </a:endParaRPr>
                    </a:p>
                  </a:txBody>
                  <a:tcPr marL="49277" marR="49277" marT="32852" marB="3285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413196"/>
                  </a:ext>
                </a:extLst>
              </a:tr>
            </a:tbl>
          </a:graphicData>
        </a:graphic>
      </p:graphicFrame>
      <p:sp>
        <p:nvSpPr>
          <p:cNvPr id="7" name="Rectangle 2">
            <a:extLst>
              <a:ext uri="{FF2B5EF4-FFF2-40B4-BE49-F238E27FC236}">
                <a16:creationId xmlns:a16="http://schemas.microsoft.com/office/drawing/2014/main" id="{9E674711-BADB-3EF3-74A7-C68A7ABC036D}"/>
              </a:ext>
            </a:extLst>
          </p:cNvPr>
          <p:cNvSpPr>
            <a:spLocks noChangeArrowheads="1"/>
          </p:cNvSpPr>
          <p:nvPr/>
        </p:nvSpPr>
        <p:spPr bwMode="auto">
          <a:xfrm>
            <a:off x="1949097" y="1717322"/>
            <a:ext cx="761259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4" name="TextBox 3"/>
          <p:cNvSpPr txBox="1"/>
          <p:nvPr/>
        </p:nvSpPr>
        <p:spPr>
          <a:xfrm>
            <a:off x="600891" y="1327641"/>
            <a:ext cx="7617815" cy="646331"/>
          </a:xfrm>
          <a:prstGeom prst="rect">
            <a:avLst/>
          </a:prstGeom>
          <a:noFill/>
        </p:spPr>
        <p:txBody>
          <a:bodyPr wrap="square" rtlCol="0">
            <a:spAutoFit/>
          </a:bodyPr>
          <a:lstStyle/>
          <a:p>
            <a:r>
              <a:rPr lang="en-GB" b="1" dirty="0"/>
              <a:t>Complete 4 study blocks, 150 hours employer based learning; 100hours/3 week practice placement block</a:t>
            </a:r>
            <a:endParaRPr lang="en-GB" dirty="0"/>
          </a:p>
        </p:txBody>
      </p:sp>
    </p:spTree>
    <p:extLst>
      <p:ext uri="{BB962C8B-B14F-4D97-AF65-F5344CB8AC3E}">
        <p14:creationId xmlns:p14="http://schemas.microsoft.com/office/powerpoint/2010/main" val="265204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3324B7-1028-3796-61BE-27A6EE8796C1}"/>
              </a:ext>
            </a:extLst>
          </p:cNvPr>
          <p:cNvSpPr>
            <a:spLocks noGrp="1"/>
          </p:cNvSpPr>
          <p:nvPr>
            <p:ph type="title"/>
          </p:nvPr>
        </p:nvSpPr>
        <p:spPr>
          <a:xfrm>
            <a:off x="419929" y="418682"/>
            <a:ext cx="7886700" cy="608608"/>
          </a:xfrm>
        </p:spPr>
        <p:txBody>
          <a:bodyPr/>
          <a:lstStyle/>
          <a:p>
            <a:r>
              <a:rPr lang="en-GB" dirty="0"/>
              <a:t>Year 2 </a:t>
            </a:r>
          </a:p>
        </p:txBody>
      </p:sp>
      <p:graphicFrame>
        <p:nvGraphicFramePr>
          <p:cNvPr id="2" name="Table 1">
            <a:extLst>
              <a:ext uri="{FF2B5EF4-FFF2-40B4-BE49-F238E27FC236}">
                <a16:creationId xmlns:a16="http://schemas.microsoft.com/office/drawing/2014/main" id="{9AD6685D-7322-A817-16A4-38C77C90E810}"/>
              </a:ext>
            </a:extLst>
          </p:cNvPr>
          <p:cNvGraphicFramePr>
            <a:graphicFrameLocks noGrp="1"/>
          </p:cNvGraphicFramePr>
          <p:nvPr/>
        </p:nvGraphicFramePr>
        <p:xfrm>
          <a:off x="558800" y="1797775"/>
          <a:ext cx="8048977" cy="3130290"/>
        </p:xfrm>
        <a:graphic>
          <a:graphicData uri="http://schemas.openxmlformats.org/drawingml/2006/table">
            <a:tbl>
              <a:tblPr/>
              <a:tblGrid>
                <a:gridCol w="2809890">
                  <a:extLst>
                    <a:ext uri="{9D8B030D-6E8A-4147-A177-3AD203B41FA5}">
                      <a16:colId xmlns:a16="http://schemas.microsoft.com/office/drawing/2014/main" val="2055157247"/>
                    </a:ext>
                  </a:extLst>
                </a:gridCol>
                <a:gridCol w="1559036">
                  <a:extLst>
                    <a:ext uri="{9D8B030D-6E8A-4147-A177-3AD203B41FA5}">
                      <a16:colId xmlns:a16="http://schemas.microsoft.com/office/drawing/2014/main" val="3823826283"/>
                    </a:ext>
                  </a:extLst>
                </a:gridCol>
                <a:gridCol w="3680051">
                  <a:extLst>
                    <a:ext uri="{9D8B030D-6E8A-4147-A177-3AD203B41FA5}">
                      <a16:colId xmlns:a16="http://schemas.microsoft.com/office/drawing/2014/main" val="672143814"/>
                    </a:ext>
                  </a:extLst>
                </a:gridCol>
              </a:tblGrid>
              <a:tr h="637064">
                <a:tc>
                  <a:txBody>
                    <a:bodyPr/>
                    <a:lstStyle/>
                    <a:p>
                      <a:pPr rtl="0" fontAlgn="t">
                        <a:spcBef>
                          <a:spcPts val="0"/>
                        </a:spcBef>
                        <a:spcAft>
                          <a:spcPts val="0"/>
                        </a:spcAft>
                      </a:pPr>
                      <a:r>
                        <a:rPr lang="en-GB" sz="1200" b="1" i="0" u="none" strike="noStrike" dirty="0">
                          <a:solidFill>
                            <a:srgbClr val="000000"/>
                          </a:solidFill>
                          <a:effectLst/>
                          <a:latin typeface="Arial" panose="020B0604020202020204" pitchFamily="34" charset="0"/>
                        </a:rPr>
                        <a:t>Module</a:t>
                      </a:r>
                      <a:endParaRPr lang="en-GB" sz="1000" dirty="0">
                        <a:effectLst/>
                      </a:endParaRPr>
                    </a:p>
                  </a:txBody>
                  <a:tcPr marL="68257" marR="68257" marT="45505" marB="4550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200" b="1" i="0" u="none" strike="noStrike">
                          <a:solidFill>
                            <a:srgbClr val="000000"/>
                          </a:solidFill>
                          <a:effectLst/>
                          <a:latin typeface="Arial" panose="020B0604020202020204" pitchFamily="34" charset="0"/>
                        </a:rPr>
                        <a:t>Study block</a:t>
                      </a:r>
                      <a:endParaRPr lang="en-GB" sz="1000">
                        <a:effectLst/>
                      </a:endParaRPr>
                    </a:p>
                  </a:txBody>
                  <a:tcPr marL="68257" marR="68257" marT="45505" marB="4550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200" b="1" i="0" u="none" strike="noStrike" dirty="0">
                          <a:solidFill>
                            <a:srgbClr val="000000"/>
                          </a:solidFill>
                          <a:effectLst/>
                          <a:latin typeface="Arial" panose="020B0604020202020204" pitchFamily="34" charset="0"/>
                        </a:rPr>
                        <a:t>Work based learning and practice placement (1000 hours per year</a:t>
                      </a:r>
                      <a:endParaRPr lang="en-GB" sz="1000" dirty="0">
                        <a:effectLst/>
                      </a:endParaRPr>
                    </a:p>
                  </a:txBody>
                  <a:tcPr marL="68257" marR="68257" marT="45505" marB="4550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0334961"/>
                  </a:ext>
                </a:extLst>
              </a:tr>
              <a:tr h="637064">
                <a:tc>
                  <a:txBody>
                    <a:bodyPr/>
                    <a:lstStyle/>
                    <a:p>
                      <a:pPr rtl="0" fontAlgn="t">
                        <a:spcBef>
                          <a:spcPts val="0"/>
                        </a:spcBef>
                        <a:spcAft>
                          <a:spcPts val="0"/>
                        </a:spcAft>
                      </a:pPr>
                      <a:r>
                        <a:rPr lang="en-GB" sz="1200" b="0" i="0" u="none" strike="noStrike">
                          <a:solidFill>
                            <a:srgbClr val="000000"/>
                          </a:solidFill>
                          <a:effectLst/>
                          <a:latin typeface="Arial" panose="020B0604020202020204" pitchFamily="34" charset="0"/>
                        </a:rPr>
                        <a:t>HCS XXX Cognition and Communication in Adults 1</a:t>
                      </a:r>
                      <a:endParaRPr lang="en-GB" sz="1000">
                        <a:effectLst/>
                      </a:endParaRPr>
                    </a:p>
                  </a:txBody>
                  <a:tcPr marL="68257" marR="68257" marT="45505" marB="4550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200" b="0" i="0" u="none" strike="noStrike">
                          <a:solidFill>
                            <a:srgbClr val="000000"/>
                          </a:solidFill>
                          <a:effectLst/>
                          <a:latin typeface="Arial" panose="020B0604020202020204" pitchFamily="34" charset="0"/>
                        </a:rPr>
                        <a:t>1 week study block </a:t>
                      </a:r>
                      <a:endParaRPr lang="en-GB" sz="1000">
                        <a:effectLst/>
                      </a:endParaRPr>
                    </a:p>
                    <a:p>
                      <a:pPr rtl="0" fontAlgn="t">
                        <a:spcBef>
                          <a:spcPts val="0"/>
                        </a:spcBef>
                        <a:spcAft>
                          <a:spcPts val="0"/>
                        </a:spcAft>
                      </a:pPr>
                      <a:r>
                        <a:rPr lang="en-GB" sz="1200" b="0" i="0" u="none" strike="noStrike">
                          <a:solidFill>
                            <a:srgbClr val="000000"/>
                          </a:solidFill>
                          <a:effectLst/>
                          <a:latin typeface="Arial" panose="020B0604020202020204" pitchFamily="34" charset="0"/>
                        </a:rPr>
                        <a:t>September </a:t>
                      </a:r>
                      <a:endParaRPr lang="en-GB" sz="1000">
                        <a:effectLst/>
                      </a:endParaRPr>
                    </a:p>
                  </a:txBody>
                  <a:tcPr marL="68257" marR="68257" marT="45505" marB="4550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rtl="0" fontAlgn="t">
                        <a:spcBef>
                          <a:spcPts val="0"/>
                        </a:spcBef>
                        <a:spcAft>
                          <a:spcPts val="0"/>
                        </a:spcAft>
                      </a:pPr>
                      <a:r>
                        <a:rPr lang="en-GB" sz="1200" b="0" i="0" u="none" strike="noStrike" dirty="0">
                          <a:solidFill>
                            <a:srgbClr val="000000"/>
                          </a:solidFill>
                          <a:effectLst/>
                          <a:latin typeface="Arial" panose="020B0604020202020204" pitchFamily="34" charset="0"/>
                        </a:rPr>
                        <a:t>150 hours of placement from employer/work based learning </a:t>
                      </a:r>
                      <a:endParaRPr lang="en-GB" sz="1000" dirty="0">
                        <a:effectLst/>
                      </a:endParaRPr>
                    </a:p>
                    <a:p>
                      <a:pPr rtl="0" fontAlgn="t">
                        <a:spcBef>
                          <a:spcPts val="0"/>
                        </a:spcBef>
                        <a:spcAft>
                          <a:spcPts val="0"/>
                        </a:spcAft>
                      </a:pPr>
                      <a:br>
                        <a:rPr lang="en-GB" sz="1000" dirty="0">
                          <a:effectLst/>
                        </a:rPr>
                      </a:br>
                      <a:r>
                        <a:rPr lang="en-GB" sz="1200" b="0" i="0" u="none" strike="noStrike" dirty="0">
                          <a:solidFill>
                            <a:srgbClr val="000000"/>
                          </a:solidFill>
                          <a:effectLst/>
                          <a:latin typeface="Arial" panose="020B0604020202020204" pitchFamily="34" charset="0"/>
                        </a:rPr>
                        <a:t>100 hours/3 weeks of placement at an alternative setting to be completed in year 1 and separate to the 4 study blocks </a:t>
                      </a:r>
                      <a:endParaRPr lang="en-GB" sz="1000" dirty="0">
                        <a:effectLst/>
                      </a:endParaRPr>
                    </a:p>
                    <a:p>
                      <a:pPr fontAlgn="t"/>
                      <a:br>
                        <a:rPr lang="en-GB" sz="1000" dirty="0">
                          <a:effectLst/>
                        </a:rPr>
                      </a:br>
                      <a:br>
                        <a:rPr lang="en-GB" sz="1000" dirty="0">
                          <a:effectLst/>
                        </a:rPr>
                      </a:br>
                      <a:br>
                        <a:rPr lang="en-GB" sz="1000" dirty="0">
                          <a:effectLst/>
                        </a:rPr>
                      </a:br>
                      <a:endParaRPr lang="en-GB" sz="1000" dirty="0">
                        <a:effectLst/>
                      </a:endParaRPr>
                    </a:p>
                  </a:txBody>
                  <a:tcPr marL="68257" marR="68257" marT="45505" marB="4550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7625518"/>
                  </a:ext>
                </a:extLst>
              </a:tr>
              <a:tr h="762328">
                <a:tc>
                  <a:txBody>
                    <a:bodyPr/>
                    <a:lstStyle/>
                    <a:p>
                      <a:pPr rtl="0" fontAlgn="t">
                        <a:spcBef>
                          <a:spcPts val="0"/>
                        </a:spcBef>
                        <a:spcAft>
                          <a:spcPts val="0"/>
                        </a:spcAft>
                      </a:pPr>
                      <a:r>
                        <a:rPr lang="en-GB" sz="1200" b="0" i="0" u="none" strike="noStrike">
                          <a:solidFill>
                            <a:srgbClr val="000000"/>
                          </a:solidFill>
                          <a:effectLst/>
                          <a:latin typeface="Arial" panose="020B0604020202020204" pitchFamily="34" charset="0"/>
                        </a:rPr>
                        <a:t>HCS XXX Key Clinical Topics 1 </a:t>
                      </a:r>
                      <a:endParaRPr lang="en-GB" sz="1000">
                        <a:effectLst/>
                      </a:endParaRPr>
                    </a:p>
                    <a:p>
                      <a:pPr fontAlgn="t"/>
                      <a:br>
                        <a:rPr lang="en-GB" sz="1000">
                          <a:effectLst/>
                        </a:rPr>
                      </a:br>
                      <a:endParaRPr lang="en-GB" sz="1000">
                        <a:effectLst/>
                      </a:endParaRPr>
                    </a:p>
                  </a:txBody>
                  <a:tcPr marL="68257" marR="68257" marT="45505" marB="4550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200" b="0" i="0" u="none" strike="noStrike">
                          <a:solidFill>
                            <a:srgbClr val="000000"/>
                          </a:solidFill>
                          <a:effectLst/>
                          <a:latin typeface="Arial" panose="020B0604020202020204" pitchFamily="34" charset="0"/>
                        </a:rPr>
                        <a:t>1 week study block </a:t>
                      </a:r>
                      <a:endParaRPr lang="en-GB" sz="1000">
                        <a:effectLst/>
                      </a:endParaRPr>
                    </a:p>
                    <a:p>
                      <a:pPr rtl="0" fontAlgn="t">
                        <a:spcBef>
                          <a:spcPts val="0"/>
                        </a:spcBef>
                        <a:spcAft>
                          <a:spcPts val="0"/>
                        </a:spcAft>
                      </a:pPr>
                      <a:r>
                        <a:rPr lang="en-GB" sz="1200" b="0" i="0" u="none" strike="noStrike">
                          <a:solidFill>
                            <a:srgbClr val="000000"/>
                          </a:solidFill>
                          <a:effectLst/>
                          <a:latin typeface="Arial" panose="020B0604020202020204" pitchFamily="34" charset="0"/>
                        </a:rPr>
                        <a:t>January</a:t>
                      </a:r>
                      <a:endParaRPr lang="en-GB" sz="1000">
                        <a:effectLst/>
                      </a:endParaRPr>
                    </a:p>
                  </a:txBody>
                  <a:tcPr marL="68257" marR="68257" marT="45505" marB="4550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598033291"/>
                  </a:ext>
                </a:extLst>
              </a:tr>
              <a:tr h="637064">
                <a:tc>
                  <a:txBody>
                    <a:bodyPr/>
                    <a:lstStyle/>
                    <a:p>
                      <a:pPr rtl="0" fontAlgn="t">
                        <a:spcBef>
                          <a:spcPts val="0"/>
                        </a:spcBef>
                        <a:spcAft>
                          <a:spcPts val="0"/>
                        </a:spcAft>
                      </a:pPr>
                      <a:r>
                        <a:rPr lang="en-GB" sz="1200" b="0" i="0" u="none" strike="noStrike">
                          <a:solidFill>
                            <a:srgbClr val="000000"/>
                          </a:solidFill>
                          <a:effectLst/>
                          <a:latin typeface="Arial" panose="020B0604020202020204" pitchFamily="34" charset="0"/>
                        </a:rPr>
                        <a:t>HCS XXX Developmental Speech, Language and Communication Needs </a:t>
                      </a:r>
                      <a:endParaRPr lang="en-GB" sz="1000">
                        <a:effectLst/>
                      </a:endParaRPr>
                    </a:p>
                  </a:txBody>
                  <a:tcPr marL="68257" marR="68257" marT="45505" marB="4550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200" b="0" i="0" u="none" strike="noStrike">
                          <a:solidFill>
                            <a:srgbClr val="000000"/>
                          </a:solidFill>
                          <a:effectLst/>
                          <a:latin typeface="Arial" panose="020B0604020202020204" pitchFamily="34" charset="0"/>
                        </a:rPr>
                        <a:t>1 week study block </a:t>
                      </a:r>
                      <a:endParaRPr lang="en-GB" sz="1000">
                        <a:effectLst/>
                      </a:endParaRPr>
                    </a:p>
                    <a:p>
                      <a:pPr rtl="0" fontAlgn="t">
                        <a:spcBef>
                          <a:spcPts val="0"/>
                        </a:spcBef>
                        <a:spcAft>
                          <a:spcPts val="0"/>
                        </a:spcAft>
                      </a:pPr>
                      <a:r>
                        <a:rPr lang="en-GB" sz="1200" b="0" i="0" u="none" strike="noStrike">
                          <a:solidFill>
                            <a:srgbClr val="000000"/>
                          </a:solidFill>
                          <a:effectLst/>
                          <a:latin typeface="Arial" panose="020B0604020202020204" pitchFamily="34" charset="0"/>
                        </a:rPr>
                        <a:t>July </a:t>
                      </a:r>
                      <a:endParaRPr lang="en-GB" sz="1000">
                        <a:effectLst/>
                      </a:endParaRPr>
                    </a:p>
                  </a:txBody>
                  <a:tcPr marL="68257" marR="68257" marT="45505" marB="4550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899714457"/>
                  </a:ext>
                </a:extLst>
              </a:tr>
              <a:tr h="398291">
                <a:tc>
                  <a:txBody>
                    <a:bodyPr/>
                    <a:lstStyle/>
                    <a:p>
                      <a:pPr rtl="0" fontAlgn="t">
                        <a:spcBef>
                          <a:spcPts val="0"/>
                        </a:spcBef>
                        <a:spcAft>
                          <a:spcPts val="0"/>
                        </a:spcAft>
                      </a:pPr>
                      <a:r>
                        <a:rPr lang="en-GB" sz="1200" b="0" i="0" u="none" strike="noStrike">
                          <a:solidFill>
                            <a:srgbClr val="000000"/>
                          </a:solidFill>
                          <a:effectLst/>
                          <a:latin typeface="Arial" panose="020B0604020202020204" pitchFamily="34" charset="0"/>
                        </a:rPr>
                        <a:t>Practice Placements 2</a:t>
                      </a:r>
                      <a:endParaRPr lang="en-GB" sz="1000">
                        <a:effectLst/>
                      </a:endParaRPr>
                    </a:p>
                  </a:txBody>
                  <a:tcPr marL="68257" marR="68257" marT="45505" marB="4550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200" b="0" i="0" u="none" strike="noStrike" dirty="0">
                          <a:solidFill>
                            <a:srgbClr val="000000"/>
                          </a:solidFill>
                          <a:effectLst/>
                          <a:latin typeface="Arial" panose="020B0604020202020204" pitchFamily="34" charset="0"/>
                        </a:rPr>
                        <a:t>3 week block </a:t>
                      </a:r>
                    </a:p>
                    <a:p>
                      <a:pPr rtl="0" fontAlgn="t">
                        <a:spcBef>
                          <a:spcPts val="0"/>
                        </a:spcBef>
                        <a:spcAft>
                          <a:spcPts val="0"/>
                        </a:spcAft>
                      </a:pPr>
                      <a:r>
                        <a:rPr lang="en-GB" sz="1200" b="0" i="0" u="none" strike="noStrike" dirty="0">
                          <a:solidFill>
                            <a:srgbClr val="000000"/>
                          </a:solidFill>
                          <a:effectLst/>
                          <a:latin typeface="Arial" panose="020B0604020202020204" pitchFamily="34" charset="0"/>
                        </a:rPr>
                        <a:t>During year 2</a:t>
                      </a:r>
                      <a:endParaRPr lang="en-GB" sz="1000" dirty="0">
                        <a:effectLst/>
                      </a:endParaRPr>
                    </a:p>
                  </a:txBody>
                  <a:tcPr marL="68257" marR="68257" marT="45505" marB="4550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en-GB" sz="1000" dirty="0">
                          <a:effectLst/>
                        </a:rPr>
                      </a:br>
                      <a:endParaRPr lang="en-GB" sz="1000" dirty="0">
                        <a:effectLst/>
                      </a:endParaRPr>
                    </a:p>
                  </a:txBody>
                  <a:tcPr marL="68257" marR="68257" marT="45505" marB="4550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2052901"/>
                  </a:ext>
                </a:extLst>
              </a:tr>
            </a:tbl>
          </a:graphicData>
        </a:graphic>
      </p:graphicFrame>
      <p:sp>
        <p:nvSpPr>
          <p:cNvPr id="3" name="TextBox 2"/>
          <p:cNvSpPr txBox="1"/>
          <p:nvPr/>
        </p:nvSpPr>
        <p:spPr>
          <a:xfrm>
            <a:off x="558800" y="1088571"/>
            <a:ext cx="8048977" cy="646331"/>
          </a:xfrm>
          <a:prstGeom prst="rect">
            <a:avLst/>
          </a:prstGeom>
          <a:noFill/>
        </p:spPr>
        <p:txBody>
          <a:bodyPr wrap="square" rtlCol="0">
            <a:spAutoFit/>
          </a:bodyPr>
          <a:lstStyle/>
          <a:p>
            <a:r>
              <a:rPr lang="en-GB" b="1" dirty="0"/>
              <a:t>Complete 3 study blocks, 150 hours employer based learning; 100hours/3 week practice placement block</a:t>
            </a:r>
            <a:endParaRPr lang="en-GB" dirty="0"/>
          </a:p>
        </p:txBody>
      </p:sp>
    </p:spTree>
    <p:extLst>
      <p:ext uri="{BB962C8B-B14F-4D97-AF65-F5344CB8AC3E}">
        <p14:creationId xmlns:p14="http://schemas.microsoft.com/office/powerpoint/2010/main" val="1119879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3324B7-1028-3796-61BE-27A6EE8796C1}"/>
              </a:ext>
            </a:extLst>
          </p:cNvPr>
          <p:cNvSpPr>
            <a:spLocks noGrp="1"/>
          </p:cNvSpPr>
          <p:nvPr>
            <p:ph type="title"/>
          </p:nvPr>
        </p:nvSpPr>
        <p:spPr>
          <a:xfrm>
            <a:off x="340907" y="317083"/>
            <a:ext cx="7886700" cy="698918"/>
          </a:xfrm>
        </p:spPr>
        <p:txBody>
          <a:bodyPr/>
          <a:lstStyle/>
          <a:p>
            <a:r>
              <a:rPr lang="en-GB" dirty="0"/>
              <a:t>Year 3 </a:t>
            </a:r>
          </a:p>
        </p:txBody>
      </p:sp>
      <p:graphicFrame>
        <p:nvGraphicFramePr>
          <p:cNvPr id="2" name="Table 1"/>
          <p:cNvGraphicFramePr>
            <a:graphicFrameLocks noGrp="1"/>
          </p:cNvGraphicFramePr>
          <p:nvPr/>
        </p:nvGraphicFramePr>
        <p:xfrm>
          <a:off x="724122" y="2172244"/>
          <a:ext cx="7847736" cy="2703264"/>
        </p:xfrm>
        <a:graphic>
          <a:graphicData uri="http://schemas.openxmlformats.org/drawingml/2006/table">
            <a:tbl>
              <a:tblPr/>
              <a:tblGrid>
                <a:gridCol w="2724298">
                  <a:extLst>
                    <a:ext uri="{9D8B030D-6E8A-4147-A177-3AD203B41FA5}">
                      <a16:colId xmlns:a16="http://schemas.microsoft.com/office/drawing/2014/main" val="2247157867"/>
                    </a:ext>
                  </a:extLst>
                </a:gridCol>
                <a:gridCol w="1511546">
                  <a:extLst>
                    <a:ext uri="{9D8B030D-6E8A-4147-A177-3AD203B41FA5}">
                      <a16:colId xmlns:a16="http://schemas.microsoft.com/office/drawing/2014/main" val="3983907169"/>
                    </a:ext>
                  </a:extLst>
                </a:gridCol>
                <a:gridCol w="3611892">
                  <a:extLst>
                    <a:ext uri="{9D8B030D-6E8A-4147-A177-3AD203B41FA5}">
                      <a16:colId xmlns:a16="http://schemas.microsoft.com/office/drawing/2014/main" val="3221384636"/>
                    </a:ext>
                  </a:extLst>
                </a:gridCol>
              </a:tblGrid>
              <a:tr h="380519">
                <a:tc>
                  <a:txBody>
                    <a:bodyPr/>
                    <a:lstStyle/>
                    <a:p>
                      <a:pPr rtl="0" fontAlgn="t">
                        <a:spcBef>
                          <a:spcPts val="0"/>
                        </a:spcBef>
                        <a:spcAft>
                          <a:spcPts val="0"/>
                        </a:spcAft>
                      </a:pPr>
                      <a:r>
                        <a:rPr lang="en-GB" sz="1200" b="1" i="0" u="none" strike="noStrike" dirty="0">
                          <a:solidFill>
                            <a:srgbClr val="000000"/>
                          </a:solidFill>
                          <a:effectLst/>
                          <a:latin typeface="Arial" panose="020B0604020202020204" pitchFamily="34" charset="0"/>
                        </a:rPr>
                        <a:t>Module</a:t>
                      </a:r>
                      <a:endParaRPr lang="en-GB" sz="1200" dirty="0">
                        <a:effectLst/>
                      </a:endParaRPr>
                    </a:p>
                  </a:txBody>
                  <a:tcPr marL="63588" marR="63588" marT="42392" marB="423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200" b="1" i="0" u="none" strike="noStrike">
                          <a:solidFill>
                            <a:srgbClr val="000000"/>
                          </a:solidFill>
                          <a:effectLst/>
                          <a:latin typeface="Arial" panose="020B0604020202020204" pitchFamily="34" charset="0"/>
                        </a:rPr>
                        <a:t>Study block </a:t>
                      </a:r>
                      <a:endParaRPr lang="en-GB" sz="1200">
                        <a:effectLst/>
                      </a:endParaRPr>
                    </a:p>
                  </a:txBody>
                  <a:tcPr marL="63588" marR="63588" marT="42392" marB="423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200" b="1" i="0" u="none" strike="noStrike" dirty="0">
                          <a:solidFill>
                            <a:srgbClr val="000000"/>
                          </a:solidFill>
                          <a:effectLst/>
                          <a:latin typeface="Arial" panose="020B0604020202020204" pitchFamily="34" charset="0"/>
                        </a:rPr>
                        <a:t>Work based learning and practice placement (1000 hours per year</a:t>
                      </a:r>
                      <a:endParaRPr lang="en-GB" sz="1200" dirty="0">
                        <a:effectLst/>
                      </a:endParaRPr>
                    </a:p>
                  </a:txBody>
                  <a:tcPr marL="63588" marR="63588" marT="42392" marB="423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4814412"/>
                  </a:ext>
                </a:extLst>
              </a:tr>
              <a:tr h="380519">
                <a:tc>
                  <a:txBody>
                    <a:bodyPr/>
                    <a:lstStyle/>
                    <a:p>
                      <a:pPr rtl="0" fontAlgn="t">
                        <a:spcBef>
                          <a:spcPts val="0"/>
                        </a:spcBef>
                        <a:spcAft>
                          <a:spcPts val="0"/>
                        </a:spcAft>
                      </a:pPr>
                      <a:r>
                        <a:rPr lang="en-GB" sz="1200" b="0" i="0" u="none" strike="noStrike">
                          <a:solidFill>
                            <a:srgbClr val="000000"/>
                          </a:solidFill>
                          <a:effectLst/>
                          <a:latin typeface="Arial" panose="020B0604020202020204" pitchFamily="34" charset="0"/>
                        </a:rPr>
                        <a:t>Practical Linguistics for SLTs 2 </a:t>
                      </a:r>
                      <a:endParaRPr lang="en-GB" sz="1200">
                        <a:effectLst/>
                      </a:endParaRPr>
                    </a:p>
                  </a:txBody>
                  <a:tcPr marL="63588" marR="63588" marT="42392" marB="423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200" b="0" i="0" u="none" strike="noStrike">
                          <a:solidFill>
                            <a:srgbClr val="000000"/>
                          </a:solidFill>
                          <a:effectLst/>
                          <a:latin typeface="Arial" panose="020B0604020202020204" pitchFamily="34" charset="0"/>
                        </a:rPr>
                        <a:t>1 week study block </a:t>
                      </a:r>
                      <a:endParaRPr lang="en-GB" sz="1200">
                        <a:effectLst/>
                      </a:endParaRPr>
                    </a:p>
                    <a:p>
                      <a:pPr rtl="0" fontAlgn="t">
                        <a:spcBef>
                          <a:spcPts val="0"/>
                        </a:spcBef>
                        <a:spcAft>
                          <a:spcPts val="0"/>
                        </a:spcAft>
                      </a:pPr>
                      <a:r>
                        <a:rPr lang="en-GB" sz="1200" b="0" i="0" u="none" strike="noStrike">
                          <a:solidFill>
                            <a:srgbClr val="000000"/>
                          </a:solidFill>
                          <a:effectLst/>
                          <a:latin typeface="Arial" panose="020B0604020202020204" pitchFamily="34" charset="0"/>
                        </a:rPr>
                        <a:t>September </a:t>
                      </a:r>
                      <a:endParaRPr lang="en-GB" sz="1200">
                        <a:effectLst/>
                      </a:endParaRPr>
                    </a:p>
                  </a:txBody>
                  <a:tcPr marL="63588" marR="63588" marT="42392" marB="423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rtl="0"/>
                      <a:br>
                        <a:rPr lang="en-GB" sz="1200" dirty="0">
                          <a:effectLst/>
                        </a:rPr>
                      </a:br>
                      <a:r>
                        <a:rPr lang="en-GB" sz="1200" b="0" i="0" u="none" strike="noStrike" kern="1200" dirty="0">
                          <a:solidFill>
                            <a:srgbClr val="000000"/>
                          </a:solidFill>
                          <a:effectLst/>
                          <a:latin typeface="+mn-lt"/>
                          <a:ea typeface="+mn-ea"/>
                          <a:cs typeface="+mn-cs"/>
                        </a:rPr>
                        <a:t>150 hours of placement from employer/work based learning </a:t>
                      </a:r>
                      <a:endParaRPr lang="en-GB" sz="1200" b="0" dirty="0">
                        <a:solidFill>
                          <a:srgbClr val="000000"/>
                        </a:solidFill>
                        <a:effectLst/>
                      </a:endParaRPr>
                    </a:p>
                    <a:p>
                      <a:pPr rtl="0"/>
                      <a:br>
                        <a:rPr lang="en-GB" sz="1200" b="0" dirty="0">
                          <a:solidFill>
                            <a:srgbClr val="000000"/>
                          </a:solidFill>
                          <a:effectLst/>
                        </a:rPr>
                      </a:br>
                      <a:r>
                        <a:rPr lang="en-GB" sz="1200" b="0" i="0" u="none" strike="noStrike" kern="1200" dirty="0">
                          <a:solidFill>
                            <a:srgbClr val="000000"/>
                          </a:solidFill>
                          <a:effectLst/>
                          <a:latin typeface="+mn-lt"/>
                          <a:ea typeface="+mn-ea"/>
                          <a:cs typeface="+mn-cs"/>
                        </a:rPr>
                        <a:t>100 hours/3 weeks of placement at an alternative setting to be completed in year 1 and separate to the 4 study blocks</a:t>
                      </a:r>
                      <a:r>
                        <a:rPr lang="en-GB" sz="1200" b="0" i="0" u="none" strike="noStrike" kern="1200" dirty="0">
                          <a:solidFill>
                            <a:schemeClr val="tx1"/>
                          </a:solidFill>
                          <a:effectLst/>
                          <a:latin typeface="+mn-lt"/>
                          <a:ea typeface="+mn-ea"/>
                          <a:cs typeface="+mn-cs"/>
                        </a:rPr>
                        <a:t> </a:t>
                      </a:r>
                      <a:endParaRPr lang="en-GB" sz="1200" b="0" dirty="0">
                        <a:effectLst/>
                      </a:endParaRPr>
                    </a:p>
                    <a:p>
                      <a:br>
                        <a:rPr lang="en-GB" sz="1200" dirty="0"/>
                      </a:br>
                      <a:endParaRPr lang="en-GB" sz="1200" dirty="0">
                        <a:effectLst/>
                      </a:endParaRPr>
                    </a:p>
                  </a:txBody>
                  <a:tcPr marL="63588" marR="63588" marT="42392" marB="423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3092098"/>
                  </a:ext>
                </a:extLst>
              </a:tr>
              <a:tr h="380519">
                <a:tc>
                  <a:txBody>
                    <a:bodyPr/>
                    <a:lstStyle/>
                    <a:p>
                      <a:pPr rtl="0" fontAlgn="t">
                        <a:spcBef>
                          <a:spcPts val="0"/>
                        </a:spcBef>
                        <a:spcAft>
                          <a:spcPts val="0"/>
                        </a:spcAft>
                      </a:pPr>
                      <a:r>
                        <a:rPr lang="en-GB" sz="1200" b="0" i="0" u="none" strike="noStrike">
                          <a:solidFill>
                            <a:srgbClr val="000000"/>
                          </a:solidFill>
                          <a:effectLst/>
                          <a:latin typeface="Arial" panose="020B0604020202020204" pitchFamily="34" charset="0"/>
                        </a:rPr>
                        <a:t>Cognition and Communication in Adults 2</a:t>
                      </a:r>
                      <a:endParaRPr lang="en-GB" sz="1200">
                        <a:effectLst/>
                      </a:endParaRPr>
                    </a:p>
                  </a:txBody>
                  <a:tcPr marL="63588" marR="63588" marT="42392" marB="423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200" b="0" i="0" u="none" strike="noStrike">
                          <a:solidFill>
                            <a:srgbClr val="000000"/>
                          </a:solidFill>
                          <a:effectLst/>
                          <a:latin typeface="Arial" panose="020B0604020202020204" pitchFamily="34" charset="0"/>
                        </a:rPr>
                        <a:t>1 week study block </a:t>
                      </a:r>
                      <a:endParaRPr lang="en-GB" sz="1200">
                        <a:effectLst/>
                      </a:endParaRPr>
                    </a:p>
                    <a:p>
                      <a:pPr rtl="0" fontAlgn="t">
                        <a:spcBef>
                          <a:spcPts val="0"/>
                        </a:spcBef>
                        <a:spcAft>
                          <a:spcPts val="0"/>
                        </a:spcAft>
                      </a:pPr>
                      <a:r>
                        <a:rPr lang="en-GB" sz="1200" b="0" i="0" u="none" strike="noStrike">
                          <a:solidFill>
                            <a:srgbClr val="000000"/>
                          </a:solidFill>
                          <a:effectLst/>
                          <a:latin typeface="Arial" panose="020B0604020202020204" pitchFamily="34" charset="0"/>
                        </a:rPr>
                        <a:t>January</a:t>
                      </a:r>
                      <a:endParaRPr lang="en-GB" sz="1200">
                        <a:effectLst/>
                      </a:endParaRPr>
                    </a:p>
                  </a:txBody>
                  <a:tcPr marL="63588" marR="63588" marT="42392" marB="423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085446847"/>
                  </a:ext>
                </a:extLst>
              </a:tr>
              <a:tr h="380519">
                <a:tc>
                  <a:txBody>
                    <a:bodyPr/>
                    <a:lstStyle/>
                    <a:p>
                      <a:pPr rtl="0" fontAlgn="t">
                        <a:spcBef>
                          <a:spcPts val="0"/>
                        </a:spcBef>
                        <a:spcAft>
                          <a:spcPts val="0"/>
                        </a:spcAft>
                      </a:pPr>
                      <a:r>
                        <a:rPr lang="en-GB" sz="1200" b="0" i="0" u="none" strike="noStrike">
                          <a:solidFill>
                            <a:srgbClr val="000000"/>
                          </a:solidFill>
                          <a:effectLst/>
                          <a:latin typeface="Arial" panose="020B0604020202020204" pitchFamily="34" charset="0"/>
                        </a:rPr>
                        <a:t>Research Skills for SLTs</a:t>
                      </a:r>
                      <a:endParaRPr lang="en-GB" sz="1200">
                        <a:effectLst/>
                      </a:endParaRPr>
                    </a:p>
                  </a:txBody>
                  <a:tcPr marL="63588" marR="63588" marT="42392" marB="423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200" b="0" i="0" u="none" strike="noStrike">
                          <a:solidFill>
                            <a:srgbClr val="000000"/>
                          </a:solidFill>
                          <a:effectLst/>
                          <a:latin typeface="Arial" panose="020B0604020202020204" pitchFamily="34" charset="0"/>
                        </a:rPr>
                        <a:t>1 week study block </a:t>
                      </a:r>
                      <a:endParaRPr lang="en-GB" sz="1200">
                        <a:effectLst/>
                      </a:endParaRPr>
                    </a:p>
                    <a:p>
                      <a:pPr rtl="0" fontAlgn="t">
                        <a:spcBef>
                          <a:spcPts val="0"/>
                        </a:spcBef>
                        <a:spcAft>
                          <a:spcPts val="0"/>
                        </a:spcAft>
                      </a:pPr>
                      <a:r>
                        <a:rPr lang="en-GB" sz="1200" b="0" i="0" u="none" strike="noStrike">
                          <a:solidFill>
                            <a:srgbClr val="000000"/>
                          </a:solidFill>
                          <a:effectLst/>
                          <a:latin typeface="Arial" panose="020B0604020202020204" pitchFamily="34" charset="0"/>
                        </a:rPr>
                        <a:t>Easter/April</a:t>
                      </a:r>
                      <a:endParaRPr lang="en-GB" sz="1200">
                        <a:effectLst/>
                      </a:endParaRPr>
                    </a:p>
                  </a:txBody>
                  <a:tcPr marL="63588" marR="63588" marT="42392" marB="423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993516306"/>
                  </a:ext>
                </a:extLst>
              </a:tr>
              <a:tr h="380519">
                <a:tc>
                  <a:txBody>
                    <a:bodyPr/>
                    <a:lstStyle/>
                    <a:p>
                      <a:pPr rtl="0" fontAlgn="t">
                        <a:spcBef>
                          <a:spcPts val="0"/>
                        </a:spcBef>
                        <a:spcAft>
                          <a:spcPts val="0"/>
                        </a:spcAft>
                      </a:pPr>
                      <a:r>
                        <a:rPr lang="en-GB" sz="1200" b="0" i="0" u="none" strike="noStrike">
                          <a:solidFill>
                            <a:srgbClr val="000000"/>
                          </a:solidFill>
                          <a:effectLst/>
                          <a:latin typeface="Arial" panose="020B0604020202020204" pitchFamily="34" charset="0"/>
                        </a:rPr>
                        <a:t>Key Clinical Topics 2</a:t>
                      </a:r>
                      <a:endParaRPr lang="en-GB" sz="1200">
                        <a:effectLst/>
                      </a:endParaRPr>
                    </a:p>
                  </a:txBody>
                  <a:tcPr marL="63588" marR="63588" marT="42392" marB="423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200" b="0" i="0" u="none" strike="noStrike">
                          <a:solidFill>
                            <a:srgbClr val="000000"/>
                          </a:solidFill>
                          <a:effectLst/>
                          <a:latin typeface="Arial" panose="020B0604020202020204" pitchFamily="34" charset="0"/>
                        </a:rPr>
                        <a:t>1 week study block </a:t>
                      </a:r>
                      <a:endParaRPr lang="en-GB" sz="1200">
                        <a:effectLst/>
                      </a:endParaRPr>
                    </a:p>
                    <a:p>
                      <a:pPr rtl="0" fontAlgn="t">
                        <a:spcBef>
                          <a:spcPts val="0"/>
                        </a:spcBef>
                        <a:spcAft>
                          <a:spcPts val="0"/>
                        </a:spcAft>
                      </a:pPr>
                      <a:r>
                        <a:rPr lang="en-GB" sz="1200" b="0" i="0" u="none" strike="noStrike">
                          <a:solidFill>
                            <a:srgbClr val="000000"/>
                          </a:solidFill>
                          <a:effectLst/>
                          <a:latin typeface="Arial" panose="020B0604020202020204" pitchFamily="34" charset="0"/>
                        </a:rPr>
                        <a:t>July</a:t>
                      </a:r>
                      <a:endParaRPr lang="en-GB" sz="1200">
                        <a:effectLst/>
                      </a:endParaRPr>
                    </a:p>
                  </a:txBody>
                  <a:tcPr marL="63588" marR="63588" marT="42392" marB="423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866619860"/>
                  </a:ext>
                </a:extLst>
              </a:tr>
              <a:tr h="333060">
                <a:tc>
                  <a:txBody>
                    <a:bodyPr/>
                    <a:lstStyle/>
                    <a:p>
                      <a:pPr rtl="0" fontAlgn="t">
                        <a:spcBef>
                          <a:spcPts val="0"/>
                        </a:spcBef>
                        <a:spcAft>
                          <a:spcPts val="0"/>
                        </a:spcAft>
                      </a:pPr>
                      <a:r>
                        <a:rPr lang="en-GB" sz="1200" b="0" i="0" u="none" strike="noStrike">
                          <a:solidFill>
                            <a:srgbClr val="000000"/>
                          </a:solidFill>
                          <a:effectLst/>
                          <a:latin typeface="Arial" panose="020B0604020202020204" pitchFamily="34" charset="0"/>
                        </a:rPr>
                        <a:t>Practice Placements 3</a:t>
                      </a:r>
                      <a:endParaRPr lang="en-GB" sz="1200">
                        <a:effectLst/>
                      </a:endParaRPr>
                    </a:p>
                  </a:txBody>
                  <a:tcPr marL="63588" marR="63588" marT="42392" marB="423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200" b="0" i="0" u="none" strike="noStrike">
                          <a:solidFill>
                            <a:srgbClr val="000000"/>
                          </a:solidFill>
                          <a:effectLst/>
                          <a:latin typeface="Arial" panose="020B0604020202020204" pitchFamily="34" charset="0"/>
                        </a:rPr>
                        <a:t>During year 3</a:t>
                      </a:r>
                      <a:endParaRPr lang="en-GB" sz="1200">
                        <a:effectLst/>
                      </a:endParaRPr>
                    </a:p>
                  </a:txBody>
                  <a:tcPr marL="63588" marR="63588" marT="42392" marB="423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en-GB" sz="1200" dirty="0">
                          <a:effectLst/>
                        </a:rPr>
                      </a:br>
                      <a:endParaRPr lang="en-GB" sz="1200" dirty="0">
                        <a:effectLst/>
                      </a:endParaRPr>
                    </a:p>
                  </a:txBody>
                  <a:tcPr marL="63588" marR="63588" marT="42392" marB="4239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0088063"/>
                  </a:ext>
                </a:extLst>
              </a:tr>
            </a:tbl>
          </a:graphicData>
        </a:graphic>
      </p:graphicFrame>
      <p:sp>
        <p:nvSpPr>
          <p:cNvPr id="3" name="Rectangle 1"/>
          <p:cNvSpPr>
            <a:spLocks noChangeArrowheads="1"/>
          </p:cNvSpPr>
          <p:nvPr/>
        </p:nvSpPr>
        <p:spPr bwMode="auto">
          <a:xfrm>
            <a:off x="506730" y="1967049"/>
            <a:ext cx="9098824" cy="410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5" name="TextBox 4"/>
          <p:cNvSpPr txBox="1"/>
          <p:nvPr/>
        </p:nvSpPr>
        <p:spPr>
          <a:xfrm>
            <a:off x="506730" y="1323703"/>
            <a:ext cx="7714161" cy="646331"/>
          </a:xfrm>
          <a:prstGeom prst="rect">
            <a:avLst/>
          </a:prstGeom>
          <a:noFill/>
        </p:spPr>
        <p:txBody>
          <a:bodyPr wrap="square" rtlCol="0">
            <a:spAutoFit/>
          </a:bodyPr>
          <a:lstStyle/>
          <a:p>
            <a:r>
              <a:rPr lang="en-GB" b="1" dirty="0"/>
              <a:t>Complete 4 study blocks, 150 hours employer based learning; 100hours/3 week practice placement block</a:t>
            </a:r>
            <a:endParaRPr lang="en-GB" dirty="0"/>
          </a:p>
        </p:txBody>
      </p:sp>
    </p:spTree>
    <p:extLst>
      <p:ext uri="{BB962C8B-B14F-4D97-AF65-F5344CB8AC3E}">
        <p14:creationId xmlns:p14="http://schemas.microsoft.com/office/powerpoint/2010/main" val="3086273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E7054-F8FF-47D7-836A-968C2626FC0E}"/>
              </a:ext>
            </a:extLst>
          </p:cNvPr>
          <p:cNvSpPr>
            <a:spLocks noGrp="1"/>
          </p:cNvSpPr>
          <p:nvPr>
            <p:ph type="title"/>
          </p:nvPr>
        </p:nvSpPr>
        <p:spPr>
          <a:xfrm>
            <a:off x="174483" y="286127"/>
            <a:ext cx="5915025" cy="812911"/>
          </a:xfrm>
        </p:spPr>
        <p:txBody>
          <a:bodyPr>
            <a:normAutofit/>
          </a:bodyPr>
          <a:lstStyle/>
          <a:p>
            <a:r>
              <a:rPr lang="en-GB" sz="3600" dirty="0"/>
              <a:t>Welcome </a:t>
            </a:r>
          </a:p>
        </p:txBody>
      </p:sp>
      <p:graphicFrame>
        <p:nvGraphicFramePr>
          <p:cNvPr id="7" name="Diagram 6">
            <a:extLst>
              <a:ext uri="{FF2B5EF4-FFF2-40B4-BE49-F238E27FC236}">
                <a16:creationId xmlns:a16="http://schemas.microsoft.com/office/drawing/2014/main" id="{59A36F6F-2A11-4334-B2B2-F248337EA7DF}"/>
              </a:ext>
            </a:extLst>
          </p:cNvPr>
          <p:cNvGraphicFramePr/>
          <p:nvPr>
            <p:extLst>
              <p:ext uri="{D42A27DB-BD31-4B8C-83A1-F6EECF244321}">
                <p14:modId xmlns:p14="http://schemas.microsoft.com/office/powerpoint/2010/main" val="2350927412"/>
              </p:ext>
            </p:extLst>
          </p:nvPr>
        </p:nvGraphicFramePr>
        <p:xfrm>
          <a:off x="447320" y="995075"/>
          <a:ext cx="8063634" cy="4702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7361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3324B7-1028-3796-61BE-27A6EE8796C1}"/>
              </a:ext>
            </a:extLst>
          </p:cNvPr>
          <p:cNvSpPr>
            <a:spLocks noGrp="1"/>
          </p:cNvSpPr>
          <p:nvPr>
            <p:ph type="title"/>
          </p:nvPr>
        </p:nvSpPr>
        <p:spPr>
          <a:xfrm>
            <a:off x="324135" y="463353"/>
            <a:ext cx="7886700" cy="564259"/>
          </a:xfrm>
        </p:spPr>
        <p:txBody>
          <a:bodyPr/>
          <a:lstStyle/>
          <a:p>
            <a:r>
              <a:rPr lang="en-GB" dirty="0"/>
              <a:t>Year 4 </a:t>
            </a:r>
          </a:p>
        </p:txBody>
      </p:sp>
      <p:graphicFrame>
        <p:nvGraphicFramePr>
          <p:cNvPr id="2" name="Table 1"/>
          <p:cNvGraphicFramePr>
            <a:graphicFrameLocks noGrp="1"/>
          </p:cNvGraphicFramePr>
          <p:nvPr/>
        </p:nvGraphicFramePr>
        <p:xfrm>
          <a:off x="489313" y="2177735"/>
          <a:ext cx="7886701" cy="3083864"/>
        </p:xfrm>
        <a:graphic>
          <a:graphicData uri="http://schemas.openxmlformats.org/drawingml/2006/table">
            <a:tbl>
              <a:tblPr/>
              <a:tblGrid>
                <a:gridCol w="2519486">
                  <a:extLst>
                    <a:ext uri="{9D8B030D-6E8A-4147-A177-3AD203B41FA5}">
                      <a16:colId xmlns:a16="http://schemas.microsoft.com/office/drawing/2014/main" val="97700714"/>
                    </a:ext>
                  </a:extLst>
                </a:gridCol>
                <a:gridCol w="1774286">
                  <a:extLst>
                    <a:ext uri="{9D8B030D-6E8A-4147-A177-3AD203B41FA5}">
                      <a16:colId xmlns:a16="http://schemas.microsoft.com/office/drawing/2014/main" val="747901635"/>
                    </a:ext>
                  </a:extLst>
                </a:gridCol>
                <a:gridCol w="3592929">
                  <a:extLst>
                    <a:ext uri="{9D8B030D-6E8A-4147-A177-3AD203B41FA5}">
                      <a16:colId xmlns:a16="http://schemas.microsoft.com/office/drawing/2014/main" val="3780274955"/>
                    </a:ext>
                  </a:extLst>
                </a:gridCol>
              </a:tblGrid>
              <a:tr h="372718">
                <a:tc>
                  <a:txBody>
                    <a:bodyPr/>
                    <a:lstStyle/>
                    <a:p>
                      <a:pPr rtl="0" fontAlgn="t">
                        <a:spcBef>
                          <a:spcPts val="0"/>
                        </a:spcBef>
                        <a:spcAft>
                          <a:spcPts val="0"/>
                        </a:spcAft>
                      </a:pPr>
                      <a:r>
                        <a:rPr lang="en-GB" sz="1200" b="1" i="0" u="none" strike="noStrike" dirty="0">
                          <a:solidFill>
                            <a:srgbClr val="000000"/>
                          </a:solidFill>
                          <a:effectLst/>
                          <a:latin typeface="Arial" panose="020B0604020202020204" pitchFamily="34" charset="0"/>
                        </a:rPr>
                        <a:t>Module</a:t>
                      </a:r>
                      <a:endParaRPr lang="en-GB" sz="1200" dirty="0">
                        <a:effectLst/>
                      </a:endParaRPr>
                    </a:p>
                  </a:txBody>
                  <a:tcPr marL="63874" marR="63874" marT="42583" marB="4258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200" b="1" i="0" u="none" strike="noStrike" dirty="0">
                          <a:solidFill>
                            <a:srgbClr val="000000"/>
                          </a:solidFill>
                          <a:effectLst/>
                          <a:latin typeface="Arial" panose="020B0604020202020204" pitchFamily="34" charset="0"/>
                        </a:rPr>
                        <a:t>Study block </a:t>
                      </a:r>
                      <a:endParaRPr lang="en-GB" sz="1200" dirty="0">
                        <a:effectLst/>
                      </a:endParaRPr>
                    </a:p>
                  </a:txBody>
                  <a:tcPr marL="63874" marR="63874" marT="42583" marB="4258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200" b="1" i="0" u="none" strike="noStrike" kern="1200" dirty="0">
                          <a:solidFill>
                            <a:srgbClr val="000000"/>
                          </a:solidFill>
                          <a:effectLst/>
                          <a:latin typeface="+mn-lt"/>
                          <a:ea typeface="+mn-ea"/>
                          <a:cs typeface="+mn-cs"/>
                        </a:rPr>
                        <a:t>Work based learning and practice placement (1000 hours per year)</a:t>
                      </a:r>
                      <a:br>
                        <a:rPr lang="en-GB" sz="1200" dirty="0">
                          <a:effectLst/>
                        </a:rPr>
                      </a:br>
                      <a:endParaRPr lang="en-GB" sz="1200" dirty="0">
                        <a:effectLst/>
                      </a:endParaRPr>
                    </a:p>
                  </a:txBody>
                  <a:tcPr marL="63874" marR="63874" marT="42583" marB="4258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7155156"/>
                  </a:ext>
                </a:extLst>
              </a:tr>
              <a:tr h="425829">
                <a:tc>
                  <a:txBody>
                    <a:bodyPr/>
                    <a:lstStyle/>
                    <a:p>
                      <a:pPr rtl="0" fontAlgn="t">
                        <a:spcBef>
                          <a:spcPts val="0"/>
                        </a:spcBef>
                        <a:spcAft>
                          <a:spcPts val="0"/>
                        </a:spcAft>
                      </a:pPr>
                      <a:r>
                        <a:rPr lang="en-GB" sz="1200" b="0" i="0" u="none" strike="noStrike">
                          <a:solidFill>
                            <a:srgbClr val="000000"/>
                          </a:solidFill>
                          <a:effectLst/>
                          <a:latin typeface="Arial" panose="020B0604020202020204" pitchFamily="34" charset="0"/>
                        </a:rPr>
                        <a:t>Evaluating Evidence for the SLT Profession 1 1 </a:t>
                      </a:r>
                      <a:endParaRPr lang="en-GB" sz="1200">
                        <a:effectLst/>
                      </a:endParaRPr>
                    </a:p>
                  </a:txBody>
                  <a:tcPr marL="63874" marR="63874" marT="42583" marB="4258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200" b="0" i="0" u="none" strike="noStrike">
                          <a:solidFill>
                            <a:srgbClr val="000000"/>
                          </a:solidFill>
                          <a:effectLst/>
                          <a:latin typeface="Arial" panose="020B0604020202020204" pitchFamily="34" charset="0"/>
                        </a:rPr>
                        <a:t>1 week study block </a:t>
                      </a:r>
                      <a:endParaRPr lang="en-GB" sz="1200">
                        <a:effectLst/>
                      </a:endParaRPr>
                    </a:p>
                    <a:p>
                      <a:pPr rtl="0" fontAlgn="t">
                        <a:spcBef>
                          <a:spcPts val="0"/>
                        </a:spcBef>
                        <a:spcAft>
                          <a:spcPts val="0"/>
                        </a:spcAft>
                      </a:pPr>
                      <a:r>
                        <a:rPr lang="en-GB" sz="1200" b="0" i="0" u="none" strike="noStrike">
                          <a:solidFill>
                            <a:srgbClr val="000000"/>
                          </a:solidFill>
                          <a:effectLst/>
                          <a:latin typeface="Arial" panose="020B0604020202020204" pitchFamily="34" charset="0"/>
                        </a:rPr>
                        <a:t>September</a:t>
                      </a:r>
                      <a:endParaRPr lang="en-GB" sz="1200">
                        <a:effectLst/>
                      </a:endParaRPr>
                    </a:p>
                  </a:txBody>
                  <a:tcPr marL="63874" marR="63874" marT="42583" marB="4258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rtl="0"/>
                      <a:br>
                        <a:rPr lang="en-GB" sz="1200" dirty="0">
                          <a:effectLst/>
                        </a:rPr>
                      </a:br>
                      <a:r>
                        <a:rPr lang="en-GB" sz="1200" b="0" i="0" u="none" strike="noStrike" kern="1200" dirty="0">
                          <a:solidFill>
                            <a:srgbClr val="000000"/>
                          </a:solidFill>
                          <a:effectLst/>
                          <a:latin typeface="+mn-lt"/>
                          <a:ea typeface="+mn-ea"/>
                          <a:cs typeface="+mn-cs"/>
                        </a:rPr>
                        <a:t>150 hours of placement from employer/work based learning </a:t>
                      </a:r>
                      <a:endParaRPr lang="en-GB" sz="1200" b="0" dirty="0">
                        <a:solidFill>
                          <a:srgbClr val="000000"/>
                        </a:solidFill>
                        <a:effectLst/>
                      </a:endParaRPr>
                    </a:p>
                    <a:p>
                      <a:pPr rtl="0"/>
                      <a:br>
                        <a:rPr lang="en-GB" sz="1200" b="0" dirty="0">
                          <a:solidFill>
                            <a:srgbClr val="000000"/>
                          </a:solidFill>
                          <a:effectLst/>
                        </a:rPr>
                      </a:br>
                      <a:r>
                        <a:rPr lang="en-GB" sz="1200" b="0" i="0" u="none" strike="noStrike" kern="1200" dirty="0">
                          <a:solidFill>
                            <a:srgbClr val="000000"/>
                          </a:solidFill>
                          <a:effectLst/>
                          <a:latin typeface="+mn-lt"/>
                          <a:ea typeface="+mn-ea"/>
                          <a:cs typeface="+mn-cs"/>
                        </a:rPr>
                        <a:t>100 hours/3 weeks of placement at an alternative setting to be completed in year 1 and separate to the 4 study blocks </a:t>
                      </a:r>
                      <a:endParaRPr lang="en-GB" sz="1200" b="0" dirty="0">
                        <a:solidFill>
                          <a:srgbClr val="000000"/>
                        </a:solidFill>
                        <a:effectLst/>
                      </a:endParaRPr>
                    </a:p>
                    <a:p>
                      <a:br>
                        <a:rPr lang="en-GB" sz="1200" dirty="0"/>
                      </a:br>
                      <a:endParaRPr lang="en-GB" sz="1200" dirty="0">
                        <a:effectLst/>
                      </a:endParaRPr>
                    </a:p>
                  </a:txBody>
                  <a:tcPr marL="63874" marR="63874" marT="42583" marB="4258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7439635"/>
                  </a:ext>
                </a:extLst>
              </a:tr>
              <a:tr h="425829">
                <a:tc>
                  <a:txBody>
                    <a:bodyPr/>
                    <a:lstStyle/>
                    <a:p>
                      <a:pPr rtl="0" fontAlgn="t">
                        <a:spcBef>
                          <a:spcPts val="0"/>
                        </a:spcBef>
                        <a:spcAft>
                          <a:spcPts val="0"/>
                        </a:spcAft>
                      </a:pPr>
                      <a:r>
                        <a:rPr lang="en-GB" sz="1200" b="0" i="0" u="none" strike="noStrike">
                          <a:solidFill>
                            <a:srgbClr val="000000"/>
                          </a:solidFill>
                          <a:effectLst/>
                          <a:latin typeface="Arial" panose="020B0604020202020204" pitchFamily="34" charset="0"/>
                        </a:rPr>
                        <a:t>Evaluating Evidence for the SLT Profession 2</a:t>
                      </a:r>
                      <a:endParaRPr lang="en-GB" sz="1200">
                        <a:effectLst/>
                      </a:endParaRPr>
                    </a:p>
                  </a:txBody>
                  <a:tcPr marL="63874" marR="63874" marT="42583" marB="4258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200" b="0" i="0" u="none" strike="noStrike">
                          <a:solidFill>
                            <a:srgbClr val="000000"/>
                          </a:solidFill>
                          <a:effectLst/>
                          <a:latin typeface="Arial" panose="020B0604020202020204" pitchFamily="34" charset="0"/>
                        </a:rPr>
                        <a:t>1 week study block </a:t>
                      </a:r>
                      <a:endParaRPr lang="en-GB" sz="1200">
                        <a:effectLst/>
                      </a:endParaRPr>
                    </a:p>
                    <a:p>
                      <a:pPr rtl="0" fontAlgn="t">
                        <a:spcBef>
                          <a:spcPts val="0"/>
                        </a:spcBef>
                        <a:spcAft>
                          <a:spcPts val="0"/>
                        </a:spcAft>
                      </a:pPr>
                      <a:r>
                        <a:rPr lang="en-GB" sz="1200" b="0" i="0" u="none" strike="noStrike">
                          <a:solidFill>
                            <a:srgbClr val="000000"/>
                          </a:solidFill>
                          <a:effectLst/>
                          <a:latin typeface="Arial" panose="020B0604020202020204" pitchFamily="34" charset="0"/>
                        </a:rPr>
                        <a:t>January</a:t>
                      </a:r>
                      <a:endParaRPr lang="en-GB" sz="1200">
                        <a:effectLst/>
                      </a:endParaRPr>
                    </a:p>
                  </a:txBody>
                  <a:tcPr marL="63874" marR="63874" marT="42583" marB="4258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07155833"/>
                  </a:ext>
                </a:extLst>
              </a:tr>
              <a:tr h="425829">
                <a:tc>
                  <a:txBody>
                    <a:bodyPr/>
                    <a:lstStyle/>
                    <a:p>
                      <a:pPr rtl="0" fontAlgn="t">
                        <a:spcBef>
                          <a:spcPts val="0"/>
                        </a:spcBef>
                        <a:spcAft>
                          <a:spcPts val="0"/>
                        </a:spcAft>
                      </a:pPr>
                      <a:r>
                        <a:rPr lang="en-GB" sz="1200" b="0" i="0" u="none" strike="noStrike">
                          <a:solidFill>
                            <a:srgbClr val="000000"/>
                          </a:solidFill>
                          <a:effectLst/>
                          <a:latin typeface="Arial" panose="020B0604020202020204" pitchFamily="34" charset="0"/>
                        </a:rPr>
                        <a:t>HCS XXX Professional Autonomy as a SLT </a:t>
                      </a:r>
                      <a:endParaRPr lang="en-GB" sz="1200">
                        <a:effectLst/>
                      </a:endParaRPr>
                    </a:p>
                  </a:txBody>
                  <a:tcPr marL="63874" marR="63874" marT="42583" marB="4258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200" b="0" i="0" u="none" strike="noStrike">
                          <a:solidFill>
                            <a:srgbClr val="000000"/>
                          </a:solidFill>
                          <a:effectLst/>
                          <a:latin typeface="Arial" panose="020B0604020202020204" pitchFamily="34" charset="0"/>
                        </a:rPr>
                        <a:t>1 week study block </a:t>
                      </a:r>
                      <a:endParaRPr lang="en-GB" sz="1200">
                        <a:effectLst/>
                      </a:endParaRPr>
                    </a:p>
                    <a:p>
                      <a:pPr rtl="0" fontAlgn="t">
                        <a:spcBef>
                          <a:spcPts val="0"/>
                        </a:spcBef>
                        <a:spcAft>
                          <a:spcPts val="0"/>
                        </a:spcAft>
                      </a:pPr>
                      <a:r>
                        <a:rPr lang="en-GB" sz="1200" b="0" i="0" u="none" strike="noStrike">
                          <a:solidFill>
                            <a:srgbClr val="000000"/>
                          </a:solidFill>
                          <a:effectLst/>
                          <a:latin typeface="Arial" panose="020B0604020202020204" pitchFamily="34" charset="0"/>
                        </a:rPr>
                        <a:t>July</a:t>
                      </a:r>
                      <a:endParaRPr lang="en-GB" sz="1200">
                        <a:effectLst/>
                      </a:endParaRPr>
                    </a:p>
                  </a:txBody>
                  <a:tcPr marL="63874" marR="63874" marT="42583" marB="4258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4133393749"/>
                  </a:ext>
                </a:extLst>
              </a:tr>
              <a:tr h="372718">
                <a:tc>
                  <a:txBody>
                    <a:bodyPr/>
                    <a:lstStyle/>
                    <a:p>
                      <a:pPr rtl="0" fontAlgn="t">
                        <a:spcBef>
                          <a:spcPts val="0"/>
                        </a:spcBef>
                        <a:spcAft>
                          <a:spcPts val="0"/>
                        </a:spcAft>
                      </a:pPr>
                      <a:r>
                        <a:rPr lang="en-GB" sz="1200" b="0" i="0" u="none" strike="noStrike">
                          <a:solidFill>
                            <a:srgbClr val="000000"/>
                          </a:solidFill>
                          <a:effectLst/>
                          <a:latin typeface="Arial" panose="020B0604020202020204" pitchFamily="34" charset="0"/>
                        </a:rPr>
                        <a:t>Practice Placements 4 </a:t>
                      </a:r>
                      <a:endParaRPr lang="en-GB" sz="1200">
                        <a:effectLst/>
                      </a:endParaRPr>
                    </a:p>
                  </a:txBody>
                  <a:tcPr marL="63874" marR="63874" marT="42583" marB="4258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200" b="0" i="0" u="none" strike="noStrike">
                          <a:solidFill>
                            <a:srgbClr val="000000"/>
                          </a:solidFill>
                          <a:effectLst/>
                          <a:latin typeface="Arial" panose="020B0604020202020204" pitchFamily="34" charset="0"/>
                        </a:rPr>
                        <a:t>During year 4 </a:t>
                      </a:r>
                      <a:endParaRPr lang="en-GB" sz="1200">
                        <a:effectLst/>
                      </a:endParaRPr>
                    </a:p>
                  </a:txBody>
                  <a:tcPr marL="63874" marR="63874" marT="42583" marB="4258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en-GB" sz="1200">
                          <a:effectLst/>
                        </a:rPr>
                      </a:br>
                      <a:endParaRPr lang="en-GB" sz="1200">
                        <a:effectLst/>
                      </a:endParaRPr>
                    </a:p>
                  </a:txBody>
                  <a:tcPr marL="63874" marR="63874" marT="42583" marB="4258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4010495"/>
                  </a:ext>
                </a:extLst>
              </a:tr>
              <a:tr h="255497">
                <a:tc>
                  <a:txBody>
                    <a:bodyPr/>
                    <a:lstStyle/>
                    <a:p>
                      <a:pPr rtl="0" fontAlgn="t">
                        <a:spcBef>
                          <a:spcPts val="0"/>
                        </a:spcBef>
                        <a:spcAft>
                          <a:spcPts val="0"/>
                        </a:spcAft>
                      </a:pPr>
                      <a:r>
                        <a:rPr lang="en-GB" sz="1200" b="0" i="0" u="none" strike="noStrike">
                          <a:solidFill>
                            <a:srgbClr val="000000"/>
                          </a:solidFill>
                          <a:effectLst/>
                          <a:latin typeface="Arial" panose="020B0604020202020204" pitchFamily="34" charset="0"/>
                        </a:rPr>
                        <a:t>End Point Assessment </a:t>
                      </a:r>
                      <a:endParaRPr lang="en-GB" sz="1200">
                        <a:effectLst/>
                      </a:endParaRPr>
                    </a:p>
                  </a:txBody>
                  <a:tcPr marL="63874" marR="63874" marT="42583" marB="4258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rtl="0" fontAlgn="t">
                        <a:spcBef>
                          <a:spcPts val="0"/>
                        </a:spcBef>
                        <a:spcAft>
                          <a:spcPts val="0"/>
                        </a:spcAft>
                      </a:pPr>
                      <a:r>
                        <a:rPr lang="en-GB" sz="1200" b="0" i="0" u="none" strike="noStrike" dirty="0">
                          <a:solidFill>
                            <a:srgbClr val="000000"/>
                          </a:solidFill>
                          <a:effectLst/>
                          <a:latin typeface="Arial" panose="020B0604020202020204" pitchFamily="34" charset="0"/>
                        </a:rPr>
                        <a:t>July/August/September </a:t>
                      </a:r>
                      <a:endParaRPr lang="en-GB" sz="1200" dirty="0">
                        <a:effectLst/>
                      </a:endParaRPr>
                    </a:p>
                  </a:txBody>
                  <a:tcPr marL="63874" marR="63874" marT="42583" marB="4258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4131745895"/>
                  </a:ext>
                </a:extLst>
              </a:tr>
            </a:tbl>
          </a:graphicData>
        </a:graphic>
      </p:graphicFrame>
      <p:sp>
        <p:nvSpPr>
          <p:cNvPr id="3" name="Rectangle 1"/>
          <p:cNvSpPr>
            <a:spLocks noChangeArrowheads="1"/>
          </p:cNvSpPr>
          <p:nvPr/>
        </p:nvSpPr>
        <p:spPr bwMode="auto">
          <a:xfrm>
            <a:off x="489313" y="217791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TextBox 5"/>
          <p:cNvSpPr txBox="1"/>
          <p:nvPr/>
        </p:nvSpPr>
        <p:spPr>
          <a:xfrm>
            <a:off x="489313" y="1436914"/>
            <a:ext cx="7661910" cy="646331"/>
          </a:xfrm>
          <a:prstGeom prst="rect">
            <a:avLst/>
          </a:prstGeom>
          <a:noFill/>
        </p:spPr>
        <p:txBody>
          <a:bodyPr wrap="square" rtlCol="0">
            <a:spAutoFit/>
          </a:bodyPr>
          <a:lstStyle/>
          <a:p>
            <a:r>
              <a:rPr lang="en-GB" b="1" dirty="0"/>
              <a:t> Complete 3 study blocks, 150 hours employer based learning; 100hours/3 week practice placement block</a:t>
            </a:r>
            <a:endParaRPr lang="en-GB" dirty="0"/>
          </a:p>
        </p:txBody>
      </p:sp>
    </p:spTree>
    <p:extLst>
      <p:ext uri="{BB962C8B-B14F-4D97-AF65-F5344CB8AC3E}">
        <p14:creationId xmlns:p14="http://schemas.microsoft.com/office/powerpoint/2010/main" val="611278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CD344-BCF3-444E-8024-B3653F102086}"/>
              </a:ext>
            </a:extLst>
          </p:cNvPr>
          <p:cNvSpPr>
            <a:spLocks noGrp="1"/>
          </p:cNvSpPr>
          <p:nvPr>
            <p:ph type="title"/>
          </p:nvPr>
        </p:nvSpPr>
        <p:spPr>
          <a:xfrm>
            <a:off x="323213" y="313717"/>
            <a:ext cx="7886700" cy="723776"/>
          </a:xfrm>
        </p:spPr>
        <p:txBody>
          <a:bodyPr>
            <a:normAutofit/>
          </a:bodyPr>
          <a:lstStyle/>
          <a:p>
            <a:r>
              <a:rPr lang="en-GB" sz="3200" dirty="0"/>
              <a:t>Placement Requirements</a:t>
            </a:r>
          </a:p>
        </p:txBody>
      </p:sp>
      <p:graphicFrame>
        <p:nvGraphicFramePr>
          <p:cNvPr id="4" name="Content Placeholder 3">
            <a:extLst>
              <a:ext uri="{FF2B5EF4-FFF2-40B4-BE49-F238E27FC236}">
                <a16:creationId xmlns:a16="http://schemas.microsoft.com/office/drawing/2014/main" id="{8BD521F3-7824-4BDB-8F8B-57DDC109CBAA}"/>
              </a:ext>
            </a:extLst>
          </p:cNvPr>
          <p:cNvGraphicFramePr>
            <a:graphicFrameLocks noGrp="1"/>
          </p:cNvGraphicFramePr>
          <p:nvPr>
            <p:ph idx="1"/>
          </p:nvPr>
        </p:nvGraphicFramePr>
        <p:xfrm>
          <a:off x="419928" y="1037493"/>
          <a:ext cx="8328417" cy="46950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5938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A3DAE-692B-424F-8139-6DC21ECE1DC1}"/>
              </a:ext>
            </a:extLst>
          </p:cNvPr>
          <p:cNvSpPr>
            <a:spLocks noGrp="1"/>
          </p:cNvSpPr>
          <p:nvPr>
            <p:ph type="title"/>
          </p:nvPr>
        </p:nvSpPr>
        <p:spPr>
          <a:xfrm>
            <a:off x="419929" y="269755"/>
            <a:ext cx="7886700" cy="1325563"/>
          </a:xfrm>
        </p:spPr>
        <p:txBody>
          <a:bodyPr>
            <a:normAutofit/>
          </a:bodyPr>
          <a:lstStyle/>
          <a:p>
            <a:r>
              <a:rPr lang="en-GB" sz="3200" dirty="0"/>
              <a:t>Placement Overview for the duration of the programme </a:t>
            </a:r>
          </a:p>
        </p:txBody>
      </p:sp>
      <p:sp>
        <p:nvSpPr>
          <p:cNvPr id="3" name="Content Placeholder 2">
            <a:extLst>
              <a:ext uri="{FF2B5EF4-FFF2-40B4-BE49-F238E27FC236}">
                <a16:creationId xmlns:a16="http://schemas.microsoft.com/office/drawing/2014/main" id="{F031ECF9-3AD1-4A12-9685-F0DBF59ABB40}"/>
              </a:ext>
            </a:extLst>
          </p:cNvPr>
          <p:cNvSpPr>
            <a:spLocks noGrp="1"/>
          </p:cNvSpPr>
          <p:nvPr>
            <p:ph idx="1"/>
          </p:nvPr>
        </p:nvSpPr>
        <p:spPr>
          <a:xfrm>
            <a:off x="419929" y="1595318"/>
            <a:ext cx="7886700" cy="3533281"/>
          </a:xfrm>
        </p:spPr>
        <p:txBody>
          <a:bodyPr>
            <a:normAutofit lnSpcReduction="10000"/>
          </a:bodyPr>
          <a:lstStyle/>
          <a:p>
            <a:pPr>
              <a:spcBef>
                <a:spcPts val="0"/>
              </a:spcBef>
              <a:spcAft>
                <a:spcPts val="800"/>
              </a:spcAft>
            </a:pPr>
            <a:r>
              <a:rPr lang="en-GB" sz="1600" dirty="0">
                <a:solidFill>
                  <a:srgbClr val="000000"/>
                </a:solidFill>
                <a:latin typeface="Arial" panose="020B0604020202020204" pitchFamily="34" charset="0"/>
              </a:rPr>
              <a:t>15 study blocks across the 4 years  </a:t>
            </a:r>
          </a:p>
          <a:p>
            <a:pPr>
              <a:spcBef>
                <a:spcPts val="0"/>
              </a:spcBef>
              <a:spcAft>
                <a:spcPts val="800"/>
              </a:spcAft>
            </a:pPr>
            <a:r>
              <a:rPr lang="en-GB" sz="1600" dirty="0">
                <a:solidFill>
                  <a:srgbClr val="000000"/>
                </a:solidFill>
                <a:latin typeface="Arial" panose="020B0604020202020204" pitchFamily="34" charset="0"/>
              </a:rPr>
              <a:t>A study block is a week (5 days of learning and teaching). SLT Apprentices need to be available for the duration of all the 15 study blocks. A study block has 20 credits and each placement block of 3 weeks has 40 credits. </a:t>
            </a:r>
          </a:p>
          <a:p>
            <a:pPr>
              <a:spcBef>
                <a:spcPts val="0"/>
              </a:spcBef>
              <a:spcAft>
                <a:spcPts val="800"/>
              </a:spcAft>
            </a:pPr>
            <a:r>
              <a:rPr lang="en-GB" sz="1600" dirty="0">
                <a:solidFill>
                  <a:srgbClr val="000000"/>
                </a:solidFill>
                <a:latin typeface="Arial" panose="020B0604020202020204" pitchFamily="34" charset="0"/>
              </a:rPr>
              <a:t>4 assessed practice placements  (each placement is equivalent to 3 weeks)</a:t>
            </a:r>
          </a:p>
          <a:p>
            <a:pPr marL="0" indent="0">
              <a:spcBef>
                <a:spcPts val="0"/>
              </a:spcBef>
              <a:spcAft>
                <a:spcPts val="800"/>
              </a:spcAft>
              <a:buNone/>
            </a:pPr>
            <a:endParaRPr lang="en-GB" sz="1600" dirty="0"/>
          </a:p>
          <a:p>
            <a:pPr marL="0" indent="0">
              <a:spcBef>
                <a:spcPts val="0"/>
              </a:spcBef>
              <a:spcAft>
                <a:spcPts val="800"/>
              </a:spcAft>
              <a:buNone/>
            </a:pPr>
            <a:br>
              <a:rPr lang="en-GB" sz="1600" dirty="0"/>
            </a:br>
            <a:r>
              <a:rPr lang="en-GB" sz="1600" dirty="0">
                <a:solidFill>
                  <a:srgbClr val="000000"/>
                </a:solidFill>
                <a:latin typeface="Arial" panose="020B0604020202020204" pitchFamily="34" charset="0"/>
              </a:rPr>
              <a:t>Year 1: 4 study blocks and 1 practice placement block</a:t>
            </a:r>
            <a:endParaRPr lang="en-GB" sz="1600" dirty="0"/>
          </a:p>
          <a:p>
            <a:pPr marL="0" indent="0">
              <a:spcBef>
                <a:spcPts val="0"/>
              </a:spcBef>
              <a:spcAft>
                <a:spcPts val="800"/>
              </a:spcAft>
              <a:buNone/>
            </a:pPr>
            <a:r>
              <a:rPr lang="en-GB" sz="1600" dirty="0">
                <a:solidFill>
                  <a:srgbClr val="000000"/>
                </a:solidFill>
                <a:latin typeface="Arial" panose="020B0604020202020204" pitchFamily="34" charset="0"/>
              </a:rPr>
              <a:t>Year 2: 4 study blocks and 1 practice placement block</a:t>
            </a:r>
            <a:endParaRPr lang="en-GB" sz="1600" dirty="0"/>
          </a:p>
          <a:p>
            <a:pPr marL="0" indent="0">
              <a:spcBef>
                <a:spcPts val="0"/>
              </a:spcBef>
              <a:spcAft>
                <a:spcPts val="800"/>
              </a:spcAft>
              <a:buNone/>
            </a:pPr>
            <a:r>
              <a:rPr lang="en-GB" sz="1600" dirty="0">
                <a:solidFill>
                  <a:srgbClr val="000000"/>
                </a:solidFill>
                <a:latin typeface="Arial" panose="020B0604020202020204" pitchFamily="34" charset="0"/>
              </a:rPr>
              <a:t>Year 3: 4 study blocks and 1 practice placement block</a:t>
            </a:r>
            <a:endParaRPr lang="en-GB" sz="1600" dirty="0"/>
          </a:p>
          <a:p>
            <a:pPr marL="0" indent="0">
              <a:spcBef>
                <a:spcPts val="0"/>
              </a:spcBef>
              <a:spcAft>
                <a:spcPts val="800"/>
              </a:spcAft>
              <a:buNone/>
            </a:pPr>
            <a:r>
              <a:rPr lang="en-GB" sz="1600" dirty="0">
                <a:solidFill>
                  <a:srgbClr val="000000"/>
                </a:solidFill>
                <a:latin typeface="Arial" panose="020B0604020202020204" pitchFamily="34" charset="0"/>
              </a:rPr>
              <a:t>Year 4: 3 study blocks and 1 practice placement block  and the End Point Assessment (EPA)</a:t>
            </a:r>
            <a:endParaRPr lang="en-GB" sz="1600" dirty="0"/>
          </a:p>
          <a:p>
            <a:pPr marL="0" indent="0">
              <a:buNone/>
            </a:pPr>
            <a:endParaRPr lang="en-GB" dirty="0">
              <a:solidFill>
                <a:srgbClr val="FF0000"/>
              </a:solidFill>
            </a:endParaRPr>
          </a:p>
        </p:txBody>
      </p:sp>
    </p:spTree>
    <p:extLst>
      <p:ext uri="{BB962C8B-B14F-4D97-AF65-F5344CB8AC3E}">
        <p14:creationId xmlns:p14="http://schemas.microsoft.com/office/powerpoint/2010/main" val="2743275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3E2F6-1CC5-3EB0-4BF1-777AFF5899A6}"/>
              </a:ext>
            </a:extLst>
          </p:cNvPr>
          <p:cNvSpPr>
            <a:spLocks noGrp="1"/>
          </p:cNvSpPr>
          <p:nvPr>
            <p:ph type="title"/>
          </p:nvPr>
        </p:nvSpPr>
        <p:spPr>
          <a:xfrm>
            <a:off x="340906" y="305793"/>
            <a:ext cx="7886700" cy="761007"/>
          </a:xfrm>
        </p:spPr>
        <p:txBody>
          <a:bodyPr/>
          <a:lstStyle/>
          <a:p>
            <a:r>
              <a:rPr lang="en-GB" dirty="0"/>
              <a:t>Process of developing the new programme </a:t>
            </a:r>
          </a:p>
        </p:txBody>
      </p:sp>
      <p:sp>
        <p:nvSpPr>
          <p:cNvPr id="3" name="Content Placeholder 2">
            <a:extLst>
              <a:ext uri="{FF2B5EF4-FFF2-40B4-BE49-F238E27FC236}">
                <a16:creationId xmlns:a16="http://schemas.microsoft.com/office/drawing/2014/main" id="{125B687F-3E11-4441-2152-FC41A8564060}"/>
              </a:ext>
            </a:extLst>
          </p:cNvPr>
          <p:cNvSpPr>
            <a:spLocks noGrp="1"/>
          </p:cNvSpPr>
          <p:nvPr>
            <p:ph idx="1"/>
          </p:nvPr>
        </p:nvSpPr>
        <p:spPr>
          <a:xfrm>
            <a:off x="419929" y="1332090"/>
            <a:ext cx="7886700" cy="3796510"/>
          </a:xfrm>
        </p:spPr>
        <p:txBody>
          <a:bodyPr/>
          <a:lstStyle/>
          <a:p>
            <a:r>
              <a:rPr lang="en-GB" dirty="0"/>
              <a:t>Proposed programme for discussion today</a:t>
            </a:r>
          </a:p>
          <a:p>
            <a:r>
              <a:rPr lang="en-GB" dirty="0"/>
              <a:t>University approvals in process – can amend proposed programme in light of today’s discussion</a:t>
            </a:r>
          </a:p>
          <a:p>
            <a:r>
              <a:rPr lang="en-GB" dirty="0"/>
              <a:t>University approvals in place</a:t>
            </a:r>
          </a:p>
          <a:p>
            <a:r>
              <a:rPr lang="en-GB" dirty="0"/>
              <a:t>HCPC approval </a:t>
            </a:r>
          </a:p>
          <a:p>
            <a:r>
              <a:rPr lang="en-GB" dirty="0"/>
              <a:t>RCSLT accreditation</a:t>
            </a:r>
          </a:p>
          <a:p>
            <a:r>
              <a:rPr lang="en-GB" dirty="0"/>
              <a:t>SLT Apprenticeships advertised</a:t>
            </a:r>
          </a:p>
          <a:p>
            <a:r>
              <a:rPr lang="en-GB" dirty="0"/>
              <a:t>University needs viable numbers of SLT Apprentices to run the programme – 10 in the first year </a:t>
            </a:r>
          </a:p>
          <a:p>
            <a:r>
              <a:rPr lang="en-GB" dirty="0"/>
              <a:t>SLT Apprentices recruited to programme with all checks</a:t>
            </a:r>
          </a:p>
          <a:p>
            <a:r>
              <a:rPr lang="en-GB" dirty="0"/>
              <a:t>Application process open from January 2023</a:t>
            </a:r>
          </a:p>
          <a:p>
            <a:r>
              <a:rPr lang="en-GB" dirty="0"/>
              <a:t>September 2023 start</a:t>
            </a:r>
          </a:p>
        </p:txBody>
      </p:sp>
    </p:spTree>
    <p:extLst>
      <p:ext uri="{BB962C8B-B14F-4D97-AF65-F5344CB8AC3E}">
        <p14:creationId xmlns:p14="http://schemas.microsoft.com/office/powerpoint/2010/main" val="3417458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15B3D-2943-4594-AB3F-F41070213C7C}"/>
              </a:ext>
            </a:extLst>
          </p:cNvPr>
          <p:cNvSpPr>
            <a:spLocks noGrp="1"/>
          </p:cNvSpPr>
          <p:nvPr>
            <p:ph type="title"/>
          </p:nvPr>
        </p:nvSpPr>
        <p:spPr>
          <a:xfrm>
            <a:off x="323214" y="419224"/>
            <a:ext cx="7886700" cy="820491"/>
          </a:xfrm>
        </p:spPr>
        <p:txBody>
          <a:bodyPr>
            <a:normAutofit/>
          </a:bodyPr>
          <a:lstStyle/>
          <a:p>
            <a:r>
              <a:rPr lang="en-GB" sz="4000" dirty="0">
                <a:solidFill>
                  <a:srgbClr val="AE2473"/>
                </a:solidFill>
                <a:latin typeface="Arial" panose="020B0604020202020204"/>
              </a:rPr>
              <a:t>Mentor</a:t>
            </a:r>
            <a:endParaRPr lang="en-GB" sz="4000" dirty="0"/>
          </a:p>
        </p:txBody>
      </p:sp>
      <p:sp>
        <p:nvSpPr>
          <p:cNvPr id="3" name="Content Placeholder 2">
            <a:extLst>
              <a:ext uri="{FF2B5EF4-FFF2-40B4-BE49-F238E27FC236}">
                <a16:creationId xmlns:a16="http://schemas.microsoft.com/office/drawing/2014/main" id="{E5F7F48C-A06F-4E9D-B93B-1426F58719CC}"/>
              </a:ext>
            </a:extLst>
          </p:cNvPr>
          <p:cNvSpPr>
            <a:spLocks noGrp="1"/>
          </p:cNvSpPr>
          <p:nvPr>
            <p:ph idx="1"/>
          </p:nvPr>
        </p:nvSpPr>
        <p:spPr>
          <a:xfrm>
            <a:off x="419929" y="1387363"/>
            <a:ext cx="7886700" cy="2272921"/>
          </a:xfrm>
        </p:spPr>
        <p:txBody>
          <a:bodyPr>
            <a:normAutofit fontScale="92500" lnSpcReduction="20000"/>
          </a:bodyPr>
          <a:lstStyle/>
          <a:p>
            <a:r>
              <a:rPr lang="en-GB" sz="3600" dirty="0">
                <a:solidFill>
                  <a:srgbClr val="000000"/>
                </a:solidFill>
                <a:latin typeface="Arial" panose="020B0604020202020204" pitchFamily="34" charset="0"/>
                <a:cs typeface="Arial" panose="020B0604020202020204" pitchFamily="34" charset="0"/>
              </a:rPr>
              <a:t>Role</a:t>
            </a:r>
          </a:p>
          <a:p>
            <a:endParaRPr lang="en-GB" sz="3600" dirty="0">
              <a:solidFill>
                <a:srgbClr val="000000"/>
              </a:solidFill>
              <a:latin typeface="Arial" panose="020B0604020202020204" pitchFamily="34" charset="0"/>
              <a:cs typeface="Arial" panose="020B0604020202020204" pitchFamily="34" charset="0"/>
            </a:endParaRPr>
          </a:p>
          <a:p>
            <a:r>
              <a:rPr lang="en-GB" sz="3600" dirty="0">
                <a:solidFill>
                  <a:srgbClr val="000000"/>
                </a:solidFill>
                <a:latin typeface="Arial" panose="020B0604020202020204" pitchFamily="34" charset="0"/>
                <a:cs typeface="Arial" panose="020B0604020202020204" pitchFamily="34" charset="0"/>
              </a:rPr>
              <a:t>Professional Registration </a:t>
            </a:r>
          </a:p>
          <a:p>
            <a:endParaRPr lang="en-GB" sz="3600" dirty="0">
              <a:solidFill>
                <a:srgbClr val="000000"/>
              </a:solidFill>
              <a:latin typeface="Arial" panose="020B0604020202020204" pitchFamily="34" charset="0"/>
              <a:cs typeface="Arial" panose="020B0604020202020204" pitchFamily="34" charset="0"/>
            </a:endParaRPr>
          </a:p>
          <a:p>
            <a:r>
              <a:rPr lang="en-GB" sz="3600" dirty="0">
                <a:solidFill>
                  <a:srgbClr val="000000"/>
                </a:solidFill>
                <a:latin typeface="Arial" panose="020B0604020202020204" pitchFamily="34" charset="0"/>
                <a:cs typeface="Arial" panose="020B0604020202020204" pitchFamily="34" charset="0"/>
              </a:rPr>
              <a:t>Responsibilities </a:t>
            </a:r>
          </a:p>
          <a:p>
            <a:endParaRPr lang="en-GB" dirty="0"/>
          </a:p>
        </p:txBody>
      </p:sp>
    </p:spTree>
    <p:extLst>
      <p:ext uri="{BB962C8B-B14F-4D97-AF65-F5344CB8AC3E}">
        <p14:creationId xmlns:p14="http://schemas.microsoft.com/office/powerpoint/2010/main" val="1184724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120FF-8BCA-4ACC-BAF2-CD94816D0913}"/>
              </a:ext>
            </a:extLst>
          </p:cNvPr>
          <p:cNvSpPr>
            <a:spLocks noGrp="1"/>
          </p:cNvSpPr>
          <p:nvPr>
            <p:ph type="title"/>
          </p:nvPr>
        </p:nvSpPr>
        <p:spPr>
          <a:xfrm>
            <a:off x="419929" y="428017"/>
            <a:ext cx="7886700" cy="1005130"/>
          </a:xfrm>
        </p:spPr>
        <p:txBody>
          <a:bodyPr>
            <a:normAutofit/>
          </a:bodyPr>
          <a:lstStyle/>
          <a:p>
            <a:r>
              <a:rPr lang="en-GB" sz="3200" dirty="0"/>
              <a:t>Other University of Sheffield Support </a:t>
            </a:r>
          </a:p>
        </p:txBody>
      </p:sp>
      <p:sp>
        <p:nvSpPr>
          <p:cNvPr id="3" name="Content Placeholder 2">
            <a:extLst>
              <a:ext uri="{FF2B5EF4-FFF2-40B4-BE49-F238E27FC236}">
                <a16:creationId xmlns:a16="http://schemas.microsoft.com/office/drawing/2014/main" id="{11BD7344-D7EA-48F6-B1D3-0F01ABDC6A1E}"/>
              </a:ext>
            </a:extLst>
          </p:cNvPr>
          <p:cNvSpPr>
            <a:spLocks noGrp="1"/>
          </p:cNvSpPr>
          <p:nvPr>
            <p:ph idx="1"/>
          </p:nvPr>
        </p:nvSpPr>
        <p:spPr>
          <a:xfrm>
            <a:off x="419929" y="1433147"/>
            <a:ext cx="7886700" cy="3600407"/>
          </a:xfrm>
        </p:spPr>
        <p:txBody>
          <a:bodyPr>
            <a:normAutofit/>
          </a:bodyPr>
          <a:lstStyle/>
          <a:p>
            <a:pPr marL="0" indent="0">
              <a:buNone/>
            </a:pPr>
            <a:r>
              <a:rPr lang="en-GB" dirty="0">
                <a:solidFill>
                  <a:srgbClr val="000000"/>
                </a:solidFill>
              </a:rPr>
              <a:t> We are currently in the process of looking at the arrangements for</a:t>
            </a:r>
            <a:r>
              <a:rPr lang="en-GB" dirty="0">
                <a:solidFill>
                  <a:srgbClr val="FF0000"/>
                </a:solidFill>
              </a:rPr>
              <a:t>: </a:t>
            </a:r>
          </a:p>
          <a:p>
            <a:pPr marL="0" indent="0">
              <a:buNone/>
            </a:pPr>
            <a:endParaRPr lang="en-GB" dirty="0">
              <a:solidFill>
                <a:srgbClr val="FF0000"/>
              </a:solidFill>
            </a:endParaRPr>
          </a:p>
          <a:p>
            <a:pPr lvl="1"/>
            <a:r>
              <a:rPr lang="en-GB" sz="1375" dirty="0">
                <a:solidFill>
                  <a:srgbClr val="000000"/>
                </a:solidFill>
                <a:latin typeface="Arial" panose="020B0604020202020204" pitchFamily="34" charset="0"/>
                <a:cs typeface="Arial" panose="020B0604020202020204" pitchFamily="34" charset="0"/>
              </a:rPr>
              <a:t>Suitability discussions as part of on-boarding/Interviews</a:t>
            </a:r>
          </a:p>
          <a:p>
            <a:pPr lvl="1"/>
            <a:r>
              <a:rPr lang="en-GB" sz="1375" dirty="0">
                <a:solidFill>
                  <a:srgbClr val="000000"/>
                </a:solidFill>
                <a:latin typeface="Arial" panose="020B0604020202020204" pitchFamily="34" charset="0"/>
                <a:cs typeface="Arial" panose="020B0604020202020204" pitchFamily="34" charset="0"/>
              </a:rPr>
              <a:t>Co-ordinate the tri-partite reviews</a:t>
            </a:r>
          </a:p>
          <a:p>
            <a:pPr lvl="1"/>
            <a:r>
              <a:rPr lang="en-GB" sz="1375" dirty="0">
                <a:solidFill>
                  <a:srgbClr val="000000"/>
                </a:solidFill>
                <a:latin typeface="Arial" panose="020B0604020202020204" pitchFamily="34" charset="0"/>
                <a:cs typeface="Arial" panose="020B0604020202020204" pitchFamily="34" charset="0"/>
              </a:rPr>
              <a:t>Progress reporting / monitor progress towards achieving KSBs, 20% off the job learning </a:t>
            </a:r>
          </a:p>
          <a:p>
            <a:pPr lvl="1"/>
            <a:r>
              <a:rPr lang="en-GB" sz="1375" dirty="0">
                <a:solidFill>
                  <a:srgbClr val="000000"/>
                </a:solidFill>
                <a:latin typeface="Arial" panose="020B0604020202020204" pitchFamily="34" charset="0"/>
                <a:cs typeface="Arial" panose="020B0604020202020204" pitchFamily="34" charset="0"/>
              </a:rPr>
              <a:t>Point of contact for mentor</a:t>
            </a:r>
          </a:p>
          <a:p>
            <a:pPr lvl="1"/>
            <a:r>
              <a:rPr lang="en-GB" sz="1375" dirty="0">
                <a:solidFill>
                  <a:srgbClr val="000000"/>
                </a:solidFill>
                <a:latin typeface="Arial" panose="020B0604020202020204" pitchFamily="34" charset="0"/>
                <a:cs typeface="Arial" panose="020B0604020202020204" pitchFamily="34" charset="0"/>
              </a:rPr>
              <a:t>Ensure get off support in the workplace</a:t>
            </a:r>
          </a:p>
          <a:p>
            <a:pPr lvl="1"/>
            <a:r>
              <a:rPr lang="en-GB" sz="1375" dirty="0">
                <a:solidFill>
                  <a:srgbClr val="000000"/>
                </a:solidFill>
                <a:latin typeface="Arial" panose="020B0604020202020204" pitchFamily="34" charset="0"/>
                <a:cs typeface="Arial" panose="020B0604020202020204" pitchFamily="34" charset="0"/>
              </a:rPr>
              <a:t>Ensure University of Sheffield  meeting the programme requirements / KSBs of the apprenticeship </a:t>
            </a:r>
          </a:p>
          <a:p>
            <a:pPr lvl="1"/>
            <a:r>
              <a:rPr lang="en-GB" sz="1375" dirty="0">
                <a:solidFill>
                  <a:srgbClr val="000000"/>
                </a:solidFill>
                <a:latin typeface="Arial" panose="020B0604020202020204" pitchFamily="34" charset="0"/>
                <a:cs typeface="Arial" panose="020B0604020202020204" pitchFamily="34" charset="0"/>
              </a:rPr>
              <a:t>Ensure apprentice receives the learning opportunities they should as an apprentice</a:t>
            </a:r>
          </a:p>
          <a:p>
            <a:pPr lvl="1"/>
            <a:r>
              <a:rPr lang="en-GB" sz="1375" dirty="0">
                <a:solidFill>
                  <a:srgbClr val="000000"/>
                </a:solidFill>
                <a:latin typeface="Arial" panose="020B0604020202020204" pitchFamily="34" charset="0"/>
                <a:cs typeface="Arial" panose="020B0604020202020204" pitchFamily="34" charset="0"/>
              </a:rPr>
              <a:t>Work closely with course leader and team as well as the apprentice and employer</a:t>
            </a:r>
          </a:p>
          <a:p>
            <a:pPr marL="257161" lvl="1" indent="0">
              <a:buNone/>
            </a:pPr>
            <a:endParaRPr lang="en-GB" sz="1375" dirty="0">
              <a:solidFill>
                <a:srgbClr val="000000"/>
              </a:solidFill>
              <a:latin typeface="Arial" panose="020B0604020202020204" pitchFamily="34" charset="0"/>
              <a:cs typeface="Arial" panose="020B0604020202020204" pitchFamily="34" charset="0"/>
            </a:endParaRPr>
          </a:p>
          <a:p>
            <a:pPr marL="257161" lvl="1" indent="0">
              <a:buNone/>
            </a:pPr>
            <a:r>
              <a:rPr lang="en-GB" sz="1375" dirty="0">
                <a:solidFill>
                  <a:srgbClr val="000000"/>
                </a:solidFill>
                <a:latin typeface="Arial" panose="020B0604020202020204" pitchFamily="34" charset="0"/>
                <a:cs typeface="Arial" panose="020B0604020202020204" pitchFamily="34" charset="0"/>
              </a:rPr>
              <a:t>The University of Sheffield is experienced in delivering Apprenticeships </a:t>
            </a:r>
          </a:p>
          <a:p>
            <a:pPr marL="257161" lvl="1" indent="0">
              <a:buNone/>
            </a:pPr>
            <a:r>
              <a:rPr lang="en-GB" sz="1375" dirty="0">
                <a:solidFill>
                  <a:srgbClr val="000000"/>
                </a:solidFill>
                <a:latin typeface="Arial" panose="020B0604020202020204" pitchFamily="34" charset="0"/>
                <a:cs typeface="Arial" panose="020B0604020202020204" pitchFamily="34" charset="0"/>
              </a:rPr>
              <a:t>Other Apprenticeships include: Nursing Associate and Nursing Degree; Clinical Associate in Psychology; Engineering and more </a:t>
            </a:r>
          </a:p>
          <a:p>
            <a:pPr lvl="1"/>
            <a:endParaRPr lang="en-GB" sz="1375" dirty="0">
              <a:solidFill>
                <a:srgbClr val="000000"/>
              </a:solidFill>
              <a:latin typeface="Arial" panose="020B0604020202020204" pitchFamily="34" charset="0"/>
              <a:cs typeface="Arial" panose="020B0604020202020204" pitchFamily="34" charset="0"/>
            </a:endParaRPr>
          </a:p>
          <a:p>
            <a:pPr lvl="1"/>
            <a:endParaRPr lang="en-GB" sz="1375" dirty="0">
              <a:solidFill>
                <a:srgbClr val="000000"/>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256314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60099-DF4A-C2DC-6885-AA075EA3827A}"/>
              </a:ext>
            </a:extLst>
          </p:cNvPr>
          <p:cNvSpPr>
            <a:spLocks noGrp="1"/>
          </p:cNvSpPr>
          <p:nvPr>
            <p:ph type="title"/>
          </p:nvPr>
        </p:nvSpPr>
        <p:spPr/>
        <p:txBody>
          <a:bodyPr/>
          <a:lstStyle/>
          <a:p>
            <a:r>
              <a:rPr lang="en-GB" dirty="0"/>
              <a:t>Stakeholder involvement </a:t>
            </a:r>
          </a:p>
        </p:txBody>
      </p:sp>
      <p:sp>
        <p:nvSpPr>
          <p:cNvPr id="3" name="Content Placeholder 2">
            <a:extLst>
              <a:ext uri="{FF2B5EF4-FFF2-40B4-BE49-F238E27FC236}">
                <a16:creationId xmlns:a16="http://schemas.microsoft.com/office/drawing/2014/main" id="{43734840-8439-CD2C-1BB5-28829014DA93}"/>
              </a:ext>
            </a:extLst>
          </p:cNvPr>
          <p:cNvSpPr>
            <a:spLocks noGrp="1"/>
          </p:cNvSpPr>
          <p:nvPr>
            <p:ph idx="1"/>
          </p:nvPr>
        </p:nvSpPr>
        <p:spPr/>
        <p:txBody>
          <a:bodyPr/>
          <a:lstStyle/>
          <a:p>
            <a:r>
              <a:rPr lang="en-GB" dirty="0"/>
              <a:t>We would like to establish a stakeholder working group of 10 employers</a:t>
            </a:r>
          </a:p>
          <a:p>
            <a:r>
              <a:rPr lang="en-GB" dirty="0"/>
              <a:t>This will help to shape the programme and to ensure the recruitment process works</a:t>
            </a:r>
          </a:p>
          <a:p>
            <a:r>
              <a:rPr lang="en-GB" dirty="0"/>
              <a:t>Short online meetings </a:t>
            </a:r>
          </a:p>
          <a:p>
            <a:endParaRPr lang="en-GB" dirty="0"/>
          </a:p>
          <a:p>
            <a:pPr marL="0" indent="0">
              <a:buNone/>
            </a:pPr>
            <a:r>
              <a:rPr lang="en-GB" dirty="0"/>
              <a:t>Please contact Judy Clegg if interested</a:t>
            </a:r>
          </a:p>
          <a:p>
            <a:pPr marL="0" indent="0">
              <a:buNone/>
            </a:pPr>
            <a:r>
              <a:rPr lang="en-GB" dirty="0"/>
              <a:t>j.clegg@sheffield.ac.uk</a:t>
            </a:r>
          </a:p>
        </p:txBody>
      </p:sp>
    </p:spTree>
    <p:extLst>
      <p:ext uri="{BB962C8B-B14F-4D97-AF65-F5344CB8AC3E}">
        <p14:creationId xmlns:p14="http://schemas.microsoft.com/office/powerpoint/2010/main" val="3011947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0EE71-C914-094E-A559-488862B868EA}"/>
              </a:ext>
            </a:extLst>
          </p:cNvPr>
          <p:cNvSpPr>
            <a:spLocks noGrp="1"/>
          </p:cNvSpPr>
          <p:nvPr>
            <p:ph type="title"/>
          </p:nvPr>
        </p:nvSpPr>
        <p:spPr>
          <a:xfrm>
            <a:off x="239116" y="206620"/>
            <a:ext cx="5915025" cy="994172"/>
          </a:xfrm>
        </p:spPr>
        <p:txBody>
          <a:bodyPr>
            <a:normAutofit/>
          </a:bodyPr>
          <a:lstStyle/>
          <a:p>
            <a:r>
              <a:rPr lang="en-US" sz="4000" dirty="0"/>
              <a:t>Webinar Team Today</a:t>
            </a:r>
          </a:p>
        </p:txBody>
      </p:sp>
      <p:sp>
        <p:nvSpPr>
          <p:cNvPr id="3" name="Content Placeholder 2">
            <a:extLst>
              <a:ext uri="{FF2B5EF4-FFF2-40B4-BE49-F238E27FC236}">
                <a16:creationId xmlns:a16="http://schemas.microsoft.com/office/drawing/2014/main" id="{C1751748-6929-F942-9218-D8E81060E940}"/>
              </a:ext>
            </a:extLst>
          </p:cNvPr>
          <p:cNvSpPr>
            <a:spLocks noGrp="1"/>
          </p:cNvSpPr>
          <p:nvPr>
            <p:ph idx="1"/>
          </p:nvPr>
        </p:nvSpPr>
        <p:spPr>
          <a:xfrm>
            <a:off x="239116" y="1406768"/>
            <a:ext cx="8720246" cy="4475285"/>
          </a:xfrm>
        </p:spPr>
        <p:txBody>
          <a:bodyPr>
            <a:noAutofit/>
          </a:bodyPr>
          <a:lstStyle/>
          <a:p>
            <a:pPr marL="0" indent="0">
              <a:spcBef>
                <a:spcPts val="900"/>
              </a:spcBef>
              <a:spcAft>
                <a:spcPts val="900"/>
              </a:spcAft>
              <a:buNone/>
            </a:pPr>
            <a:r>
              <a:rPr lang="en-GB" sz="2600" b="1" dirty="0">
                <a:ea typeface="MS Mincho" panose="02020609040205080304" pitchFamily="49" charset="-128"/>
              </a:rPr>
              <a:t>Fay Lane </a:t>
            </a:r>
            <a:r>
              <a:rPr lang="en-GB" sz="2600" dirty="0">
                <a:ea typeface="MS Mincho" panose="02020609040205080304" pitchFamily="49" charset="-128"/>
              </a:rPr>
              <a:t>- Talent for Care Relationship Manager (Apprenticeships) | North East and Yorkshire </a:t>
            </a:r>
          </a:p>
          <a:p>
            <a:pPr marL="0" indent="0">
              <a:spcBef>
                <a:spcPts val="900"/>
              </a:spcBef>
              <a:spcAft>
                <a:spcPts val="900"/>
              </a:spcAft>
              <a:buNone/>
            </a:pPr>
            <a:endParaRPr lang="en-GB" sz="2600" dirty="0">
              <a:ea typeface="MS Mincho" panose="02020609040205080304" pitchFamily="49" charset="-128"/>
            </a:endParaRPr>
          </a:p>
          <a:p>
            <a:pPr marL="0" indent="0">
              <a:buNone/>
            </a:pPr>
            <a:r>
              <a:rPr lang="en-GB" sz="2600" b="1" dirty="0">
                <a:ea typeface="MS Mincho" panose="02020609040205080304" pitchFamily="49" charset="-128"/>
              </a:rPr>
              <a:t>Professor Judy Clegg </a:t>
            </a:r>
            <a:r>
              <a:rPr lang="en-GB" sz="2600" dirty="0">
                <a:ea typeface="MS Mincho" panose="02020609040205080304" pitchFamily="49" charset="-128"/>
              </a:rPr>
              <a:t>- </a:t>
            </a:r>
            <a:r>
              <a:rPr lang="en-GB" sz="2600" dirty="0">
                <a:effectLst/>
                <a:ea typeface="Calibri" panose="020F0502020204030204" pitchFamily="34" charset="0"/>
              </a:rPr>
              <a:t>Head of Division, Human Communication Sciences, University of Sheffield</a:t>
            </a:r>
          </a:p>
          <a:p>
            <a:pPr marL="0" indent="0">
              <a:buNone/>
            </a:pPr>
            <a:endParaRPr lang="en-GB" sz="2600" dirty="0">
              <a:effectLst/>
              <a:ea typeface="Calibri" panose="020F0502020204030204" pitchFamily="34" charset="0"/>
            </a:endParaRPr>
          </a:p>
          <a:p>
            <a:pPr marL="0" indent="0">
              <a:buNone/>
            </a:pPr>
            <a:r>
              <a:rPr lang="en-GB" sz="2600" b="1" dirty="0">
                <a:ea typeface="Calibri" panose="020F0502020204030204" pitchFamily="34" charset="0"/>
              </a:rPr>
              <a:t>Dr Catherine Tattersall </a:t>
            </a:r>
            <a:r>
              <a:rPr lang="en-GB" sz="2600" dirty="0">
                <a:ea typeface="Calibri" panose="020F0502020204030204" pitchFamily="34" charset="0"/>
              </a:rPr>
              <a:t>– Director of Learning &amp; Teaching, Health Sciences School, University of Sheffield</a:t>
            </a:r>
            <a:r>
              <a:rPr lang="en-GB" sz="2600" dirty="0">
                <a:effectLst/>
                <a:ea typeface="Calibri" panose="020F0502020204030204" pitchFamily="34" charset="0"/>
              </a:rPr>
              <a:t> </a:t>
            </a:r>
          </a:p>
          <a:p>
            <a:pPr marL="0" indent="0">
              <a:spcBef>
                <a:spcPts val="900"/>
              </a:spcBef>
              <a:spcAft>
                <a:spcPts val="900"/>
              </a:spcAft>
              <a:buNone/>
            </a:pPr>
            <a:endParaRPr lang="en-GB" sz="2800" dirty="0">
              <a:ea typeface="MS Mincho" panose="02020609040205080304" pitchFamily="49" charset="-128"/>
            </a:endParaRPr>
          </a:p>
          <a:p>
            <a:pPr marL="0" indent="0">
              <a:spcBef>
                <a:spcPts val="900"/>
              </a:spcBef>
              <a:spcAft>
                <a:spcPts val="900"/>
              </a:spcAft>
              <a:buNone/>
            </a:pPr>
            <a:endParaRPr lang="en-GB" sz="2800" dirty="0">
              <a:ea typeface="MS Mincho" panose="02020609040205080304" pitchFamily="49" charset="-128"/>
            </a:endParaRPr>
          </a:p>
        </p:txBody>
      </p:sp>
    </p:spTree>
    <p:extLst>
      <p:ext uri="{BB962C8B-B14F-4D97-AF65-F5344CB8AC3E}">
        <p14:creationId xmlns:p14="http://schemas.microsoft.com/office/powerpoint/2010/main" val="1949232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31E9C-3B55-1381-5383-B80BBFF7B52F}"/>
              </a:ext>
            </a:extLst>
          </p:cNvPr>
          <p:cNvSpPr>
            <a:spLocks noGrp="1"/>
          </p:cNvSpPr>
          <p:nvPr>
            <p:ph type="title"/>
          </p:nvPr>
        </p:nvSpPr>
        <p:spPr>
          <a:xfrm>
            <a:off x="419929" y="313717"/>
            <a:ext cx="7886700" cy="653438"/>
          </a:xfrm>
        </p:spPr>
        <p:txBody>
          <a:bodyPr/>
          <a:lstStyle/>
          <a:p>
            <a:r>
              <a:rPr lang="en-GB" dirty="0"/>
              <a:t>Today:</a:t>
            </a:r>
          </a:p>
        </p:txBody>
      </p:sp>
      <p:sp>
        <p:nvSpPr>
          <p:cNvPr id="3" name="Content Placeholder 2">
            <a:extLst>
              <a:ext uri="{FF2B5EF4-FFF2-40B4-BE49-F238E27FC236}">
                <a16:creationId xmlns:a16="http://schemas.microsoft.com/office/drawing/2014/main" id="{C7DCB561-94FC-3834-CD83-639D29B00C08}"/>
              </a:ext>
            </a:extLst>
          </p:cNvPr>
          <p:cNvSpPr>
            <a:spLocks noGrp="1"/>
          </p:cNvSpPr>
          <p:nvPr>
            <p:ph idx="1"/>
          </p:nvPr>
        </p:nvSpPr>
        <p:spPr>
          <a:xfrm>
            <a:off x="419929" y="967155"/>
            <a:ext cx="7886700" cy="4888521"/>
          </a:xfrm>
        </p:spPr>
        <p:txBody>
          <a:bodyPr>
            <a:normAutofit/>
          </a:bodyPr>
          <a:lstStyle/>
          <a:p>
            <a:endParaRPr lang="en-GB" sz="2800" dirty="0"/>
          </a:p>
          <a:p>
            <a:r>
              <a:rPr lang="en-GB" sz="2800" dirty="0"/>
              <a:t>The process </a:t>
            </a:r>
          </a:p>
          <a:p>
            <a:r>
              <a:rPr lang="en-GB" sz="2800" dirty="0"/>
              <a:t>Building a business case</a:t>
            </a:r>
          </a:p>
          <a:p>
            <a:r>
              <a:rPr lang="en-GB" sz="2800" dirty="0"/>
              <a:t>Advertising for a SLT apprenticeship </a:t>
            </a:r>
          </a:p>
          <a:p>
            <a:r>
              <a:rPr lang="en-GB" sz="2800" dirty="0"/>
              <a:t>Entry qualifications </a:t>
            </a:r>
          </a:p>
          <a:p>
            <a:r>
              <a:rPr lang="en-GB" sz="2800" dirty="0"/>
              <a:t>University admissions process </a:t>
            </a:r>
          </a:p>
          <a:p>
            <a:r>
              <a:rPr lang="en-GB" sz="2800" dirty="0"/>
              <a:t>Timelines</a:t>
            </a:r>
          </a:p>
          <a:p>
            <a:r>
              <a:rPr lang="en-GB" sz="2800" dirty="0"/>
              <a:t>Recap on the structure/delivery of the programme</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421789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D54E645-1D3A-4244-A28C-D518E500B031}"/>
              </a:ext>
            </a:extLst>
          </p:cNvPr>
          <p:cNvSpPr txBox="1">
            <a:spLocks/>
          </p:cNvSpPr>
          <p:nvPr/>
        </p:nvSpPr>
        <p:spPr>
          <a:xfrm>
            <a:off x="358435" y="313808"/>
            <a:ext cx="7772400" cy="509587"/>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3600" b="1" kern="1200">
                <a:solidFill>
                  <a:srgbClr val="A00054"/>
                </a:solidFill>
                <a:latin typeface="+mj-lt"/>
                <a:ea typeface="+mj-ea"/>
                <a:cs typeface="+mj-cs"/>
              </a:defRPr>
            </a:lvl1pPr>
          </a:lstStyle>
          <a:p>
            <a:r>
              <a:rPr lang="en-US" dirty="0">
                <a:solidFill>
                  <a:schemeClr val="accent5"/>
                </a:solidFill>
                <a:latin typeface="Arial" panose="020B0604020202020204" pitchFamily="34" charset="0"/>
                <a:cs typeface="Arial" panose="020B0604020202020204" pitchFamily="34" charset="0"/>
              </a:rPr>
              <a:t>Responsibilities of the employer</a:t>
            </a:r>
            <a:endParaRPr lang="en-GB" dirty="0">
              <a:solidFill>
                <a:schemeClr val="accent5"/>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E2AA33C-EB8E-4E22-AA01-D696C225A785}"/>
              </a:ext>
            </a:extLst>
          </p:cNvPr>
          <p:cNvSpPr txBox="1"/>
          <p:nvPr/>
        </p:nvSpPr>
        <p:spPr>
          <a:xfrm>
            <a:off x="358435" y="1027573"/>
            <a:ext cx="8515255" cy="4802853"/>
          </a:xfrm>
          <a:prstGeom prst="rect">
            <a:avLst/>
          </a:prstGeom>
          <a:noFill/>
        </p:spPr>
        <p:txBody>
          <a:bodyPr wrap="square" rtlCol="0">
            <a:spAutoFit/>
          </a:bodyPr>
          <a:lstStyle/>
          <a:p>
            <a:pPr marL="0" lvl="1">
              <a:lnSpc>
                <a:spcPct val="114000"/>
              </a:lnSpc>
              <a:defRPr/>
            </a:pPr>
            <a:r>
              <a:rPr lang="en-GB" altLang="en-US" dirty="0">
                <a:latin typeface="Arial" panose="020B0604020202020204" pitchFamily="34" charset="0"/>
                <a:cs typeface="Arial" panose="020B0604020202020204" pitchFamily="34" charset="0"/>
              </a:rPr>
              <a:t>As the employer of an apprentice you will need to:</a:t>
            </a:r>
          </a:p>
          <a:p>
            <a:pPr marL="0" lvl="1">
              <a:lnSpc>
                <a:spcPct val="114000"/>
              </a:lnSpc>
              <a:defRPr/>
            </a:pPr>
            <a:endParaRPr lang="en-GB" altLang="en-US" dirty="0">
              <a:latin typeface="Arial" panose="020B0604020202020204" pitchFamily="34" charset="0"/>
              <a:cs typeface="Arial" panose="020B0604020202020204" pitchFamily="34" charset="0"/>
            </a:endParaRPr>
          </a:p>
          <a:p>
            <a:pPr marL="342900" indent="-342900">
              <a:lnSpc>
                <a:spcPct val="114000"/>
              </a:lnSpc>
              <a:buClr>
                <a:srgbClr val="A00054"/>
              </a:buClr>
              <a:buFont typeface="Arial" panose="020B0604020202020204" pitchFamily="34" charset="0"/>
              <a:buChar char="•"/>
              <a:defRPr/>
            </a:pPr>
            <a:r>
              <a:rPr lang="en-GB" altLang="en-US" dirty="0">
                <a:latin typeface="Arial" panose="020B0604020202020204" pitchFamily="34" charset="0"/>
                <a:cs typeface="Arial" panose="020B0604020202020204" pitchFamily="34" charset="0"/>
              </a:rPr>
              <a:t>Ensure the apprentice has a suitable contract that covers the duration of their programme</a:t>
            </a:r>
          </a:p>
          <a:p>
            <a:pPr marL="342900" indent="-342900">
              <a:lnSpc>
                <a:spcPct val="114000"/>
              </a:lnSpc>
              <a:buClr>
                <a:srgbClr val="A00054"/>
              </a:buClr>
              <a:buFont typeface="Arial" panose="020B0604020202020204" pitchFamily="34" charset="0"/>
              <a:buChar char="•"/>
              <a:defRPr/>
            </a:pPr>
            <a:endParaRPr lang="en-GB" altLang="en-US" dirty="0">
              <a:latin typeface="Arial" panose="020B0604020202020204" pitchFamily="34" charset="0"/>
              <a:cs typeface="Arial" panose="020B0604020202020204" pitchFamily="34" charset="0"/>
            </a:endParaRPr>
          </a:p>
          <a:p>
            <a:pPr marL="342900" indent="-342900">
              <a:lnSpc>
                <a:spcPct val="114000"/>
              </a:lnSpc>
              <a:buClr>
                <a:srgbClr val="A00054"/>
              </a:buClr>
              <a:buFont typeface="Arial" panose="020B0604020202020204" pitchFamily="34" charset="0"/>
              <a:buChar char="•"/>
              <a:defRPr/>
            </a:pPr>
            <a:r>
              <a:rPr lang="en-GB" altLang="en-US" dirty="0">
                <a:latin typeface="Arial" panose="020B0604020202020204" pitchFamily="34" charset="0"/>
                <a:cs typeface="Arial" panose="020B0604020202020204" pitchFamily="34" charset="0"/>
              </a:rPr>
              <a:t>Pay the apprentice at least apprenticeship minimum wage </a:t>
            </a:r>
          </a:p>
          <a:p>
            <a:pPr marL="342900" indent="-342900">
              <a:lnSpc>
                <a:spcPct val="114000"/>
              </a:lnSpc>
              <a:buClr>
                <a:srgbClr val="A00054"/>
              </a:buClr>
              <a:buFont typeface="Arial" panose="020B0604020202020204" pitchFamily="34" charset="0"/>
              <a:buChar char="•"/>
              <a:defRPr/>
            </a:pPr>
            <a:endParaRPr lang="en-GB" altLang="en-US" dirty="0">
              <a:latin typeface="Arial" panose="020B0604020202020204" pitchFamily="34" charset="0"/>
              <a:cs typeface="Arial" panose="020B0604020202020204" pitchFamily="34" charset="0"/>
            </a:endParaRPr>
          </a:p>
          <a:p>
            <a:pPr marL="342900" indent="-342900">
              <a:lnSpc>
                <a:spcPct val="114000"/>
              </a:lnSpc>
              <a:buClr>
                <a:srgbClr val="A00054"/>
              </a:buClr>
              <a:buFont typeface="Arial" panose="020B0604020202020204" pitchFamily="34" charset="0"/>
              <a:buChar char="•"/>
              <a:defRPr/>
            </a:pPr>
            <a:r>
              <a:rPr lang="en-GB" dirty="0">
                <a:latin typeface="Arial" panose="020B0604020202020204" pitchFamily="34" charset="0"/>
                <a:cs typeface="Arial" panose="020B0604020202020204" pitchFamily="34" charset="0"/>
              </a:rPr>
              <a:t>Allow the apprentice time to complete their programme of study, and allow them access to opportunities to enable them to develop through their job role</a:t>
            </a:r>
          </a:p>
          <a:p>
            <a:pPr marL="342900" indent="-342900">
              <a:lnSpc>
                <a:spcPct val="114000"/>
              </a:lnSpc>
              <a:buClr>
                <a:srgbClr val="A00054"/>
              </a:buClr>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marL="342900" indent="-342900">
              <a:lnSpc>
                <a:spcPct val="114000"/>
              </a:lnSpc>
              <a:buClr>
                <a:srgbClr val="A00054"/>
              </a:buClr>
              <a:buFont typeface="Arial" panose="020B0604020202020204" pitchFamily="34" charset="0"/>
              <a:buChar char="•"/>
              <a:defRPr/>
            </a:pPr>
            <a:r>
              <a:rPr lang="en-GB" dirty="0">
                <a:latin typeface="Arial" panose="020B0604020202020204" pitchFamily="34" charset="0"/>
                <a:cs typeface="Arial" panose="020B0604020202020204" pitchFamily="34" charset="0"/>
              </a:rPr>
              <a:t>Liaise with the apprentice’s training provider on a regular basis</a:t>
            </a:r>
          </a:p>
          <a:p>
            <a:pPr marL="342900" indent="-342900">
              <a:lnSpc>
                <a:spcPct val="114000"/>
              </a:lnSpc>
              <a:buClr>
                <a:srgbClr val="A00054"/>
              </a:buClr>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marL="342900" indent="-342900">
              <a:lnSpc>
                <a:spcPct val="114000"/>
              </a:lnSpc>
              <a:buClr>
                <a:srgbClr val="A00054"/>
              </a:buClr>
              <a:buFont typeface="Arial" panose="020B0604020202020204" pitchFamily="34" charset="0"/>
              <a:buChar char="•"/>
              <a:defRPr/>
            </a:pPr>
            <a:r>
              <a:rPr lang="en-GB" dirty="0">
                <a:latin typeface="Arial" panose="020B0604020202020204" pitchFamily="34" charset="0"/>
                <a:cs typeface="Arial" panose="020B0604020202020204" pitchFamily="34" charset="0"/>
              </a:rPr>
              <a:t>Provide a suitable mentor / educational supervisor</a:t>
            </a:r>
          </a:p>
          <a:p>
            <a:pPr marL="342900" indent="-342900">
              <a:lnSpc>
                <a:spcPct val="114000"/>
              </a:lnSpc>
              <a:buClr>
                <a:srgbClr val="A00054"/>
              </a:buClr>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marL="342900" indent="-342900">
              <a:lnSpc>
                <a:spcPct val="114000"/>
              </a:lnSpc>
              <a:buClr>
                <a:srgbClr val="A00054"/>
              </a:buClr>
              <a:buFont typeface="Arial" panose="020B0604020202020204" pitchFamily="34" charset="0"/>
              <a:buChar char="•"/>
              <a:defRPr/>
            </a:pPr>
            <a:r>
              <a:rPr lang="en-GB" dirty="0">
                <a:latin typeface="Arial" panose="020B0604020202020204" pitchFamily="34" charset="0"/>
                <a:cs typeface="Arial" panose="020B0604020202020204" pitchFamily="34" charset="0"/>
              </a:rPr>
              <a:t>Ideally have a job role for them to progress to upon completion</a:t>
            </a:r>
          </a:p>
        </p:txBody>
      </p:sp>
    </p:spTree>
    <p:extLst>
      <p:ext uri="{BB962C8B-B14F-4D97-AF65-F5344CB8AC3E}">
        <p14:creationId xmlns:p14="http://schemas.microsoft.com/office/powerpoint/2010/main" val="895154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4294967295"/>
            <p:extLst>
              <p:ext uri="{D42A27DB-BD31-4B8C-83A1-F6EECF244321}">
                <p14:modId xmlns:p14="http://schemas.microsoft.com/office/powerpoint/2010/main" val="51164787"/>
              </p:ext>
            </p:extLst>
          </p:nvPr>
        </p:nvGraphicFramePr>
        <p:xfrm>
          <a:off x="254977" y="931985"/>
          <a:ext cx="8730761" cy="5161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AC6E1918-7F1D-47FC-89C9-32B9374F1331}"/>
              </a:ext>
            </a:extLst>
          </p:cNvPr>
          <p:cNvSpPr txBox="1"/>
          <p:nvPr/>
        </p:nvSpPr>
        <p:spPr>
          <a:xfrm>
            <a:off x="419101" y="405173"/>
            <a:ext cx="6649914" cy="861774"/>
          </a:xfrm>
          <a:prstGeom prst="rect">
            <a:avLst/>
          </a:prstGeom>
          <a:noFill/>
        </p:spPr>
        <p:txBody>
          <a:bodyPr wrap="square">
            <a:spAutoFit/>
          </a:bodyPr>
          <a:lstStyle/>
          <a:p>
            <a:r>
              <a:rPr lang="en-GB" sz="3200" b="1" dirty="0">
                <a:solidFill>
                  <a:schemeClr val="accent5"/>
                </a:solidFill>
              </a:rPr>
              <a:t>Grow your team</a:t>
            </a:r>
            <a:br>
              <a:rPr lang="en-GB" dirty="0"/>
            </a:br>
            <a:r>
              <a:rPr lang="en-GB" dirty="0"/>
              <a:t>How to plan, recruit and develop apprentices</a:t>
            </a:r>
          </a:p>
        </p:txBody>
      </p:sp>
    </p:spTree>
    <p:extLst>
      <p:ext uri="{BB962C8B-B14F-4D97-AF65-F5344CB8AC3E}">
        <p14:creationId xmlns:p14="http://schemas.microsoft.com/office/powerpoint/2010/main" val="604844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B0AB0-3C1A-4D4D-91F3-7104CCF35993}"/>
              </a:ext>
            </a:extLst>
          </p:cNvPr>
          <p:cNvSpPr>
            <a:spLocks noGrp="1"/>
          </p:cNvSpPr>
          <p:nvPr>
            <p:ph type="ctrTitle"/>
          </p:nvPr>
        </p:nvSpPr>
        <p:spPr>
          <a:xfrm>
            <a:off x="457199" y="1507956"/>
            <a:ext cx="7772400" cy="509587"/>
          </a:xfrm>
        </p:spPr>
        <p:txBody>
          <a:bodyPr/>
          <a:lstStyle/>
          <a:p>
            <a:r>
              <a:rPr lang="en-GB" sz="2800" dirty="0">
                <a:solidFill>
                  <a:srgbClr val="0070C0"/>
                </a:solidFill>
              </a:rPr>
              <a:t>Working hours</a:t>
            </a:r>
          </a:p>
        </p:txBody>
      </p:sp>
      <p:graphicFrame>
        <p:nvGraphicFramePr>
          <p:cNvPr id="5" name="Diagram 4">
            <a:extLst>
              <a:ext uri="{FF2B5EF4-FFF2-40B4-BE49-F238E27FC236}">
                <a16:creationId xmlns:a16="http://schemas.microsoft.com/office/drawing/2014/main" id="{59FD4E19-12D3-42F0-A327-31CC57619E2D}"/>
              </a:ext>
            </a:extLst>
          </p:cNvPr>
          <p:cNvGraphicFramePr/>
          <p:nvPr>
            <p:extLst>
              <p:ext uri="{D42A27DB-BD31-4B8C-83A1-F6EECF244321}">
                <p14:modId xmlns:p14="http://schemas.microsoft.com/office/powerpoint/2010/main" val="2389724705"/>
              </p:ext>
            </p:extLst>
          </p:nvPr>
        </p:nvGraphicFramePr>
        <p:xfrm>
          <a:off x="228599" y="1258957"/>
          <a:ext cx="8719458" cy="4922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00413CDB-C081-408E-8D0D-B0EDFA4AE1CF}"/>
              </a:ext>
            </a:extLst>
          </p:cNvPr>
          <p:cNvSpPr txBox="1">
            <a:spLocks/>
          </p:cNvSpPr>
          <p:nvPr/>
        </p:nvSpPr>
        <p:spPr>
          <a:xfrm>
            <a:off x="457199" y="427542"/>
            <a:ext cx="5307497" cy="509587"/>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3600" b="1" kern="1200">
                <a:solidFill>
                  <a:srgbClr val="A00054"/>
                </a:solidFill>
                <a:latin typeface="+mj-lt"/>
                <a:ea typeface="+mj-ea"/>
                <a:cs typeface="+mj-cs"/>
              </a:defRPr>
            </a:lvl1pPr>
          </a:lstStyle>
          <a:p>
            <a:r>
              <a:rPr lang="en-US" dirty="0">
                <a:solidFill>
                  <a:schemeClr val="accent5"/>
                </a:solidFill>
              </a:rPr>
              <a:t>Responsibilities of the </a:t>
            </a:r>
          </a:p>
          <a:p>
            <a:r>
              <a:rPr lang="en-US" dirty="0">
                <a:solidFill>
                  <a:schemeClr val="accent5"/>
                </a:solidFill>
              </a:rPr>
              <a:t>Employer</a:t>
            </a:r>
            <a:endParaRPr lang="en-GB" dirty="0">
              <a:solidFill>
                <a:schemeClr val="accent5"/>
              </a:solidFill>
            </a:endParaRPr>
          </a:p>
        </p:txBody>
      </p:sp>
    </p:spTree>
    <p:extLst>
      <p:ext uri="{BB962C8B-B14F-4D97-AF65-F5344CB8AC3E}">
        <p14:creationId xmlns:p14="http://schemas.microsoft.com/office/powerpoint/2010/main" val="2766327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11EBA-73A7-4BA7-8560-6DEC90E8CE8D}"/>
              </a:ext>
            </a:extLst>
          </p:cNvPr>
          <p:cNvSpPr>
            <a:spLocks noGrp="1"/>
          </p:cNvSpPr>
          <p:nvPr>
            <p:ph type="title" idx="4294967295"/>
          </p:nvPr>
        </p:nvSpPr>
        <p:spPr>
          <a:xfrm>
            <a:off x="384602" y="1538973"/>
            <a:ext cx="7772400" cy="509587"/>
          </a:xfrm>
        </p:spPr>
        <p:txBody>
          <a:bodyPr/>
          <a:lstStyle/>
          <a:p>
            <a:r>
              <a:rPr lang="en-GB" dirty="0">
                <a:solidFill>
                  <a:srgbClr val="0070C0"/>
                </a:solidFill>
              </a:rPr>
              <a:t>Pay, Terms and Conditions</a:t>
            </a:r>
          </a:p>
        </p:txBody>
      </p:sp>
      <p:sp>
        <p:nvSpPr>
          <p:cNvPr id="3" name="Text Placeholder 2">
            <a:extLst>
              <a:ext uri="{FF2B5EF4-FFF2-40B4-BE49-F238E27FC236}">
                <a16:creationId xmlns:a16="http://schemas.microsoft.com/office/drawing/2014/main" id="{C13FAFEE-2A58-47D4-9F98-6658EB6734A9}"/>
              </a:ext>
            </a:extLst>
          </p:cNvPr>
          <p:cNvSpPr>
            <a:spLocks noGrp="1"/>
          </p:cNvSpPr>
          <p:nvPr>
            <p:ph type="body" idx="4294967295"/>
          </p:nvPr>
        </p:nvSpPr>
        <p:spPr>
          <a:xfrm>
            <a:off x="384602" y="2126640"/>
            <a:ext cx="8264525" cy="4019550"/>
          </a:xfrm>
        </p:spPr>
        <p:txBody>
          <a:bodyPr>
            <a:normAutofit lnSpcReduction="10000"/>
          </a:bodyPr>
          <a:lstStyle/>
          <a:p>
            <a:r>
              <a:rPr lang="en-GB" altLang="en-US" sz="2400" dirty="0">
                <a:latin typeface="Arial" panose="020B0604020202020204" pitchFamily="34" charset="0"/>
                <a:cs typeface="Arial" panose="020B0604020202020204" pitchFamily="34" charset="0"/>
              </a:rPr>
              <a:t>Ensure the apprentice has a suitable contract that covers the duration of their apprenticeship (including end point assessment).</a:t>
            </a:r>
          </a:p>
          <a:p>
            <a:endParaRPr lang="en-GB" altLang="en-US" sz="2400" dirty="0">
              <a:latin typeface="Arial" panose="020B0604020202020204" pitchFamily="34" charset="0"/>
              <a:cs typeface="Arial" panose="020B0604020202020204" pitchFamily="34" charset="0"/>
            </a:endParaRPr>
          </a:p>
          <a:p>
            <a:r>
              <a:rPr lang="en-GB" altLang="en-US" sz="2400" dirty="0">
                <a:latin typeface="Arial" panose="020B0604020202020204" pitchFamily="34" charset="0"/>
                <a:cs typeface="Arial" panose="020B0604020202020204" pitchFamily="34" charset="0"/>
              </a:rPr>
              <a:t>Pay the apprentice at least apprenticeship minimum wage - </a:t>
            </a:r>
            <a:r>
              <a:rPr lang="en-GB" sz="2400" dirty="0">
                <a:latin typeface="Arial" panose="020B0604020202020204" pitchFamily="34" charset="0"/>
                <a:cs typeface="Arial" panose="020B0604020202020204" pitchFamily="34" charset="0"/>
                <a:hlinkClick r:id="rId2"/>
              </a:rPr>
              <a:t>click here for details</a:t>
            </a:r>
            <a:r>
              <a:rPr lang="en-GB" sz="2400" dirty="0">
                <a:latin typeface="Arial" panose="020B0604020202020204" pitchFamily="34" charset="0"/>
                <a:cs typeface="Arial" panose="020B0604020202020204" pitchFamily="34" charset="0"/>
              </a:rPr>
              <a:t> - t</a:t>
            </a:r>
            <a:r>
              <a:rPr lang="en-GB" sz="2400" dirty="0"/>
              <a:t>he cost of the apprentice’s wages must be met by the employer.</a:t>
            </a:r>
          </a:p>
          <a:p>
            <a:endParaRPr lang="en-GB" sz="2400" dirty="0"/>
          </a:p>
          <a:p>
            <a:r>
              <a:rPr lang="en-GB" sz="2400" dirty="0"/>
              <a:t>NHS Trust – terms and conditions.</a:t>
            </a:r>
          </a:p>
          <a:p>
            <a:endParaRPr lang="en-GB" sz="2400" dirty="0"/>
          </a:p>
          <a:p>
            <a:r>
              <a:rPr lang="en-GB" sz="2400" dirty="0"/>
              <a:t>SME</a:t>
            </a:r>
            <a:r>
              <a:rPr lang="en-GB" dirty="0">
                <a:latin typeface="Arial" panose="020B0604020202020204" pitchFamily="34" charset="0"/>
                <a:cs typeface="Arial" panose="020B0604020202020204" pitchFamily="34" charset="0"/>
              </a:rPr>
              <a:t>’s</a:t>
            </a:r>
            <a:endParaRPr lang="en-GB" sz="2400" dirty="0"/>
          </a:p>
        </p:txBody>
      </p:sp>
      <p:sp>
        <p:nvSpPr>
          <p:cNvPr id="4" name="Title 1">
            <a:extLst>
              <a:ext uri="{FF2B5EF4-FFF2-40B4-BE49-F238E27FC236}">
                <a16:creationId xmlns:a16="http://schemas.microsoft.com/office/drawing/2014/main" id="{5DCF9CF2-1BEF-4DE0-B2B5-BF60C5F36FD4}"/>
              </a:ext>
            </a:extLst>
          </p:cNvPr>
          <p:cNvSpPr txBox="1">
            <a:spLocks/>
          </p:cNvSpPr>
          <p:nvPr/>
        </p:nvSpPr>
        <p:spPr>
          <a:xfrm>
            <a:off x="384602" y="409261"/>
            <a:ext cx="7984272" cy="509587"/>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3600" b="1" kern="1200">
                <a:solidFill>
                  <a:srgbClr val="A00054"/>
                </a:solidFill>
                <a:latin typeface="+mj-lt"/>
                <a:ea typeface="+mj-ea"/>
                <a:cs typeface="+mj-cs"/>
              </a:defRPr>
            </a:lvl1pPr>
          </a:lstStyle>
          <a:p>
            <a:r>
              <a:rPr lang="en-US" dirty="0">
                <a:solidFill>
                  <a:schemeClr val="accent5"/>
                </a:solidFill>
              </a:rPr>
              <a:t>Responsibilities </a:t>
            </a:r>
          </a:p>
          <a:p>
            <a:r>
              <a:rPr lang="en-US" dirty="0">
                <a:solidFill>
                  <a:schemeClr val="accent5"/>
                </a:solidFill>
              </a:rPr>
              <a:t>of the Employer</a:t>
            </a:r>
            <a:endParaRPr lang="en-GB" dirty="0">
              <a:solidFill>
                <a:schemeClr val="accent5"/>
              </a:solidFill>
            </a:endParaRPr>
          </a:p>
        </p:txBody>
      </p:sp>
    </p:spTree>
    <p:extLst>
      <p:ext uri="{BB962C8B-B14F-4D97-AF65-F5344CB8AC3E}">
        <p14:creationId xmlns:p14="http://schemas.microsoft.com/office/powerpoint/2010/main" val="18734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120FF-8BCA-4ACC-BAF2-CD94816D0913}"/>
              </a:ext>
            </a:extLst>
          </p:cNvPr>
          <p:cNvSpPr>
            <a:spLocks noGrp="1"/>
          </p:cNvSpPr>
          <p:nvPr>
            <p:ph type="title"/>
          </p:nvPr>
        </p:nvSpPr>
        <p:spPr>
          <a:xfrm>
            <a:off x="419929" y="217002"/>
            <a:ext cx="7886700" cy="1005130"/>
          </a:xfrm>
        </p:spPr>
        <p:txBody>
          <a:bodyPr>
            <a:normAutofit/>
          </a:bodyPr>
          <a:lstStyle/>
          <a:p>
            <a:r>
              <a:rPr lang="en-GB" sz="4000" dirty="0"/>
              <a:t>Job Adverts </a:t>
            </a:r>
          </a:p>
        </p:txBody>
      </p:sp>
      <p:sp>
        <p:nvSpPr>
          <p:cNvPr id="3" name="Content Placeholder 2">
            <a:extLst>
              <a:ext uri="{FF2B5EF4-FFF2-40B4-BE49-F238E27FC236}">
                <a16:creationId xmlns:a16="http://schemas.microsoft.com/office/drawing/2014/main" id="{11BD7344-D7EA-48F6-B1D3-0F01ABDC6A1E}"/>
              </a:ext>
            </a:extLst>
          </p:cNvPr>
          <p:cNvSpPr>
            <a:spLocks noGrp="1"/>
          </p:cNvSpPr>
          <p:nvPr>
            <p:ph idx="1"/>
          </p:nvPr>
        </p:nvSpPr>
        <p:spPr>
          <a:xfrm>
            <a:off x="419929" y="1433147"/>
            <a:ext cx="7886700" cy="4484076"/>
          </a:xfrm>
        </p:spPr>
        <p:txBody>
          <a:bodyPr>
            <a:normAutofit lnSpcReduction="10000"/>
          </a:bodyPr>
          <a:lstStyle/>
          <a:p>
            <a:r>
              <a:rPr lang="en-GB" dirty="0">
                <a:solidFill>
                  <a:srgbClr val="FF0000"/>
                </a:solidFill>
                <a:latin typeface="Arial" panose="020B0604020202020204" pitchFamily="34" charset="0"/>
                <a:cs typeface="Arial" panose="020B0604020202020204" pitchFamily="34" charset="0"/>
              </a:rPr>
              <a:t>Apprentice Position</a:t>
            </a:r>
          </a:p>
          <a:p>
            <a:r>
              <a:rPr lang="en-GB" dirty="0">
                <a:solidFill>
                  <a:srgbClr val="FF0000"/>
                </a:solidFill>
                <a:latin typeface="Arial" panose="020B0604020202020204" pitchFamily="34" charset="0"/>
                <a:cs typeface="Arial" panose="020B0604020202020204" pitchFamily="34" charset="0"/>
              </a:rPr>
              <a:t>Specify the apprenticeship standard and typical duration</a:t>
            </a:r>
          </a:p>
          <a:p>
            <a:r>
              <a:rPr lang="en-GB" dirty="0">
                <a:solidFill>
                  <a:srgbClr val="FF0000"/>
                </a:solidFill>
                <a:latin typeface="Arial" panose="020B0604020202020204" pitchFamily="34" charset="0"/>
                <a:cs typeface="Arial" panose="020B0604020202020204" pitchFamily="34" charset="0"/>
              </a:rPr>
              <a:t>Contract of employment must be long enough for them to complete the apprenticeship </a:t>
            </a:r>
          </a:p>
          <a:p>
            <a:r>
              <a:rPr lang="en-GB" dirty="0">
                <a:solidFill>
                  <a:srgbClr val="FF0000"/>
                </a:solidFill>
                <a:latin typeface="Arial" panose="020B0604020202020204" pitchFamily="34" charset="0"/>
                <a:cs typeface="Arial" panose="020B0604020202020204" pitchFamily="34" charset="0"/>
              </a:rPr>
              <a:t>Entry criteria stipulated</a:t>
            </a:r>
          </a:p>
          <a:p>
            <a:r>
              <a:rPr lang="en-GB" dirty="0">
                <a:solidFill>
                  <a:srgbClr val="FF0000"/>
                </a:solidFill>
                <a:latin typeface="Arial" panose="020B0604020202020204" pitchFamily="34" charset="0"/>
                <a:cs typeface="Arial" panose="020B0604020202020204" pitchFamily="34" charset="0"/>
              </a:rPr>
              <a:t>Previous qualifications can impact on ‘substantial new learning’</a:t>
            </a:r>
          </a:p>
          <a:p>
            <a:r>
              <a:rPr lang="en-GB" dirty="0">
                <a:solidFill>
                  <a:srgbClr val="FF0000"/>
                </a:solidFill>
                <a:latin typeface="Arial" panose="020B0604020202020204" pitchFamily="34" charset="0"/>
                <a:cs typeface="Arial" panose="020B0604020202020204" pitchFamily="34" charset="0"/>
              </a:rPr>
              <a:t>Overseas qualifications - ENIC</a:t>
            </a:r>
          </a:p>
          <a:p>
            <a:r>
              <a:rPr lang="en-GB" dirty="0">
                <a:solidFill>
                  <a:srgbClr val="FF0000"/>
                </a:solidFill>
                <a:latin typeface="Arial" panose="020B0604020202020204" pitchFamily="34" charset="0"/>
                <a:cs typeface="Arial" panose="020B0604020202020204" pitchFamily="34" charset="0"/>
              </a:rPr>
              <a:t>Can advertise on government website</a:t>
            </a:r>
          </a:p>
          <a:p>
            <a:r>
              <a:rPr lang="en-GB" dirty="0">
                <a:solidFill>
                  <a:srgbClr val="FF0000"/>
                </a:solidFill>
                <a:latin typeface="Arial" panose="020B0604020202020204" pitchFamily="34" charset="0"/>
                <a:cs typeface="Arial" panose="020B0604020202020204" pitchFamily="34" charset="0"/>
              </a:rPr>
              <a:t>30 hours per week on contract </a:t>
            </a:r>
          </a:p>
          <a:p>
            <a:r>
              <a:rPr lang="en-GB" dirty="0">
                <a:solidFill>
                  <a:srgbClr val="FF0000"/>
                </a:solidFill>
                <a:latin typeface="Arial" panose="020B0604020202020204" pitchFamily="34" charset="0"/>
                <a:cs typeface="Arial" panose="020B0604020202020204" pitchFamily="34" charset="0"/>
              </a:rPr>
              <a:t>PT workers need to be considered on case by case basis – would impact on the programme and separate arrangements would need to be made based on viability – the programme would be extended pro-rata</a:t>
            </a:r>
          </a:p>
          <a:p>
            <a:r>
              <a:rPr lang="en-GB" sz="1800" b="0" i="0" u="none" strike="noStrike" dirty="0">
                <a:solidFill>
                  <a:srgbClr val="444444"/>
                </a:solidFill>
                <a:effectLst/>
                <a:latin typeface="Arial" panose="020B0604020202020204" pitchFamily="34" charset="0"/>
              </a:rPr>
              <a:t>The University will not recruit directly to the course. Applications for the apprenticeship is through the employer organisation. Applications will be assessed by the employer and the academic team at the University of Sheffield. This will include an interview with representatives from the employer and the University of Sheffield. </a:t>
            </a:r>
            <a:endParaRPr lang="en-GB" b="1" dirty="0">
              <a:solidFill>
                <a:srgbClr val="FF0000"/>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57420421"/>
      </p:ext>
    </p:extLst>
  </p:cSld>
  <p:clrMapOvr>
    <a:masterClrMapping/>
  </p:clrMapOvr>
</p:sld>
</file>

<file path=ppt/theme/theme1.xml><?xml version="1.0" encoding="utf-8"?>
<a:theme xmlns:a="http://schemas.openxmlformats.org/drawingml/2006/main" name="HEE">
  <a:themeElements>
    <a:clrScheme name="NHS">
      <a:dk1>
        <a:srgbClr val="005EB8"/>
      </a:dk1>
      <a:lt1>
        <a:srgbClr val="FFFFFF"/>
      </a:lt1>
      <a:dk2>
        <a:srgbClr val="0071CE"/>
      </a:dk2>
      <a:lt2>
        <a:srgbClr val="E8EDEE"/>
      </a:lt2>
      <a:accent1>
        <a:srgbClr val="41B6E6"/>
      </a:accent1>
      <a:accent2>
        <a:srgbClr val="00A9CE"/>
      </a:accent2>
      <a:accent3>
        <a:srgbClr val="003087"/>
      </a:accent3>
      <a:accent4>
        <a:srgbClr val="005EB8"/>
      </a:accent4>
      <a:accent5>
        <a:srgbClr val="AE2473"/>
      </a:accent5>
      <a:accent6>
        <a:srgbClr val="78BE2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E" id="{40B58ABE-F0EB-D841-B223-66075CE7CD45}" vid="{7644B2A3-1AD5-8C46-9520-D28DCA799E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7F34BCA792AC4A91D7A7608E97C72B" ma:contentTypeVersion="17" ma:contentTypeDescription="Create a new document." ma:contentTypeScope="" ma:versionID="95c90e21a66bf3f355a4e3390a83df09">
  <xsd:schema xmlns:xsd="http://www.w3.org/2001/XMLSchema" xmlns:xs="http://www.w3.org/2001/XMLSchema" xmlns:p="http://schemas.microsoft.com/office/2006/metadata/properties" xmlns:ns1="http://schemas.microsoft.com/sharepoint/v3" xmlns:ns2="5a248e4d-7bd6-47d8-8f91-a4de9969458a" xmlns:ns3="73b5c135-bdd0-4200-b9e2-8c09b7278759" targetNamespace="http://schemas.microsoft.com/office/2006/metadata/properties" ma:root="true" ma:fieldsID="e399ff940ca713fe6d286f0addd9f4e8" ns1:_="" ns2:_="" ns3:_="">
    <xsd:import namespace="http://schemas.microsoft.com/sharepoint/v3"/>
    <xsd:import namespace="5a248e4d-7bd6-47d8-8f91-a4de9969458a"/>
    <xsd:import namespace="73b5c135-bdd0-4200-b9e2-8c09b7278759"/>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248e4d-7bd6-47d8-8f91-a4de9969458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53f2c40-fa99-47db-9d1a-8ff4424ddde0}" ma:internalName="TaxCatchAll" ma:showField="CatchAllData" ma:web="5a248e4d-7bd6-47d8-8f91-a4de9969458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3b5c135-bdd0-4200-b9e2-8c09b7278759"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73b5c135-bdd0-4200-b9e2-8c09b7278759">
      <Terms xmlns="http://schemas.microsoft.com/office/infopath/2007/PartnerControls"/>
    </lcf76f155ced4ddcb4097134ff3c332f>
    <TaxCatchAll xmlns="5a248e4d-7bd6-47d8-8f91-a4de9969458a" xsi:nil="true"/>
    <SharedWithUsers xmlns="5a248e4d-7bd6-47d8-8f91-a4de9969458a">
      <UserInfo>
        <DisplayName/>
        <AccountId xsi:nil="true"/>
        <AccountType/>
      </UserInfo>
    </SharedWithUsers>
    <MediaLengthInSeconds xmlns="73b5c135-bdd0-4200-b9e2-8c09b7278759" xsi:nil="true"/>
  </documentManagement>
</p:properties>
</file>

<file path=customXml/itemProps1.xml><?xml version="1.0" encoding="utf-8"?>
<ds:datastoreItem xmlns:ds="http://schemas.openxmlformats.org/officeDocument/2006/customXml" ds:itemID="{787DC678-4697-4F6E-88C1-D6C81C625EF4}"/>
</file>

<file path=customXml/itemProps2.xml><?xml version="1.0" encoding="utf-8"?>
<ds:datastoreItem xmlns:ds="http://schemas.openxmlformats.org/officeDocument/2006/customXml" ds:itemID="{4CE05012-C1E4-4199-B11C-6108487F81D2}"/>
</file>

<file path=customXml/itemProps3.xml><?xml version="1.0" encoding="utf-8"?>
<ds:datastoreItem xmlns:ds="http://schemas.openxmlformats.org/officeDocument/2006/customXml" ds:itemID="{E08492D2-E74D-443B-A674-A16D10B6CFC1}"/>
</file>

<file path=docProps/app.xml><?xml version="1.0" encoding="utf-8"?>
<Properties xmlns="http://schemas.openxmlformats.org/officeDocument/2006/extended-properties" xmlns:vt="http://schemas.openxmlformats.org/officeDocument/2006/docPropsVTypes">
  <TotalTime>43</TotalTime>
  <Words>2182</Words>
  <Application>Microsoft Office PowerPoint</Application>
  <PresentationFormat>On-screen Show (4:3)</PresentationFormat>
  <Paragraphs>303</Paragraphs>
  <Slides>26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GDS Transport</vt:lpstr>
      <vt:lpstr>Arial</vt:lpstr>
      <vt:lpstr>Calibri</vt:lpstr>
      <vt:lpstr>HEE</vt:lpstr>
      <vt:lpstr>Speech and Language Therapist  Degree Apprenticeship </vt:lpstr>
      <vt:lpstr>Welcome </vt:lpstr>
      <vt:lpstr>Webinar Team Today</vt:lpstr>
      <vt:lpstr>Today:</vt:lpstr>
      <vt:lpstr>PowerPoint Presentation</vt:lpstr>
      <vt:lpstr>PowerPoint Presentation</vt:lpstr>
      <vt:lpstr>Working hours</vt:lpstr>
      <vt:lpstr>Pay, Terms and Conditions</vt:lpstr>
      <vt:lpstr>Job Adverts </vt:lpstr>
      <vt:lpstr>PowerPoint Presentation</vt:lpstr>
      <vt:lpstr>Build your Business Case </vt:lpstr>
      <vt:lpstr>Proposed SLT Apprenticeship: University of Sheffield </vt:lpstr>
      <vt:lpstr>Proposed Entry Requirements  </vt:lpstr>
      <vt:lpstr>Admissions Timeline</vt:lpstr>
      <vt:lpstr>Onboarding process</vt:lpstr>
      <vt:lpstr>Proposed structure </vt:lpstr>
      <vt:lpstr>Year 1</vt:lpstr>
      <vt:lpstr>Year 2 </vt:lpstr>
      <vt:lpstr>Year 3 </vt:lpstr>
      <vt:lpstr>Year 4 </vt:lpstr>
      <vt:lpstr>Placement Requirements</vt:lpstr>
      <vt:lpstr>Placement Overview for the duration of the programme </vt:lpstr>
      <vt:lpstr>Process of developing the new programme </vt:lpstr>
      <vt:lpstr>Mentor</vt:lpstr>
      <vt:lpstr>Other University of Sheffield Support </vt:lpstr>
      <vt:lpstr>Stakeholder involvement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Rei Maycock</dc:creator>
  <cp:lastModifiedBy>Catherine Tattersall</cp:lastModifiedBy>
  <cp:revision>21</cp:revision>
  <dcterms:created xsi:type="dcterms:W3CDTF">2021-08-23T15:15:20Z</dcterms:created>
  <dcterms:modified xsi:type="dcterms:W3CDTF">2022-10-21T10:50:35Z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0x0101005A7F34BCA792AC4A91D7A7608E97C72B</vt:lpwstr>
  </property>
  <property fmtid="{D5CDD505-2E9C-101B-9397-08002B2CF9AE}" pid="3" name="Order">
    <vt:r8>257000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MediaServiceImageTags">
    <vt:lpwstr/>
  </property>
</Properties>
</file>