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78" r:id="rId6"/>
    <p:sldId id="27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903296C-4EB2-493C-AD8A-FC974454C541}">
          <p14:sldIdLst>
            <p14:sldId id="259"/>
            <p14:sldId id="278"/>
            <p14:sldId id="27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CD9543-FD11-44E5-8253-D07FB5152D87}" v="2" dt="2022-06-09T15:58:24.5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8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B3E7-976C-4DB3-877A-535C5425430D}" type="datetimeFigureOut">
              <a:rPr lang="en-GB" smtClean="0"/>
              <a:t>10/01/2023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4AA42-F278-4405-9BF6-D7FAE9BD8147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2" y="23453"/>
            <a:ext cx="2868691" cy="686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713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416176"/>
            <a:ext cx="10363200" cy="1470025"/>
          </a:xfrm>
        </p:spPr>
        <p:txBody>
          <a:bodyPr/>
          <a:lstStyle>
            <a:lvl1pPr>
              <a:defRPr>
                <a:solidFill>
                  <a:srgbClr val="315077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077072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15077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B3E7-976C-4DB3-877A-535C5425430D}" type="datetimeFigureOut">
              <a:rPr lang="en-GB" smtClean="0"/>
              <a:t>10/01/2023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4AA42-F278-4405-9BF6-D7FAE9BD8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55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43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764704"/>
            <a:ext cx="109728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00809"/>
            <a:ext cx="10972800" cy="4425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9E6EB3E7-976C-4DB3-877A-535C5425430D}" type="datetimeFigureOut">
              <a:rPr lang="en-GB" smtClean="0"/>
              <a:pPr/>
              <a:t>10/01/2023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8262" y="6356351"/>
            <a:ext cx="5170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/>
              <a:t>Powered by Morecambe Bay Primary Care Collaborative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7664AA42-F278-4405-9BF6-D7FAE9BD8147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2" y="23453"/>
            <a:ext cx="2868691" cy="686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744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Malgun Gothic" panose="020B0503020000020004" pitchFamily="34" charset="-127"/>
          <a:cs typeface="Calibri" panose="020F050202020403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Malgun Gothic" panose="020B0503020000020004" pitchFamily="34" charset="-127"/>
          <a:cs typeface="Calibri" panose="020F050202020403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Malgun Gothic" panose="020B0503020000020004" pitchFamily="34" charset="-127"/>
          <a:cs typeface="Calibri" panose="020F050202020403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Malgun Gothic" panose="020B0503020000020004" pitchFamily="34" charset="-127"/>
          <a:cs typeface="Calibri" panose="020F050202020403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Malgun Gothic" panose="020B0503020000020004" pitchFamily="34" charset="-127"/>
          <a:cs typeface="Calibri" panose="020F050202020403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28DA1-FABF-4978-9790-35D1C191AF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The Novice Smear Taker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07C207-E960-424F-825B-D0EE18207A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accent6"/>
                </a:solidFill>
              </a:rPr>
              <a:t>Available to, Practice Nurses, Nursing Associates &amp; Physician Associates working in General Practice in Lancashire and South Cumbria</a:t>
            </a:r>
          </a:p>
        </p:txBody>
      </p:sp>
    </p:spTree>
    <p:extLst>
      <p:ext uri="{BB962C8B-B14F-4D97-AF65-F5344CB8AC3E}">
        <p14:creationId xmlns:p14="http://schemas.microsoft.com/office/powerpoint/2010/main" val="2973536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01EF79A-0C23-4615-8D51-8AE2EE627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833" y="882503"/>
            <a:ext cx="11964334" cy="11376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TRAINING TO DATE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2B05872-91B1-48AC-ACFC-B4D48EBA8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1881963"/>
            <a:ext cx="10944225" cy="439124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GB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GB" dirty="0"/>
          </a:p>
          <a:p>
            <a:pPr algn="l"/>
            <a:endParaRPr lang="en-GB" dirty="0"/>
          </a:p>
          <a:p>
            <a:pPr algn="l"/>
            <a:endParaRPr lang="en-GB" dirty="0"/>
          </a:p>
          <a:p>
            <a:pPr algn="l"/>
            <a:endParaRPr lang="en-GB" dirty="0"/>
          </a:p>
          <a:p>
            <a:pPr marL="0" indent="0" algn="ctr">
              <a:buNone/>
            </a:pPr>
            <a:endParaRPr lang="en-US" sz="32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FF0000"/>
                </a:solidFill>
              </a:rPr>
              <a:t>Totaling 2852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chemeClr val="accent1"/>
                </a:solidFill>
              </a:rPr>
              <a:t>completed screenings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accent1"/>
                </a:solidFill>
              </a:rPr>
              <a:t>We will continue to update these outcomes as the data comes through</a:t>
            </a:r>
          </a:p>
          <a:p>
            <a:pPr algn="l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F630F3-FABD-4E57-865D-4C39E29194EA}"/>
              </a:ext>
            </a:extLst>
          </p:cNvPr>
          <p:cNvSpPr txBox="1"/>
          <p:nvPr/>
        </p:nvSpPr>
        <p:spPr>
          <a:xfrm>
            <a:off x="113833" y="1719274"/>
            <a:ext cx="1167413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solidFill>
                  <a:schemeClr val="tx2"/>
                </a:solidFill>
              </a:rPr>
              <a:t>The project was launched in February 2021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chemeClr val="tx2"/>
                </a:solidFill>
              </a:rPr>
              <a:t>95 Novice smear takers have attended the 2-day course </a:t>
            </a:r>
          </a:p>
          <a:p>
            <a:pPr marL="0" indent="0" algn="ctr"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chemeClr val="tx2"/>
                </a:solidFill>
              </a:rPr>
              <a:t>45people / 50% have successfully completed their 20 supervised samples and been signed off.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chemeClr val="tx2"/>
                </a:solidFill>
              </a:rPr>
              <a:t>From the above we have received data as follows</a:t>
            </a:r>
          </a:p>
          <a:p>
            <a:pPr marL="0" indent="0" algn="ctr"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US" sz="2000" dirty="0">
              <a:solidFill>
                <a:schemeClr val="accent1"/>
              </a:solidFill>
            </a:endParaRPr>
          </a:p>
        </p:txBody>
      </p:sp>
      <p:graphicFrame>
        <p:nvGraphicFramePr>
          <p:cNvPr id="8" name="Table 2">
            <a:extLst>
              <a:ext uri="{FF2B5EF4-FFF2-40B4-BE49-F238E27FC236}">
                <a16:creationId xmlns:a16="http://schemas.microsoft.com/office/drawing/2014/main" id="{63225C8E-877E-43C8-9408-92EEF9CF39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481422"/>
              </p:ext>
            </p:extLst>
          </p:nvPr>
        </p:nvGraphicFramePr>
        <p:xfrm>
          <a:off x="404037" y="2505695"/>
          <a:ext cx="1134494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8988">
                  <a:extLst>
                    <a:ext uri="{9D8B030D-6E8A-4147-A177-3AD203B41FA5}">
                      <a16:colId xmlns:a16="http://schemas.microsoft.com/office/drawing/2014/main" val="1152881913"/>
                    </a:ext>
                  </a:extLst>
                </a:gridCol>
                <a:gridCol w="2268988">
                  <a:extLst>
                    <a:ext uri="{9D8B030D-6E8A-4147-A177-3AD203B41FA5}">
                      <a16:colId xmlns:a16="http://schemas.microsoft.com/office/drawing/2014/main" val="4102327813"/>
                    </a:ext>
                  </a:extLst>
                </a:gridCol>
                <a:gridCol w="2268988">
                  <a:extLst>
                    <a:ext uri="{9D8B030D-6E8A-4147-A177-3AD203B41FA5}">
                      <a16:colId xmlns:a16="http://schemas.microsoft.com/office/drawing/2014/main" val="138381862"/>
                    </a:ext>
                  </a:extLst>
                </a:gridCol>
                <a:gridCol w="2268988">
                  <a:extLst>
                    <a:ext uri="{9D8B030D-6E8A-4147-A177-3AD203B41FA5}">
                      <a16:colId xmlns:a16="http://schemas.microsoft.com/office/drawing/2014/main" val="1388112639"/>
                    </a:ext>
                  </a:extLst>
                </a:gridCol>
                <a:gridCol w="2268988">
                  <a:extLst>
                    <a:ext uri="{9D8B030D-6E8A-4147-A177-3AD203B41FA5}">
                      <a16:colId xmlns:a16="http://schemas.microsoft.com/office/drawing/2014/main" val="417768675"/>
                    </a:ext>
                  </a:extLst>
                </a:gridCol>
              </a:tblGrid>
              <a:tr h="309837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PHYSICIAN ASSOCIATE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TRAINEE ACP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PRACTICE NURSE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NURSING ASSOCIATE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RETURN TO PRACTICE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1876292"/>
                  </a:ext>
                </a:extLst>
              </a:tr>
              <a:tr h="17705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937212"/>
                  </a:ext>
                </a:extLst>
              </a:tr>
            </a:tbl>
          </a:graphicData>
        </a:graphic>
      </p:graphicFrame>
      <p:graphicFrame>
        <p:nvGraphicFramePr>
          <p:cNvPr id="3" name="Table 8">
            <a:extLst>
              <a:ext uri="{FF2B5EF4-FFF2-40B4-BE49-F238E27FC236}">
                <a16:creationId xmlns:a16="http://schemas.microsoft.com/office/drawing/2014/main" id="{E66C09E9-42A7-4C0A-A64A-80AE1043D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111175"/>
              </p:ext>
            </p:extLst>
          </p:nvPr>
        </p:nvGraphicFramePr>
        <p:xfrm>
          <a:off x="2032000" y="4286992"/>
          <a:ext cx="8128000" cy="1005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942994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32935007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33852751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613808836"/>
                    </a:ext>
                  </a:extLst>
                </a:gridCol>
              </a:tblGrid>
              <a:tr h="640081">
                <a:tc>
                  <a:txBody>
                    <a:bodyPr/>
                    <a:lstStyle/>
                    <a:p>
                      <a:r>
                        <a:rPr lang="en-GB" dirty="0"/>
                        <a:t>2 RTP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 PHYSICIAN ASSOCIATE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 NURSING ASSOCIATE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18 PRACTICE NURSE 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31646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GB" dirty="0"/>
                        <a:t>566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2219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793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4381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01EF79A-0C23-4615-8D51-8AE2EE627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833" y="882503"/>
            <a:ext cx="11964334" cy="1052624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en-GB" b="1" dirty="0"/>
              <a:t>PURPOSE OF THE PROJECT</a:t>
            </a:r>
            <a:br>
              <a:rPr lang="en-GB" b="1" dirty="0"/>
            </a:br>
            <a:endParaRPr lang="en-GB" b="1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2B05872-91B1-48AC-ACFC-B4D48EBA8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833" y="2424223"/>
            <a:ext cx="3767051" cy="3848986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GB" dirty="0"/>
          </a:p>
          <a:p>
            <a:pPr algn="l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F630F3-FABD-4E57-865D-4C39E29194EA}"/>
              </a:ext>
            </a:extLst>
          </p:cNvPr>
          <p:cNvSpPr txBox="1"/>
          <p:nvPr/>
        </p:nvSpPr>
        <p:spPr>
          <a:xfrm>
            <a:off x="227666" y="1658680"/>
            <a:ext cx="11964334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Ensure the area has the capacity to deliver cervical screening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Ensure sustainability of smear supervisors and assessors in Lancashire and South Cumbria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An essential part of the application process and a condition of being accepted onto the </a:t>
            </a:r>
            <a:r>
              <a:rPr lang="en-US" sz="2000" dirty="0" err="1">
                <a:solidFill>
                  <a:schemeClr val="tx2"/>
                </a:solidFill>
              </a:rPr>
              <a:t>programme</a:t>
            </a:r>
            <a:r>
              <a:rPr lang="en-US" sz="2000" dirty="0">
                <a:solidFill>
                  <a:schemeClr val="tx2"/>
                </a:solidFill>
              </a:rPr>
              <a:t> is all novice smear takers require both an internal supervisor to oversee the first 20 samples and an external assessor for the final 3-5 samples.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Lancashire and South Cumbria training hub worked collaboratively with Liverpool Women’s Hospital to provide smear supervisor / assessor training for established sample takers developing a sustainable pool of smear supervisors &amp; assessors across the 5 localities.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The current register size is now at 90 supervisors and assessors to mentor and sign off. We understand we currently have the largest register in the Northwest.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Future plans </a:t>
            </a:r>
            <a:r>
              <a:rPr lang="en-US" sz="2000">
                <a:solidFill>
                  <a:schemeClr val="tx2"/>
                </a:solidFill>
              </a:rPr>
              <a:t>include maintaining </a:t>
            </a:r>
            <a:r>
              <a:rPr lang="en-US" sz="2000" dirty="0">
                <a:solidFill>
                  <a:schemeClr val="tx2"/>
                </a:solidFill>
              </a:rPr>
              <a:t>and further expansion of the register to ensure sustainability of smear takers in Lancashire &amp; South Cumbria</a:t>
            </a:r>
          </a:p>
        </p:txBody>
      </p:sp>
    </p:spTree>
    <p:extLst>
      <p:ext uri="{BB962C8B-B14F-4D97-AF65-F5344CB8AC3E}">
        <p14:creationId xmlns:p14="http://schemas.microsoft.com/office/powerpoint/2010/main" val="2560247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SCTH">
      <a:dk1>
        <a:srgbClr val="004F76"/>
      </a:dk1>
      <a:lt1>
        <a:sysClr val="window" lastClr="FFFFFF"/>
      </a:lt1>
      <a:dk2>
        <a:srgbClr val="2D6BB5"/>
      </a:dk2>
      <a:lt2>
        <a:srgbClr val="EEECE1"/>
      </a:lt2>
      <a:accent1>
        <a:srgbClr val="4F81BD"/>
      </a:accent1>
      <a:accent2>
        <a:srgbClr val="92CDDC"/>
      </a:accent2>
      <a:accent3>
        <a:srgbClr val="31859B"/>
      </a:accent3>
      <a:accent4>
        <a:srgbClr val="33CCCC"/>
      </a:accent4>
      <a:accent5>
        <a:srgbClr val="4BACC6"/>
      </a:accent5>
      <a:accent6>
        <a:srgbClr val="006699"/>
      </a:accent6>
      <a:hlink>
        <a:srgbClr val="0066FF"/>
      </a:hlink>
      <a:folHlink>
        <a:srgbClr val="800080"/>
      </a:folHlink>
    </a:clrScheme>
    <a:fontScheme name="LSC TH">
      <a:majorFont>
        <a:latin typeface="Manjari"/>
        <a:ea typeface=""/>
        <a:cs typeface=""/>
      </a:majorFont>
      <a:minorFont>
        <a:latin typeface="Manja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290F5CB2404F47A27C902CC8C26443" ma:contentTypeVersion="6" ma:contentTypeDescription="Create a new document." ma:contentTypeScope="" ma:versionID="84f9377450a18006ed2bc57853a87712">
  <xsd:schema xmlns:xsd="http://www.w3.org/2001/XMLSchema" xmlns:xs="http://www.w3.org/2001/XMLSchema" xmlns:p="http://schemas.microsoft.com/office/2006/metadata/properties" xmlns:ns1="http://schemas.microsoft.com/sharepoint/v3" xmlns:ns2="e7eee0d2-eeb2-49b0-9811-fcd6bbb62099" targetNamespace="http://schemas.microsoft.com/office/2006/metadata/properties" ma:root="true" ma:fieldsID="95e57d5de0cf049dedc7e95dfb6815cd" ns1:_="" ns2:_="">
    <xsd:import namespace="http://schemas.microsoft.com/sharepoint/v3"/>
    <xsd:import namespace="e7eee0d2-eeb2-49b0-9811-fcd6bbb620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eee0d2-eeb2-49b0-9811-fcd6bbb620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5755E1-06C9-48EF-9340-BFDEDB87789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481BCD47-F658-4988-97A8-4DC9D9B47D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7eee0d2-eeb2-49b0-9811-fcd6bbb620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C1BF73A-E679-4E13-BBFA-EAF478ED51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</TotalTime>
  <Words>276</Words>
  <Application>Microsoft Office PowerPoint</Application>
  <PresentationFormat>Widescreen</PresentationFormat>
  <Paragraphs>56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Manjari</vt:lpstr>
      <vt:lpstr>Office Theme</vt:lpstr>
      <vt:lpstr>The Novice Smear Taker Project</vt:lpstr>
      <vt:lpstr>TRAINING TO DATE</vt:lpstr>
      <vt:lpstr>PURPOSE OF THE PROJECT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corrie llewellyn</dc:creator>
  <cp:lastModifiedBy>MARCOLINI, Monique (NHS LANCASHIRE AND SOUTH CUMBRIA ICB - 00Q)</cp:lastModifiedBy>
  <cp:revision>12</cp:revision>
  <dcterms:created xsi:type="dcterms:W3CDTF">2022-02-02T20:52:31Z</dcterms:created>
  <dcterms:modified xsi:type="dcterms:W3CDTF">2023-01-10T10:03:23Z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0x01010074290F5CB2404F47A27C902CC8C26443</vt:lpwstr>
  </property>
</Properties>
</file>