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5" r:id="rId6"/>
    <p:sldId id="269" r:id="rId7"/>
    <p:sldId id="267" r:id="rId8"/>
    <p:sldId id="270" r:id="rId9"/>
    <p:sldId id="277" r:id="rId10"/>
    <p:sldId id="268" r:id="rId11"/>
    <p:sldId id="279" r:id="rId12"/>
    <p:sldId id="272" r:id="rId13"/>
    <p:sldId id="273" r:id="rId14"/>
    <p:sldId id="278"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451750-BD19-5E21-E78E-17792F9FBBE2}" name="Natalia Kurek" initials="NK" userId="S::natalia.kurek@england.nhs.uk::67b87aa0-bb10-4322-833c-d6f1d9d1cf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AA7EE-017F-9E32-0DA6-34BDF36CBFB6}" v="151" dt="2023-05-24T11:22:11.939"/>
    <p1510:client id="{07E96D91-6327-4840-B16F-8E6B970C7422}" v="25" dt="2023-02-06T11:08:01.097"/>
    <p1510:client id="{34B707EF-6431-9D75-7A93-9F5B79809842}" v="14" dt="2023-02-06T11:16:35.131"/>
    <p1510:client id="{53936445-F6D7-7581-12A6-D595B214DAB4}" v="1275" dt="2023-05-23T12:56:40.745"/>
    <p1510:client id="{58B08031-2768-4437-46E4-FE04603FFDAB}" v="110" dt="2023-05-24T15:38:09.969"/>
    <p1510:client id="{64B8B4A5-DB68-C7AC-6DD1-FCB14E14EF23}" v="502" dt="2023-05-15T16:04:09.736"/>
    <p1510:client id="{AC4E6923-4931-5744-8EC2-84AA7165B01B}" v="6" dt="2023-05-19T18:14:51.289"/>
    <p1510:client id="{CB94B438-B084-85B2-BECC-E92F649163C5}" v="37" dt="2023-02-16T16:54:38.095"/>
    <p1510:client id="{CF30F64A-DE2A-6A6C-9758-F88A4C36663E}" v="90" dt="2023-05-24T10:57:04.876"/>
    <p1510:client id="{D9DEF877-D126-480F-335B-0E67DD1C7094}" v="204" dt="2023-05-24T08:23:34.623"/>
    <p1510:client id="{DAC835E0-C356-877A-3134-080842A452BD}" v="2" dt="2023-02-08T10:54:27.051"/>
    <p1510:client id="{F5D53A38-F8E5-DB7F-4EFE-A49920FAA879}" v="154" dt="2023-05-24T12:27:10.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6A760-CF99-4620-8273-ABA938A44C92}" type="datetimeFigureOut">
              <a:rPr lang="en-GB" smtClean="0"/>
              <a:t>24/05/2023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11DB1-4B23-452D-BDA4-C16C7CDEFC2B}" type="slidenum">
              <a:rPr lang="en-GB" smtClean="0"/>
              <a:t>‹#›</a:t>
            </a:fld>
            <a:endParaRPr lang="en-GB"/>
          </a:p>
        </p:txBody>
      </p:sp>
    </p:spTree>
    <p:extLst>
      <p:ext uri="{BB962C8B-B14F-4D97-AF65-F5344CB8AC3E}">
        <p14:creationId xmlns:p14="http://schemas.microsoft.com/office/powerpoint/2010/main" val="342397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C1F8-BD62-4F9C-B53F-C32239AFA498}"/>
              </a:ext>
            </a:extLst>
          </p:cNvPr>
          <p:cNvSpPr>
            <a:spLocks noGrp="1"/>
          </p:cNvSpPr>
          <p:nvPr>
            <p:ph type="ctrTitle" hasCustomPrompt="1"/>
          </p:nvPr>
        </p:nvSpPr>
        <p:spPr>
          <a:xfrm>
            <a:off x="1524000" y="1122363"/>
            <a:ext cx="9144000" cy="2387600"/>
          </a:xfrm>
        </p:spPr>
        <p:txBody>
          <a:bodyPr anchor="b"/>
          <a:lstStyle>
            <a:lvl1pPr algn="l">
              <a:defRPr sz="4400">
                <a:solidFill>
                  <a:srgbClr val="009639"/>
                </a:solidFill>
              </a:defRPr>
            </a:lvl1pPr>
          </a:lstStyle>
          <a:p>
            <a:r>
              <a:rPr lang="en-US"/>
              <a:t>Title</a:t>
            </a:r>
            <a:endParaRPr lang="en-GB"/>
          </a:p>
        </p:txBody>
      </p:sp>
      <p:sp>
        <p:nvSpPr>
          <p:cNvPr id="3" name="Subtitle 2">
            <a:extLst>
              <a:ext uri="{FF2B5EF4-FFF2-40B4-BE49-F238E27FC236}">
                <a16:creationId xmlns:a16="http://schemas.microsoft.com/office/drawing/2014/main" id="{7564F50B-59F6-4AFD-806A-131C47C8F08F}"/>
              </a:ext>
            </a:extLst>
          </p:cNvPr>
          <p:cNvSpPr>
            <a:spLocks noGrp="1"/>
          </p:cNvSpPr>
          <p:nvPr>
            <p:ph type="subTitle" idx="1" hasCustomPrompt="1"/>
          </p:nvPr>
        </p:nvSpPr>
        <p:spPr>
          <a:xfrm>
            <a:off x="1524000" y="3602038"/>
            <a:ext cx="9144000" cy="7087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a:p>
            <a:endParaRPr lang="en-US"/>
          </a:p>
        </p:txBody>
      </p:sp>
      <p:sp>
        <p:nvSpPr>
          <p:cNvPr id="4" name="Date Placeholder 3">
            <a:extLst>
              <a:ext uri="{FF2B5EF4-FFF2-40B4-BE49-F238E27FC236}">
                <a16:creationId xmlns:a16="http://schemas.microsoft.com/office/drawing/2014/main" id="{2DD173C3-073F-4D4E-A4E0-42516C7DFBC9}"/>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6" name="Slide Number Placeholder 5">
            <a:extLst>
              <a:ext uri="{FF2B5EF4-FFF2-40B4-BE49-F238E27FC236}">
                <a16:creationId xmlns:a16="http://schemas.microsoft.com/office/drawing/2014/main" id="{C34C5B09-F103-467B-AC07-F4CD8D722B68}"/>
              </a:ext>
            </a:extLst>
          </p:cNvPr>
          <p:cNvSpPr>
            <a:spLocks noGrp="1"/>
          </p:cNvSpPr>
          <p:nvPr>
            <p:ph type="sldNum" sz="quarter" idx="12"/>
          </p:nvPr>
        </p:nvSpPr>
        <p:spPr/>
        <p:txBody>
          <a:bodyPr/>
          <a:lstStyle>
            <a:lvl1pPr>
              <a:defRPr/>
            </a:lvl1pPr>
          </a:lstStyle>
          <a:p>
            <a:r>
              <a:rPr lang="en-GB"/>
              <a:t>NHS England</a:t>
            </a:r>
          </a:p>
        </p:txBody>
      </p:sp>
      <p:pic>
        <p:nvPicPr>
          <p:cNvPr id="2050" name="Picture 2">
            <a:extLst>
              <a:ext uri="{FF2B5EF4-FFF2-40B4-BE49-F238E27FC236}">
                <a16:creationId xmlns:a16="http://schemas.microsoft.com/office/drawing/2014/main" id="{C280F3AA-0AF4-443E-88C3-11F6D13232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869" y="728238"/>
            <a:ext cx="2324109" cy="3020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a:extLst>
              <a:ext uri="{FF2B5EF4-FFF2-40B4-BE49-F238E27FC236}">
                <a16:creationId xmlns:a16="http://schemas.microsoft.com/office/drawing/2014/main" id="{53D34101-5841-4E33-B011-27AF60D6306A}"/>
              </a:ext>
            </a:extLst>
          </p:cNvPr>
          <p:cNvSpPr>
            <a:spLocks noGrp="1"/>
          </p:cNvSpPr>
          <p:nvPr>
            <p:ph type="body" sz="quarter" idx="13" hasCustomPrompt="1"/>
          </p:nvPr>
        </p:nvSpPr>
        <p:spPr>
          <a:xfrm>
            <a:off x="1524000" y="4476750"/>
            <a:ext cx="9144000" cy="1489075"/>
          </a:xfrm>
        </p:spPr>
        <p:txBody>
          <a:bodyPr/>
          <a:lstStyle>
            <a:lvl1pPr marL="0" indent="0">
              <a:buFontTx/>
              <a:buNone/>
              <a:defRPr/>
            </a:lvl1pPr>
          </a:lstStyle>
          <a:p>
            <a:pPr algn="l" rtl="0" fontAlgn="base"/>
            <a:r>
              <a:rPr lang="en-GB" b="1" i="0" u="none" strike="noStrike">
                <a:solidFill>
                  <a:srgbClr val="000000"/>
                </a:solidFill>
                <a:effectLst/>
                <a:latin typeface="Arial" panose="020B0604020202020204" pitchFamily="34" charset="0"/>
              </a:rPr>
              <a:t>Name </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Job title </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Date</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27485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4AC5-FD39-408B-832F-BC3C864AFF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9375A8-7F3D-401B-8002-68A7EFF95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76346-2056-429A-BEA6-B96C9861DAF3}"/>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5" name="Footer Placeholder 4">
            <a:extLst>
              <a:ext uri="{FF2B5EF4-FFF2-40B4-BE49-F238E27FC236}">
                <a16:creationId xmlns:a16="http://schemas.microsoft.com/office/drawing/2014/main" id="{ACA1F57B-396F-4CDC-B98E-4E03BECAD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4C5C2-20DF-49D7-AFD1-0CDCA084D64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249666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8A878-2545-494B-BD1A-6D5B821E15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02D0F2-9860-4543-93F0-55D6D3DB44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EB09E-0F92-4214-A34F-EA36D51F41A8}"/>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5" name="Footer Placeholder 4">
            <a:extLst>
              <a:ext uri="{FF2B5EF4-FFF2-40B4-BE49-F238E27FC236}">
                <a16:creationId xmlns:a16="http://schemas.microsoft.com/office/drawing/2014/main" id="{4815A8AE-2CD9-46E7-8F2C-2130B2DA26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D55554-0992-4DD9-8839-203D316734E7}"/>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201605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71D0-2D16-E145-80A7-18E2534145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3721E3-FB23-4641-98A0-DDA858D08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3473F4-2A43-E741-8489-66EA361241DC}"/>
              </a:ext>
            </a:extLst>
          </p:cNvPr>
          <p:cNvSpPr>
            <a:spLocks noGrp="1"/>
          </p:cNvSpPr>
          <p:nvPr>
            <p:ph type="dt" sz="half" idx="10"/>
          </p:nvPr>
        </p:nvSpPr>
        <p:spPr/>
        <p:txBody>
          <a:bodyPr/>
          <a:lstStyle/>
          <a:p>
            <a:fld id="{BF1F8D26-DF80-2747-BB2D-805BDCF0C076}" type="datetimeFigureOut">
              <a:rPr lang="en-US" smtClean="0"/>
              <a:t>5/24/2023</a:t>
            </a:fld>
            <a:endParaRPr lang="en-US"/>
          </a:p>
        </p:txBody>
      </p:sp>
      <p:sp>
        <p:nvSpPr>
          <p:cNvPr id="5" name="Footer Placeholder 4">
            <a:extLst>
              <a:ext uri="{FF2B5EF4-FFF2-40B4-BE49-F238E27FC236}">
                <a16:creationId xmlns:a16="http://schemas.microsoft.com/office/drawing/2014/main" id="{9A3F4BF0-BB85-DC43-9882-AC8001D36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F2632-A08C-8943-9B0C-569B5077F5A9}"/>
              </a:ext>
            </a:extLst>
          </p:cNvPr>
          <p:cNvSpPr>
            <a:spLocks noGrp="1"/>
          </p:cNvSpPr>
          <p:nvPr>
            <p:ph type="sldNum" sz="quarter" idx="12"/>
          </p:nvPr>
        </p:nvSpPr>
        <p:spPr/>
        <p:txBody>
          <a:bodyPr/>
          <a:lstStyle/>
          <a:p>
            <a:fld id="{8B28A15D-2F87-7A43-8ABA-084C03DBCED4}" type="slidenum">
              <a:rPr lang="en-US" smtClean="0"/>
              <a:t>‹#›</a:t>
            </a:fld>
            <a:endParaRPr lang="en-US"/>
          </a:p>
        </p:txBody>
      </p:sp>
    </p:spTree>
    <p:extLst>
      <p:ext uri="{BB962C8B-B14F-4D97-AF65-F5344CB8AC3E}">
        <p14:creationId xmlns:p14="http://schemas.microsoft.com/office/powerpoint/2010/main" val="42127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CD0F-15B3-4454-B3D6-ED68EAB1BF3E}"/>
              </a:ext>
            </a:extLst>
          </p:cNvPr>
          <p:cNvSpPr>
            <a:spLocks noGrp="1"/>
          </p:cNvSpPr>
          <p:nvPr>
            <p:ph type="title"/>
          </p:nvPr>
        </p:nvSpPr>
        <p:spPr>
          <a:xfrm>
            <a:off x="838200" y="385003"/>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16B0AB-057C-427C-9C8A-6F8A66902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08C3C-0C0B-4F71-9808-2ADA899560A4}"/>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5" name="Footer Placeholder 4">
            <a:extLst>
              <a:ext uri="{FF2B5EF4-FFF2-40B4-BE49-F238E27FC236}">
                <a16:creationId xmlns:a16="http://schemas.microsoft.com/office/drawing/2014/main" id="{5E555CEB-E830-4C48-B400-EABA6B9CD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B73CE-A1DF-4A73-B26F-CE792D1BD1A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188532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A304-28C0-40C3-B007-73B4E135C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2B995A-E291-4573-80CB-1F86098D90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DCD349-14E0-4BDC-B1B4-671D16F89D74}"/>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5" name="Footer Placeholder 4">
            <a:extLst>
              <a:ext uri="{FF2B5EF4-FFF2-40B4-BE49-F238E27FC236}">
                <a16:creationId xmlns:a16="http://schemas.microsoft.com/office/drawing/2014/main" id="{04F01C2E-2884-43DC-855A-210E2BCE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DB19B2-4978-4C0E-950A-AEBC56F69C0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298052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EF8C-118A-479A-ADC2-3E5DED8B49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3E37DC-780D-4BBA-9C3A-AD6E35893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C8A08C-6B22-484F-AD40-02BE68C18A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520543-0967-496F-8F89-A4C8ED0D94FC}"/>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6" name="Footer Placeholder 5">
            <a:extLst>
              <a:ext uri="{FF2B5EF4-FFF2-40B4-BE49-F238E27FC236}">
                <a16:creationId xmlns:a16="http://schemas.microsoft.com/office/drawing/2014/main" id="{B1393E29-89E4-409A-98F1-A621D16781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883FF-03D0-4270-AFC5-D271261B385C}"/>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171054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F83B-42F3-45C0-9FA8-A18AA8ECCC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DC5787-C4B8-4687-8C0D-0C7C31797D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BDC9B8-8705-41F1-A25D-0487BA8711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0C663E-75E2-48D4-A740-6E269366E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2C31DC-CC11-49C7-8C2E-8E74448E4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3100DD-8989-4B1C-8543-AACD511CAFC1}"/>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8" name="Footer Placeholder 7">
            <a:extLst>
              <a:ext uri="{FF2B5EF4-FFF2-40B4-BE49-F238E27FC236}">
                <a16:creationId xmlns:a16="http://schemas.microsoft.com/office/drawing/2014/main" id="{FD16CAB9-1F7B-4AE0-8D39-A3139D6A58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9C58A2-CF21-4FD8-9844-3D932322DDE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572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5FC3-22EF-44E8-840F-7C8207A12E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FD208D-3984-4634-81A9-061A729D977D}"/>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4" name="Footer Placeholder 3">
            <a:extLst>
              <a:ext uri="{FF2B5EF4-FFF2-40B4-BE49-F238E27FC236}">
                <a16:creationId xmlns:a16="http://schemas.microsoft.com/office/drawing/2014/main" id="{4237C6AD-DA33-496C-AFD3-6DA7098F22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FD280D-EFD3-4823-91E7-40C06FFD1D31}"/>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906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FACF7-2B26-498E-B86E-F09C0A348931}"/>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3" name="Footer Placeholder 2">
            <a:extLst>
              <a:ext uri="{FF2B5EF4-FFF2-40B4-BE49-F238E27FC236}">
                <a16:creationId xmlns:a16="http://schemas.microsoft.com/office/drawing/2014/main" id="{5DBFCB80-5AA7-4EA8-9AEA-A0591C8A4D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30ABBD-7E40-4022-96C4-EAE16250AE11}"/>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379189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F9FA-984D-4E92-BA0D-27A545C97793}"/>
              </a:ext>
            </a:extLst>
          </p:cNvPr>
          <p:cNvSpPr>
            <a:spLocks noGrp="1"/>
          </p:cNvSpPr>
          <p:nvPr>
            <p:ph type="title"/>
          </p:nvPr>
        </p:nvSpPr>
        <p:spPr>
          <a:xfrm>
            <a:off x="839788" y="457200"/>
            <a:ext cx="9349241" cy="111283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E633D4-4421-4C58-B0AD-B43A11737D76}"/>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A989D8-6911-4EB8-9AC1-122E810FC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F3AA6-A582-494B-8373-4ECC29700A49}"/>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6" name="Footer Placeholder 5">
            <a:extLst>
              <a:ext uri="{FF2B5EF4-FFF2-40B4-BE49-F238E27FC236}">
                <a16:creationId xmlns:a16="http://schemas.microsoft.com/office/drawing/2014/main" id="{D3A0B745-1016-4D6F-97E1-F6E375C5C3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D29970-9B28-4201-8C87-F2215333927E}"/>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141626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B8CA-787A-476B-A6AE-0B3AFD5306F4}"/>
              </a:ext>
            </a:extLst>
          </p:cNvPr>
          <p:cNvSpPr>
            <a:spLocks noGrp="1"/>
          </p:cNvSpPr>
          <p:nvPr>
            <p:ph type="title"/>
          </p:nvPr>
        </p:nvSpPr>
        <p:spPr>
          <a:xfrm>
            <a:off x="839788" y="457200"/>
            <a:ext cx="9462452" cy="1172391"/>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5CC8E1-C440-45EC-A579-C478E3099328}"/>
              </a:ext>
            </a:extLst>
          </p:cNvPr>
          <p:cNvSpPr>
            <a:spLocks noGrp="1"/>
          </p:cNvSpPr>
          <p:nvPr>
            <p:ph type="pic" idx="1"/>
          </p:nvPr>
        </p:nvSpPr>
        <p:spPr>
          <a:xfrm>
            <a:off x="5183188" y="2124891"/>
            <a:ext cx="6172200" cy="3736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0EE01C-780C-43A5-B851-15E2E3014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A5E8F-7CBC-402D-B221-6DEC6830E6CB}"/>
              </a:ext>
            </a:extLst>
          </p:cNvPr>
          <p:cNvSpPr>
            <a:spLocks noGrp="1"/>
          </p:cNvSpPr>
          <p:nvPr>
            <p:ph type="dt" sz="half" idx="10"/>
          </p:nvPr>
        </p:nvSpPr>
        <p:spPr/>
        <p:txBody>
          <a:bodyPr/>
          <a:lstStyle/>
          <a:p>
            <a:fld id="{8FCD2872-4045-4D31-A6CB-48D58C992978}" type="datetimeFigureOut">
              <a:rPr lang="en-GB" smtClean="0"/>
              <a:t>24/05/2023</a:t>
            </a:fld>
            <a:endParaRPr lang="en-GB"/>
          </a:p>
        </p:txBody>
      </p:sp>
      <p:sp>
        <p:nvSpPr>
          <p:cNvPr id="6" name="Footer Placeholder 5">
            <a:extLst>
              <a:ext uri="{FF2B5EF4-FFF2-40B4-BE49-F238E27FC236}">
                <a16:creationId xmlns:a16="http://schemas.microsoft.com/office/drawing/2014/main" id="{4A7BA6AF-4BA2-463B-9520-0B49965C25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A86B95-7DF3-4F8E-ACA0-8C9E9725A481}"/>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64311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B01A6-8B88-413F-8C79-947D2CF82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A30D8B-5B0A-40F0-8052-25325AD98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02CF33-A6AE-4F64-8139-156A2E027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D2872-4045-4D31-A6CB-48D58C992978}" type="datetimeFigureOut">
              <a:rPr lang="en-GB" smtClean="0"/>
              <a:t>24/05/2023</a:t>
            </a:fld>
            <a:endParaRPr lang="en-GB"/>
          </a:p>
        </p:txBody>
      </p:sp>
      <p:sp>
        <p:nvSpPr>
          <p:cNvPr id="5" name="Footer Placeholder 4">
            <a:extLst>
              <a:ext uri="{FF2B5EF4-FFF2-40B4-BE49-F238E27FC236}">
                <a16:creationId xmlns:a16="http://schemas.microsoft.com/office/drawing/2014/main" id="{502BBE39-6691-4CBB-BB38-562373113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8C5675-80E3-405E-B7A7-85BE512D0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8696F-9FBB-4A73-8880-1B6C3B46431B}" type="slidenum">
              <a:rPr lang="en-GB" smtClean="0"/>
              <a:t>‹#›</a:t>
            </a:fld>
            <a:endParaRPr lang="en-GB"/>
          </a:p>
        </p:txBody>
      </p:sp>
      <p:pic>
        <p:nvPicPr>
          <p:cNvPr id="8" name="Picture 7" descr="A green and white sign&#10;&#10;Description automatically generated with medium confidence">
            <a:extLst>
              <a:ext uri="{FF2B5EF4-FFF2-40B4-BE49-F238E27FC236}">
                <a16:creationId xmlns:a16="http://schemas.microsoft.com/office/drawing/2014/main" id="{E68E4B81-0E45-687D-6A6C-6296935D285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683496" y="365125"/>
            <a:ext cx="2000759" cy="503185"/>
          </a:xfrm>
          <a:prstGeom prst="rect">
            <a:avLst/>
          </a:prstGeom>
        </p:spPr>
      </p:pic>
    </p:spTree>
    <p:extLst>
      <p:ext uri="{BB962C8B-B14F-4D97-AF65-F5344CB8AC3E}">
        <p14:creationId xmlns:p14="http://schemas.microsoft.com/office/powerpoint/2010/main" val="156877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uture.nhs.uk/sustainabilitynetwork/view?objectID=43618352" TargetMode="External"/><Relationship Id="rId2" Type="http://schemas.openxmlformats.org/officeDocument/2006/relationships/hyperlink" Target="https://future.nhs.uk/sustainabilitynetwork/configureWidgetPage?objectID=43613456" TargetMode="Externa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hyperlink" Target="https://twitter.com/GreenerNHS" TargetMode="External"/><Relationship Id="rId4" Type="http://schemas.openxmlformats.org/officeDocument/2006/relationships/hyperlink" Target="http://www.england.nhs.uk/email-bulletins/greener-nh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england.nhs.uk/email-bulletins/greener-nhs" TargetMode="External"/><Relationship Id="rId2" Type="http://schemas.openxmlformats.org/officeDocument/2006/relationships/hyperlink" Target="http://www.england.nhs.uk/greenernhs" TargetMode="External"/><Relationship Id="rId1" Type="http://schemas.openxmlformats.org/officeDocument/2006/relationships/slideLayout" Target="../slideLayouts/slideLayout2.xml"/><Relationship Id="rId6" Type="http://schemas.openxmlformats.org/officeDocument/2006/relationships/hyperlink" Target="http://bit.ly/3KRLo3w" TargetMode="External"/><Relationship Id="rId5" Type="http://schemas.openxmlformats.org/officeDocument/2006/relationships/hyperlink" Target="https://www.e-lfh.org.uk/programmes/environmentally-sustainable-healthcare/" TargetMode="External"/><Relationship Id="rId4" Type="http://schemas.openxmlformats.org/officeDocument/2006/relationships/hyperlink" Target="https://twitter.com/GreenerNH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ildlifetrusts.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future.nhs.uk/sustainabilitynetwork/view?objectID=43613456&amp;done=OBJChangesSaved"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hyperlink" Target="https://www.wildlifetrusts.org/30dayswil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2D91-D205-47AC-8BF2-9EF78C828F78}"/>
              </a:ext>
            </a:extLst>
          </p:cNvPr>
          <p:cNvSpPr>
            <a:spLocks noGrp="1"/>
          </p:cNvSpPr>
          <p:nvPr>
            <p:ph type="ctrTitle"/>
          </p:nvPr>
        </p:nvSpPr>
        <p:spPr/>
        <p:txBody>
          <a:bodyPr/>
          <a:lstStyle/>
          <a:p>
            <a:r>
              <a:rPr lang="en-GB"/>
              <a:t>30 Days Wild – June 2023 </a:t>
            </a:r>
          </a:p>
        </p:txBody>
      </p:sp>
      <p:sp>
        <p:nvSpPr>
          <p:cNvPr id="3" name="Subtitle 2">
            <a:extLst>
              <a:ext uri="{FF2B5EF4-FFF2-40B4-BE49-F238E27FC236}">
                <a16:creationId xmlns:a16="http://schemas.microsoft.com/office/drawing/2014/main" id="{D5A0BC96-BE06-4771-959C-24CAB0154560}"/>
              </a:ext>
            </a:extLst>
          </p:cNvPr>
          <p:cNvSpPr>
            <a:spLocks noGrp="1"/>
          </p:cNvSpPr>
          <p:nvPr>
            <p:ph type="subTitle" idx="1"/>
          </p:nvPr>
        </p:nvSpPr>
        <p:spPr/>
        <p:txBody>
          <a:bodyPr>
            <a:normAutofit fontScale="92500" lnSpcReduction="20000"/>
          </a:bodyPr>
          <a:lstStyle/>
          <a:p>
            <a:r>
              <a:rPr lang="en-GB" b="1">
                <a:solidFill>
                  <a:srgbClr val="009639"/>
                </a:solidFill>
              </a:rPr>
              <a:t>Greener NHS and The Wildlife Trusts </a:t>
            </a:r>
          </a:p>
          <a:p>
            <a:r>
              <a:rPr lang="en-GB"/>
              <a:t>Communications Toolkit – NHS Organisations </a:t>
            </a:r>
          </a:p>
        </p:txBody>
      </p:sp>
    </p:spTree>
    <p:extLst>
      <p:ext uri="{BB962C8B-B14F-4D97-AF65-F5344CB8AC3E}">
        <p14:creationId xmlns:p14="http://schemas.microsoft.com/office/powerpoint/2010/main" val="109335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p:txBody>
          <a:bodyPr/>
          <a:lstStyle/>
          <a:p>
            <a:r>
              <a:rPr lang="en-GB"/>
              <a:t>Sample long copy </a:t>
            </a:r>
          </a:p>
        </p:txBody>
      </p:sp>
      <p:sp>
        <p:nvSpPr>
          <p:cNvPr id="4" name="Content Placeholder 3">
            <a:extLst>
              <a:ext uri="{FF2B5EF4-FFF2-40B4-BE49-F238E27FC236}">
                <a16:creationId xmlns:a16="http://schemas.microsoft.com/office/drawing/2014/main" id="{47669D82-D4C0-D3B8-5FC8-651D34325816}"/>
              </a:ext>
            </a:extLst>
          </p:cNvPr>
          <p:cNvSpPr txBox="1">
            <a:spLocks noGrp="1"/>
          </p:cNvSpPr>
          <p:nvPr>
            <p:ph idx="1"/>
          </p:nvPr>
        </p:nvSpPr>
        <p:spPr>
          <a:xfrm>
            <a:off x="838200" y="1611902"/>
            <a:ext cx="10515600" cy="4391972"/>
          </a:xfrm>
          <a:prstGeom prst="rect">
            <a:avLst/>
          </a:prstGeom>
          <a:noFill/>
        </p:spPr>
        <p:txBody>
          <a:bodyPr vert="horz" wrap="square" lIns="91440" tIns="45720" rIns="91440" bIns="45720" rtlCol="0" anchor="ctr">
            <a:spAutoFit/>
          </a:bodyPr>
          <a:lstStyle/>
          <a:p>
            <a:pPr marL="0" indent="0">
              <a:lnSpc>
                <a:spcPct val="150000"/>
              </a:lnSpc>
              <a:buNone/>
            </a:pPr>
            <a:r>
              <a:rPr lang="en-US" sz="1400" b="1" i="1">
                <a:latin typeface="Arial"/>
                <a:cs typeface="Arial"/>
              </a:rPr>
              <a:t>This can be used for bulletins/websites/press releases, depending on your activity.</a:t>
            </a:r>
          </a:p>
          <a:p>
            <a:pPr marL="0" indent="0">
              <a:buNone/>
            </a:pPr>
            <a:r>
              <a:rPr lang="en-GB" sz="1400">
                <a:ea typeface="+mn-lt"/>
                <a:cs typeface="+mn-lt"/>
              </a:rPr>
              <a:t>Having delivered Britain’s first heart transplant in 1958, Europe’s first liver transplant in 1968, the world’s first CT scan on a patient in 1971, and the world’s first test-tube baby born in 1978, the NHS has had many historic firsts. In October 2020, the NHS became the world’s first health service to commit to reaching carbon net zero, in response to the profound and growing threat to health posed by climate change.  </a:t>
            </a:r>
          </a:p>
          <a:p>
            <a:pPr marL="0" indent="0">
              <a:buNone/>
            </a:pPr>
            <a:r>
              <a:rPr lang="en-GB" sz="1400">
                <a:ea typeface="+mn-lt"/>
                <a:cs typeface="+mn-lt"/>
              </a:rPr>
              <a:t>As part of the NHS’ 75th Birthday celebrations, the Greener NHS programme at NHS England is partnering with The Wildlife Trusts to shine a light on the great work of colleagues from across the NHS who have created, maintain, and make the best use of green spaces for the good of patients, staff and the environment.</a:t>
            </a:r>
            <a:endParaRPr lang="en-GB" sz="1400">
              <a:cs typeface="Arial" panose="020B0604020202020204"/>
            </a:endParaRPr>
          </a:p>
          <a:p>
            <a:pPr marL="0" indent="0">
              <a:buNone/>
            </a:pPr>
            <a:r>
              <a:rPr lang="en-GB" sz="1400">
                <a:ea typeface="+mn-lt"/>
                <a:cs typeface="+mn-lt"/>
              </a:rPr>
              <a:t>30 Days Wild is an annual event from The Wildlife Trusts which takes place every June. With more than a million participants to date, a record 650,000 people took part in 2020. People are invited to sign-up and try one ‘random act of wildness’ every day, for 30 days in June. Fans join a supportive online community for inspiration, practical advice, and wildlife-watching tips. </a:t>
            </a:r>
            <a:endParaRPr lang="en-US" sz="1400">
              <a:ea typeface="+mn-lt"/>
              <a:cs typeface="+mn-lt"/>
            </a:endParaRPr>
          </a:p>
          <a:p>
            <a:pPr marL="0" indent="0">
              <a:buNone/>
            </a:pPr>
            <a:r>
              <a:rPr lang="en-US" sz="1400">
                <a:ea typeface="+mn-lt"/>
                <a:cs typeface="+mn-lt"/>
              </a:rPr>
              <a:t>We are supporting this year's campaign to demonstrate how [your </a:t>
            </a:r>
            <a:r>
              <a:rPr lang="en-US" sz="1400" err="1">
                <a:ea typeface="+mn-lt"/>
                <a:cs typeface="+mn-lt"/>
              </a:rPr>
              <a:t>organisation</a:t>
            </a:r>
            <a:r>
              <a:rPr lang="en-US" sz="1400">
                <a:ea typeface="+mn-lt"/>
                <a:cs typeface="+mn-lt"/>
              </a:rPr>
              <a:t>] gardens and green spaces are </a:t>
            </a:r>
            <a:r>
              <a:rPr lang="en-GB" sz="1400">
                <a:ea typeface="+mn-lt"/>
                <a:cs typeface="+mn-lt"/>
              </a:rPr>
              <a:t>improving health, aiding patient recovery and supporting staff wellbeing, while improving biodiversity and air quality. </a:t>
            </a:r>
            <a:endParaRPr lang="en-US" sz="1400">
              <a:ea typeface="+mn-lt"/>
              <a:cs typeface="+mn-lt"/>
            </a:endParaRPr>
          </a:p>
          <a:p>
            <a:pPr>
              <a:buNone/>
            </a:pPr>
            <a:endParaRPr lang="en-US" sz="1400">
              <a:ea typeface="+mn-lt"/>
              <a:cs typeface="+mn-lt"/>
            </a:endParaRPr>
          </a:p>
          <a:p>
            <a:pPr marL="0" indent="0">
              <a:buNone/>
            </a:pPr>
            <a:r>
              <a:rPr lang="en-US" sz="1400">
                <a:cs typeface="Arial" panose="020B0604020202020204"/>
              </a:rPr>
              <a:t>Find out more </a:t>
            </a:r>
          </a:p>
          <a:p>
            <a:pPr marL="0" indent="0">
              <a:lnSpc>
                <a:spcPct val="150000"/>
              </a:lnSpc>
              <a:buNone/>
            </a:pPr>
            <a:endParaRPr lang="en-US" sz="1800" b="1" i="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87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0366-CA4E-61DB-C65B-A388827489FE}"/>
              </a:ext>
            </a:extLst>
          </p:cNvPr>
          <p:cNvSpPr>
            <a:spLocks noGrp="1"/>
          </p:cNvSpPr>
          <p:nvPr>
            <p:ph type="title"/>
          </p:nvPr>
        </p:nvSpPr>
        <p:spPr/>
        <p:txBody>
          <a:bodyPr/>
          <a:lstStyle/>
          <a:p>
            <a:r>
              <a:rPr lang="en-GB"/>
              <a:t>Find out more </a:t>
            </a:r>
          </a:p>
        </p:txBody>
      </p:sp>
      <p:sp>
        <p:nvSpPr>
          <p:cNvPr id="4" name="Text Placeholder 3">
            <a:extLst>
              <a:ext uri="{FF2B5EF4-FFF2-40B4-BE49-F238E27FC236}">
                <a16:creationId xmlns:a16="http://schemas.microsoft.com/office/drawing/2014/main" id="{77B701DB-68FF-931D-BEB3-310D92DE3576}"/>
              </a:ext>
            </a:extLst>
          </p:cNvPr>
          <p:cNvSpPr>
            <a:spLocks noGrp="1"/>
          </p:cNvSpPr>
          <p:nvPr>
            <p:ph type="body" sz="half" idx="2"/>
          </p:nvPr>
        </p:nvSpPr>
        <p:spPr>
          <a:xfrm>
            <a:off x="839788" y="2261839"/>
            <a:ext cx="5103113" cy="3058881"/>
          </a:xfrm>
        </p:spPr>
        <p:txBody>
          <a:bodyPr vert="horz" lIns="91440" tIns="45720" rIns="91440" bIns="45720" rtlCol="0" anchor="t">
            <a:noAutofit/>
          </a:bodyPr>
          <a:lstStyle/>
          <a:p>
            <a:pPr marL="342900" indent="-342900">
              <a:buChar char="•"/>
            </a:pPr>
            <a:r>
              <a:rPr lang="en-GB" sz="1800"/>
              <a:t>Visit the </a:t>
            </a:r>
            <a:r>
              <a:rPr lang="en-GB" sz="1800">
                <a:hlinkClick r:id="rId2"/>
              </a:rPr>
              <a:t>Greener NHS Knowledge Hub</a:t>
            </a:r>
            <a:r>
              <a:rPr lang="en-GB" sz="1800"/>
              <a:t> on Futures NHS for further information</a:t>
            </a:r>
            <a:endParaRPr lang="en-GB" sz="1800">
              <a:cs typeface="Arial"/>
            </a:endParaRPr>
          </a:p>
          <a:p>
            <a:pPr marL="342900" indent="-342900">
              <a:buChar char="•"/>
            </a:pPr>
            <a:r>
              <a:rPr lang="en-GB" sz="1800">
                <a:cs typeface="Arial"/>
              </a:rPr>
              <a:t>Reach out to your </a:t>
            </a:r>
            <a:r>
              <a:rPr lang="en-GB" sz="1800">
                <a:cs typeface="Arial"/>
                <a:hlinkClick r:id="rId3"/>
              </a:rPr>
              <a:t>local Wildlife Trust</a:t>
            </a:r>
            <a:r>
              <a:rPr lang="en-GB" sz="1800">
                <a:cs typeface="Arial"/>
              </a:rPr>
              <a:t> to see what they are planning </a:t>
            </a:r>
          </a:p>
          <a:p>
            <a:pPr marL="342900" indent="-342900">
              <a:buChar char="•"/>
            </a:pPr>
            <a:r>
              <a:rPr lang="en-GB" sz="1800"/>
              <a:t>Sign up for 30 Days Wild</a:t>
            </a:r>
            <a:endParaRPr lang="en-GB" sz="1800">
              <a:cs typeface="Arial" panose="020B0604020202020204"/>
            </a:endParaRPr>
          </a:p>
          <a:p>
            <a:pPr marL="342900" indent="-342900">
              <a:buChar char="•"/>
            </a:pPr>
            <a:r>
              <a:rPr lang="en-GB" sz="1800">
                <a:cs typeface="Arial" panose="020B0604020202020204"/>
                <a:hlinkClick r:id="rId4"/>
              </a:rPr>
              <a:t>Sign up to our newsletter</a:t>
            </a:r>
            <a:r>
              <a:rPr lang="en-GB" sz="1800">
                <a:cs typeface="Arial" panose="020B0604020202020204"/>
              </a:rPr>
              <a:t> </a:t>
            </a:r>
            <a:endParaRPr lang="en-US" sz="1800">
              <a:cs typeface="Arial" panose="020B0604020202020204"/>
            </a:endParaRPr>
          </a:p>
          <a:p>
            <a:pPr marL="342900" indent="-342900">
              <a:lnSpc>
                <a:spcPct val="120000"/>
              </a:lnSpc>
              <a:buChar char="•"/>
            </a:pPr>
            <a:r>
              <a:rPr lang="en-GB" sz="1800">
                <a:cs typeface="Arial" panose="020B0604020202020204"/>
                <a:hlinkClick r:id="rId5"/>
              </a:rPr>
              <a:t>Follow us on social media</a:t>
            </a:r>
            <a:r>
              <a:rPr lang="en-GB" sz="1800">
                <a:cs typeface="Arial" panose="020B0604020202020204"/>
              </a:rPr>
              <a:t> </a:t>
            </a:r>
            <a:endParaRPr lang="en-US" sz="1800">
              <a:cs typeface="Arial" panose="020B0604020202020204"/>
            </a:endParaRPr>
          </a:p>
          <a:p>
            <a:pPr marL="342900" indent="-342900">
              <a:lnSpc>
                <a:spcPct val="120000"/>
              </a:lnSpc>
              <a:buChar char="•"/>
            </a:pPr>
            <a:r>
              <a:rPr lang="en-GB" sz="1800">
                <a:cs typeface="Arial" panose="020B0604020202020204"/>
              </a:rPr>
              <a:t>Email - greener.nhs@nhs.net </a:t>
            </a:r>
          </a:p>
          <a:p>
            <a:pPr>
              <a:lnSpc>
                <a:spcPct val="120000"/>
              </a:lnSpc>
            </a:pPr>
            <a:endParaRPr lang="en-GB" sz="2400">
              <a:cs typeface="Arial" panose="020B0604020202020204"/>
            </a:endParaRPr>
          </a:p>
          <a:p>
            <a:endParaRPr lang="en-GB">
              <a:cs typeface="Arial" panose="020B0604020202020204"/>
            </a:endParaRPr>
          </a:p>
        </p:txBody>
      </p:sp>
      <p:pic>
        <p:nvPicPr>
          <p:cNvPr id="20" name="Content Placeholder 19" descr="A person standing next to a tree&#10;&#10;Description automatically generated">
            <a:extLst>
              <a:ext uri="{FF2B5EF4-FFF2-40B4-BE49-F238E27FC236}">
                <a16:creationId xmlns:a16="http://schemas.microsoft.com/office/drawing/2014/main" id="{695D4B14-C8EB-7C7E-68B3-3380E84198F8}"/>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t="19365" b="167"/>
          <a:stretch/>
        </p:blipFill>
        <p:spPr>
          <a:xfrm>
            <a:off x="6555423" y="1142574"/>
            <a:ext cx="4211969" cy="5101098"/>
          </a:xfrm>
        </p:spPr>
      </p:pic>
    </p:spTree>
    <p:extLst>
      <p:ext uri="{BB962C8B-B14F-4D97-AF65-F5344CB8AC3E}">
        <p14:creationId xmlns:p14="http://schemas.microsoft.com/office/powerpoint/2010/main" val="408765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E440-5F4A-4ED2-A9F4-5401968AFAF5}"/>
              </a:ext>
            </a:extLst>
          </p:cNvPr>
          <p:cNvSpPr>
            <a:spLocks noGrp="1"/>
          </p:cNvSpPr>
          <p:nvPr>
            <p:ph type="title"/>
          </p:nvPr>
        </p:nvSpPr>
        <p:spPr>
          <a:xfrm>
            <a:off x="838200" y="661730"/>
            <a:ext cx="10515600" cy="1325563"/>
          </a:xfrm>
        </p:spPr>
        <p:txBody>
          <a:bodyPr>
            <a:normAutofit/>
          </a:bodyPr>
          <a:lstStyle/>
          <a:p>
            <a:r>
              <a:rPr lang="en-GB" sz="2800" b="1" u="none" strike="noStrike">
                <a:solidFill>
                  <a:srgbClr val="008000"/>
                </a:solidFill>
                <a:effectLst/>
                <a:latin typeface="Arial" panose="020B0604020202020204" pitchFamily="34" charset="0"/>
              </a:rPr>
              <a:t>How can I find out more about Greener NHS?</a:t>
            </a:r>
            <a:r>
              <a:rPr lang="en-US" sz="2800" b="0">
                <a:solidFill>
                  <a:srgbClr val="000000"/>
                </a:solidFill>
                <a:effectLst/>
                <a:latin typeface="Arial" panose="020B0604020202020204" pitchFamily="34" charset="0"/>
              </a:rPr>
              <a:t>​</a:t>
            </a:r>
            <a:br>
              <a:rPr lang="en-US" sz="2800" b="0" i="0">
                <a:solidFill>
                  <a:srgbClr val="000000"/>
                </a:solidFill>
                <a:effectLst/>
                <a:latin typeface="Segoe UI" panose="020B0502040204020203" pitchFamily="34" charset="0"/>
              </a:rPr>
            </a:br>
            <a:endParaRPr lang="en-GB" sz="2800"/>
          </a:p>
        </p:txBody>
      </p:sp>
      <p:sp>
        <p:nvSpPr>
          <p:cNvPr id="6" name="Content Placeholder 5">
            <a:extLst>
              <a:ext uri="{FF2B5EF4-FFF2-40B4-BE49-F238E27FC236}">
                <a16:creationId xmlns:a16="http://schemas.microsoft.com/office/drawing/2014/main" id="{6CFAAC7B-B5B4-4647-B633-DA6EC1A82DB0}"/>
              </a:ext>
            </a:extLst>
          </p:cNvPr>
          <p:cNvSpPr>
            <a:spLocks noGrp="1"/>
          </p:cNvSpPr>
          <p:nvPr>
            <p:ph idx="1"/>
          </p:nvPr>
        </p:nvSpPr>
        <p:spPr>
          <a:xfrm>
            <a:off x="838200" y="1710566"/>
            <a:ext cx="10515600" cy="4351338"/>
          </a:xfrm>
        </p:spPr>
        <p:txBody>
          <a:bodyPr vert="horz" lIns="91440" tIns="45720" rIns="91440" bIns="45720" rtlCol="0" anchor="t">
            <a:normAutofit fontScale="92500" lnSpcReduction="20000"/>
          </a:bodyPr>
          <a:lstStyle/>
          <a:p>
            <a:pPr marL="0" indent="0" algn="l" rtl="0" fontAlgn="base">
              <a:buNone/>
            </a:pPr>
            <a:r>
              <a:rPr lang="en-GB" b="0" i="0">
                <a:solidFill>
                  <a:srgbClr val="000000"/>
                </a:solidFill>
                <a:effectLst/>
                <a:latin typeface="Arial"/>
                <a:cs typeface="Arial"/>
              </a:rPr>
              <a:t>​</a:t>
            </a:r>
            <a:r>
              <a:rPr lang="en-GB" sz="1600" b="0" i="0" u="none" strike="noStrike">
                <a:solidFill>
                  <a:srgbClr val="000000"/>
                </a:solidFill>
                <a:effectLst/>
                <a:latin typeface="Arial"/>
                <a:cs typeface="Arial"/>
              </a:rPr>
              <a:t>Find out more about the work of the Greener NHS team, and the progress towards the net zero goal:</a:t>
            </a:r>
            <a:r>
              <a:rPr lang="en-US" sz="1600" b="0" i="0">
                <a:solidFill>
                  <a:srgbClr val="000000"/>
                </a:solidFill>
                <a:effectLst/>
                <a:latin typeface="Arial"/>
                <a:cs typeface="Arial"/>
              </a:rPr>
              <a:t>​</a:t>
            </a:r>
          </a:p>
          <a:p>
            <a:pPr marL="0" indent="0" algn="l" rtl="0" fontAlgn="base">
              <a:lnSpc>
                <a:spcPct val="120000"/>
              </a:lnSpc>
              <a:buNone/>
            </a:pPr>
            <a:r>
              <a:rPr lang="en-GB" sz="1600" b="0" i="0">
                <a:solidFill>
                  <a:srgbClr val="000000"/>
                </a:solidFill>
                <a:effectLst/>
                <a:latin typeface="Arial"/>
                <a:cs typeface="Arial"/>
              </a:rPr>
              <a:t>​</a:t>
            </a:r>
          </a:p>
          <a:p>
            <a:pPr fontAlgn="base">
              <a:lnSpc>
                <a:spcPct val="120000"/>
              </a:lnSpc>
            </a:pPr>
            <a:r>
              <a:rPr lang="en-GB" sz="1600" b="0" i="0" u="none" strike="noStrike">
                <a:solidFill>
                  <a:srgbClr val="000000"/>
                </a:solidFill>
                <a:effectLst/>
                <a:latin typeface="Arial"/>
                <a:cs typeface="Arial"/>
              </a:rPr>
              <a:t>Visit </a:t>
            </a:r>
            <a:r>
              <a:rPr lang="en-GB" sz="1600" b="0" i="0" u="sng" strike="noStrike">
                <a:solidFill>
                  <a:srgbClr val="000000"/>
                </a:solidFill>
                <a:effectLst/>
                <a:latin typeface="Arial"/>
                <a:cs typeface="Arial"/>
                <a:hlinkClick r:id="rId2"/>
              </a:rPr>
              <a:t>www.england.nhs.uk/greenernhs</a:t>
            </a:r>
            <a:r>
              <a:rPr lang="en-GB" sz="1600" b="0" i="0">
                <a:solidFill>
                  <a:srgbClr val="000000"/>
                </a:solidFill>
                <a:effectLst/>
                <a:latin typeface="Arial"/>
                <a:cs typeface="Arial"/>
              </a:rPr>
              <a:t>​</a:t>
            </a:r>
          </a:p>
          <a:p>
            <a:pPr fontAlgn="base">
              <a:lnSpc>
                <a:spcPct val="120000"/>
              </a:lnSpc>
            </a:pPr>
            <a:r>
              <a:rPr lang="en-GB" sz="1600" b="0" i="0" u="none" strike="noStrike">
                <a:solidFill>
                  <a:srgbClr val="000000"/>
                </a:solidFill>
                <a:effectLst/>
                <a:latin typeface="Arial"/>
                <a:cs typeface="Arial"/>
              </a:rPr>
              <a:t>Sign up to our newsletter – </a:t>
            </a:r>
            <a:r>
              <a:rPr lang="en-GB" sz="1600" b="0" i="0" u="sng" strike="noStrike">
                <a:solidFill>
                  <a:srgbClr val="000000"/>
                </a:solidFill>
                <a:effectLst/>
                <a:latin typeface="Arial"/>
                <a:cs typeface="Arial"/>
                <a:hlinkClick r:id="rId3"/>
              </a:rPr>
              <a:t>www.england.nhs.uk/email-bulletins/greener-nhs</a:t>
            </a:r>
            <a:r>
              <a:rPr lang="en-US" sz="1600" b="0" i="0">
                <a:solidFill>
                  <a:srgbClr val="000000"/>
                </a:solidFill>
                <a:effectLst/>
                <a:latin typeface="Arial"/>
                <a:cs typeface="Arial"/>
              </a:rPr>
              <a:t>​</a:t>
            </a:r>
          </a:p>
          <a:p>
            <a:pPr fontAlgn="base">
              <a:lnSpc>
                <a:spcPct val="120000"/>
              </a:lnSpc>
            </a:pPr>
            <a:r>
              <a:rPr lang="en-GB" sz="1600" b="0" i="0" u="none" strike="noStrike">
                <a:solidFill>
                  <a:srgbClr val="000000"/>
                </a:solidFill>
                <a:effectLst/>
                <a:latin typeface="Arial"/>
                <a:cs typeface="Arial"/>
              </a:rPr>
              <a:t>Follow us on social media - </a:t>
            </a:r>
            <a:r>
              <a:rPr lang="en-GB" sz="1600" b="0" i="0" u="sng" strike="noStrike">
                <a:solidFill>
                  <a:srgbClr val="000000"/>
                </a:solidFill>
                <a:effectLst/>
                <a:latin typeface="Arial"/>
                <a:cs typeface="Arial"/>
                <a:hlinkClick r:id="rId4"/>
              </a:rPr>
              <a:t>@GreenerNHS</a:t>
            </a:r>
            <a:r>
              <a:rPr lang="en-US" sz="1600" b="0" i="0">
                <a:solidFill>
                  <a:srgbClr val="000000"/>
                </a:solidFill>
                <a:effectLst/>
                <a:latin typeface="Arial"/>
                <a:cs typeface="Arial"/>
              </a:rPr>
              <a:t>​</a:t>
            </a:r>
          </a:p>
          <a:p>
            <a:pPr marL="0" indent="0" fontAlgn="base">
              <a:lnSpc>
                <a:spcPct val="120000"/>
              </a:lnSpc>
              <a:buNone/>
            </a:pPr>
            <a:endParaRPr lang="en-GB" sz="1600" b="0" i="0" u="none" strike="noStrike">
              <a:solidFill>
                <a:srgbClr val="000000"/>
              </a:solidFill>
              <a:effectLst/>
              <a:latin typeface="Arial" panose="020B0604020202020204" pitchFamily="34" charset="0"/>
              <a:cs typeface="Arial"/>
            </a:endParaRPr>
          </a:p>
          <a:p>
            <a:pPr marL="0" indent="0" fontAlgn="base">
              <a:lnSpc>
                <a:spcPct val="120000"/>
              </a:lnSpc>
              <a:buNone/>
            </a:pPr>
            <a:r>
              <a:rPr lang="en-GB" sz="1600" b="1" i="0" u="none" strike="noStrike">
                <a:solidFill>
                  <a:srgbClr val="009639"/>
                </a:solidFill>
                <a:effectLst/>
                <a:latin typeface="Arial"/>
                <a:cs typeface="Arial"/>
              </a:rPr>
              <a:t>E-Learning module from Health Education England </a:t>
            </a:r>
            <a:r>
              <a:rPr lang="en-GB" sz="1600" b="1" i="0">
                <a:solidFill>
                  <a:srgbClr val="009639"/>
                </a:solidFill>
                <a:effectLst/>
                <a:latin typeface="Arial"/>
                <a:cs typeface="Arial"/>
              </a:rPr>
              <a:t>​</a:t>
            </a:r>
          </a:p>
          <a:p>
            <a:pPr marL="0" indent="0" algn="l" rtl="0" fontAlgn="base">
              <a:lnSpc>
                <a:spcPct val="120000"/>
              </a:lnSpc>
              <a:buNone/>
            </a:pPr>
            <a:r>
              <a:rPr lang="en-GB" sz="1600" b="0" i="0" u="none" strike="noStrike">
                <a:solidFill>
                  <a:srgbClr val="000000"/>
                </a:solidFill>
                <a:effectLst/>
                <a:latin typeface="Arial"/>
                <a:cs typeface="Arial"/>
              </a:rPr>
              <a:t>The Greener NHS has endorsed this </a:t>
            </a:r>
            <a:r>
              <a:rPr lang="en-GB" sz="1600" b="0" i="0" u="sng" strike="noStrike">
                <a:solidFill>
                  <a:srgbClr val="0563C1"/>
                </a:solidFill>
                <a:effectLst/>
                <a:latin typeface="Arial"/>
                <a:cs typeface="Arial"/>
                <a:hlinkClick r:id="rId5"/>
              </a:rPr>
              <a:t>E-Learning Module on Environmentally Sustainable Healthcare</a:t>
            </a:r>
            <a:r>
              <a:rPr lang="en-GB" sz="1600" b="0" i="0" u="none" strike="noStrike">
                <a:solidFill>
                  <a:srgbClr val="000000"/>
                </a:solidFill>
                <a:effectLst/>
                <a:latin typeface="Arial"/>
                <a:cs typeface="Arial"/>
              </a:rPr>
              <a:t>, developed by NHS Health Education England and E-Learning for Healthcare, in partnership with the Centre for Sustainable Healthcare. </a:t>
            </a:r>
            <a:endParaRPr lang="en-GB" sz="1600" b="0" i="0">
              <a:solidFill>
                <a:srgbClr val="000000"/>
              </a:solidFill>
              <a:effectLst/>
              <a:latin typeface="Arial"/>
              <a:cs typeface="Arial"/>
            </a:endParaRPr>
          </a:p>
          <a:p>
            <a:pPr marL="0" indent="0">
              <a:lnSpc>
                <a:spcPct val="120000"/>
              </a:lnSpc>
              <a:buNone/>
            </a:pPr>
            <a:r>
              <a:rPr lang="en-GB" sz="1600" b="1">
                <a:solidFill>
                  <a:srgbClr val="009639"/>
                </a:solidFill>
                <a:ea typeface="+mn-lt"/>
                <a:cs typeface="+mn-lt"/>
              </a:rPr>
              <a:t>Carbon Literacy Project </a:t>
            </a:r>
            <a:endParaRPr lang="en-GB" sz="1600" b="1">
              <a:cs typeface="Arial"/>
            </a:endParaRPr>
          </a:p>
          <a:p>
            <a:pPr marL="0" indent="0">
              <a:lnSpc>
                <a:spcPct val="120000"/>
              </a:lnSpc>
              <a:buNone/>
            </a:pPr>
            <a:r>
              <a:rPr lang="en-GB" sz="1600">
                <a:ea typeface="+mn-lt"/>
                <a:cs typeface="+mn-lt"/>
              </a:rPr>
              <a:t>In partnership with the Carbon Literacy Project and E-learning for Healthcare we have developed a new training pathway. </a:t>
            </a:r>
            <a:r>
              <a:rPr lang="en-GB" sz="1600">
                <a:ea typeface="+mn-lt"/>
                <a:cs typeface="+mn-lt"/>
                <a:hlinkClick r:id="rId6"/>
              </a:rPr>
              <a:t>Join the webinar on 5 June 2023 - 12:00-13.00</a:t>
            </a:r>
            <a:r>
              <a:rPr lang="en-GB" sz="1600">
                <a:ea typeface="+mn-lt"/>
                <a:cs typeface="+mn-lt"/>
              </a:rPr>
              <a:t> to hear about the brand new, Greener NHS approved Carbon Literacy E-learning Pathway, and how this could benefit you or your team. </a:t>
            </a:r>
            <a:endParaRPr lang="en-GB" sz="1600">
              <a:cs typeface="Arial"/>
            </a:endParaRPr>
          </a:p>
          <a:p>
            <a:endParaRPr lang="en-GB">
              <a:cs typeface="Arial" panose="020B0604020202020204"/>
            </a:endParaRPr>
          </a:p>
        </p:txBody>
      </p:sp>
    </p:spTree>
    <p:extLst>
      <p:ext uri="{BB962C8B-B14F-4D97-AF65-F5344CB8AC3E}">
        <p14:creationId xmlns:p14="http://schemas.microsoft.com/office/powerpoint/2010/main" val="375018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p:txBody>
          <a:bodyPr/>
          <a:lstStyle/>
          <a:p>
            <a:r>
              <a:rPr lang="en-GB"/>
              <a:t>Background </a:t>
            </a:r>
          </a:p>
        </p:txBody>
      </p:sp>
      <p:sp>
        <p:nvSpPr>
          <p:cNvPr id="6" name="TextBox 5">
            <a:extLst>
              <a:ext uri="{FF2B5EF4-FFF2-40B4-BE49-F238E27FC236}">
                <a16:creationId xmlns:a16="http://schemas.microsoft.com/office/drawing/2014/main" id="{33D3999A-093B-6C41-94C3-65DB2AD3771D}"/>
              </a:ext>
            </a:extLst>
          </p:cNvPr>
          <p:cNvSpPr txBox="1"/>
          <p:nvPr/>
        </p:nvSpPr>
        <p:spPr>
          <a:xfrm>
            <a:off x="838200" y="1410938"/>
            <a:ext cx="10097278" cy="4462760"/>
          </a:xfrm>
          <a:prstGeom prst="rect">
            <a:avLst/>
          </a:prstGeom>
          <a:noFill/>
        </p:spPr>
        <p:txBody>
          <a:bodyPr wrap="square" lIns="91440" tIns="45720" rIns="91440" bIns="45720" rtlCol="0" anchor="t">
            <a:spAutoFit/>
          </a:bodyPr>
          <a:lstStyle/>
          <a:p>
            <a:pPr marL="0" indent="0" algn="l" rtl="0" fontAlgn="base">
              <a:buNone/>
            </a:pPr>
            <a:endParaRPr lang="en-GB" b="0" i="0">
              <a:solidFill>
                <a:srgbClr val="000000"/>
              </a:solidFill>
              <a:effectLst/>
              <a:latin typeface="Arial" panose="020B0604020202020204" pitchFamily="34" charset="0"/>
              <a:cs typeface="Arial"/>
            </a:endParaRPr>
          </a:p>
          <a:p>
            <a:pPr marL="0" indent="0" algn="l" rtl="0" fontAlgn="base">
              <a:buNone/>
            </a:pPr>
            <a:r>
              <a:rPr lang="en-GB" b="0" i="0" dirty="0">
                <a:solidFill>
                  <a:srgbClr val="000000"/>
                </a:solidFill>
                <a:effectLst/>
                <a:latin typeface="Arial"/>
                <a:cs typeface="Arial"/>
              </a:rPr>
              <a:t>As part of the NHS’s 75</a:t>
            </a:r>
            <a:r>
              <a:rPr lang="en-GB" b="0" i="0" baseline="30000" dirty="0">
                <a:solidFill>
                  <a:srgbClr val="000000"/>
                </a:solidFill>
                <a:effectLst/>
                <a:latin typeface="Arial"/>
                <a:cs typeface="Arial"/>
              </a:rPr>
              <a:t>th</a:t>
            </a:r>
            <a:r>
              <a:rPr lang="en-GB" b="0" i="0" dirty="0">
                <a:solidFill>
                  <a:srgbClr val="000000"/>
                </a:solidFill>
                <a:effectLst/>
                <a:latin typeface="Arial"/>
                <a:cs typeface="Arial"/>
              </a:rPr>
              <a:t> Birthday celebrations we are partnering with The Wildlife </a:t>
            </a:r>
            <a:r>
              <a:rPr lang="en-GB" dirty="0">
                <a:solidFill>
                  <a:srgbClr val="000000"/>
                </a:solidFill>
                <a:latin typeface="Arial"/>
                <a:cs typeface="Arial"/>
              </a:rPr>
              <a:t>Trusts</a:t>
            </a:r>
            <a:r>
              <a:rPr lang="en-GB" b="0" i="0" dirty="0">
                <a:solidFill>
                  <a:srgbClr val="000000"/>
                </a:solidFill>
                <a:effectLst/>
                <a:latin typeface="Arial"/>
                <a:cs typeface="Arial"/>
              </a:rPr>
              <a:t> to shine a light on the great work of colleagues from across the NHS who have created, maintain and make the best use of our green spaces for the good of patients and staff.  </a:t>
            </a:r>
          </a:p>
          <a:p>
            <a:pPr marL="0" indent="0" algn="l" rtl="0" fontAlgn="base">
              <a:buNone/>
            </a:pPr>
            <a:endParaRPr lang="en-GB" b="1">
              <a:solidFill>
                <a:srgbClr val="009639"/>
              </a:solidFill>
              <a:latin typeface="Arial" panose="020B0604020202020204" pitchFamily="34" charset="0"/>
              <a:cs typeface="Arial"/>
            </a:endParaRPr>
          </a:p>
          <a:p>
            <a:pPr algn="l" rtl="0" fontAlgn="base"/>
            <a:r>
              <a:rPr lang="en-GB" b="1" i="0" dirty="0">
                <a:solidFill>
                  <a:srgbClr val="009639"/>
                </a:solidFill>
                <a:effectLst/>
                <a:latin typeface="Arial"/>
                <a:cs typeface="Arial"/>
              </a:rPr>
              <a:t>With the aims of –  </a:t>
            </a:r>
            <a:br>
              <a:rPr lang="en-GB" b="0" i="0" dirty="0">
                <a:effectLst/>
                <a:latin typeface="Arial" panose="020B0604020202020204" pitchFamily="34" charset="0"/>
              </a:rPr>
            </a:br>
            <a:endParaRPr lang="en-GB" b="0" i="0">
              <a:solidFill>
                <a:srgbClr val="000000"/>
              </a:solidFill>
              <a:effectLst/>
              <a:latin typeface="Arial" panose="020B0604020202020204" pitchFamily="34" charset="0"/>
              <a:cs typeface="Arial"/>
            </a:endParaRPr>
          </a:p>
          <a:p>
            <a:pPr marL="285750" indent="-285750" fontAlgn="base">
              <a:buFont typeface="Arial" panose="020B0604020202020204" pitchFamily="34" charset="0"/>
              <a:buChar char="•"/>
            </a:pPr>
            <a:r>
              <a:rPr lang="en-GB" b="0" i="0" dirty="0">
                <a:solidFill>
                  <a:srgbClr val="000000"/>
                </a:solidFill>
                <a:effectLst/>
                <a:latin typeface="Arial"/>
                <a:cs typeface="Arial"/>
              </a:rPr>
              <a:t>Promoting the work of colleagues and teams from across the NHS who have created, maintain, and make the best use of our green spaces for the </a:t>
            </a:r>
            <a:r>
              <a:rPr lang="en-GB" dirty="0">
                <a:solidFill>
                  <a:srgbClr val="000000"/>
                </a:solidFill>
                <a:latin typeface="Arial"/>
                <a:cs typeface="Arial"/>
              </a:rPr>
              <a:t>benefit of</a:t>
            </a:r>
            <a:r>
              <a:rPr lang="en-GB" b="0" i="0" dirty="0">
                <a:solidFill>
                  <a:srgbClr val="000000"/>
                </a:solidFill>
                <a:effectLst/>
                <a:latin typeface="Arial"/>
                <a:cs typeface="Arial"/>
              </a:rPr>
              <a:t> patients and staff.  </a:t>
            </a:r>
          </a:p>
          <a:p>
            <a:pPr marL="285750" indent="-285750" algn="l" rtl="0" fontAlgn="base">
              <a:buFont typeface="Arial" panose="020B0604020202020204" pitchFamily="34" charset="0"/>
              <a:buChar char="•"/>
            </a:pPr>
            <a:endParaRPr lang="en-GB" b="0" i="0">
              <a:solidFill>
                <a:srgbClr val="000000"/>
              </a:solidFill>
              <a:effectLst/>
              <a:latin typeface="Arial" panose="020B0604020202020204" pitchFamily="34" charset="0"/>
              <a:cs typeface="Arial"/>
            </a:endParaRPr>
          </a:p>
          <a:p>
            <a:pPr marL="285750" indent="-285750" fontAlgn="base">
              <a:buFont typeface="Arial" panose="020B0604020202020204" pitchFamily="34" charset="0"/>
              <a:buChar char="•"/>
            </a:pPr>
            <a:r>
              <a:rPr lang="en-GB" b="0" i="0" dirty="0">
                <a:solidFill>
                  <a:srgbClr val="000000"/>
                </a:solidFill>
                <a:effectLst/>
                <a:latin typeface="Arial"/>
                <a:cs typeface="Arial"/>
              </a:rPr>
              <a:t>Demonstrating how NHS organisations are supporting biodiversity and enhancing green space in a range of ways </a:t>
            </a:r>
            <a:r>
              <a:rPr lang="en-GB" dirty="0">
                <a:solidFill>
                  <a:srgbClr val="000000"/>
                </a:solidFill>
                <a:latin typeface="Arial"/>
                <a:cs typeface="Arial"/>
              </a:rPr>
              <a:t>to support our net zero ambition.</a:t>
            </a:r>
            <a:r>
              <a:rPr lang="en-GB" sz="1200" dirty="0">
                <a:solidFill>
                  <a:srgbClr val="000000"/>
                </a:solidFill>
                <a:latin typeface="Arial"/>
                <a:cs typeface="Arial"/>
              </a:rPr>
              <a:t> </a:t>
            </a:r>
            <a:br>
              <a:rPr lang="en-GB" sz="1200" dirty="0">
                <a:latin typeface="Arial"/>
                <a:cs typeface="Arial"/>
              </a:rPr>
            </a:br>
            <a:endParaRPr lang="en-GB" sz="1200">
              <a:solidFill>
                <a:srgbClr val="000000"/>
              </a:solidFill>
              <a:latin typeface="Arial"/>
              <a:cs typeface="Arial"/>
            </a:endParaRPr>
          </a:p>
          <a:p>
            <a:pPr marL="285750" indent="-285750">
              <a:buFont typeface="Arial" panose="020B0604020202020204" pitchFamily="34" charset="0"/>
              <a:buChar char="•"/>
            </a:pPr>
            <a:r>
              <a:rPr lang="en-GB" dirty="0">
                <a:solidFill>
                  <a:srgbClr val="000000"/>
                </a:solidFill>
                <a:latin typeface="Arial"/>
                <a:cs typeface="Arial"/>
              </a:rPr>
              <a:t>Growing, supporting and fuelling our community of NHS staff to be champions for a Greener NHS within their role, field and location.</a:t>
            </a:r>
            <a:endParaRPr lang="en-GB" b="0" dirty="0">
              <a:solidFill>
                <a:srgbClr val="000000"/>
              </a:solidFill>
              <a:effectLst/>
              <a:latin typeface="Arial"/>
              <a:cs typeface="Arial"/>
            </a:endParaRPr>
          </a:p>
          <a:p>
            <a:pPr fontAlgn="base"/>
            <a:endParaRPr lang="en-GB" sz="2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856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p:txBody>
          <a:bodyPr/>
          <a:lstStyle/>
          <a:p>
            <a:r>
              <a:rPr lang="en-GB"/>
              <a:t>Background </a:t>
            </a:r>
          </a:p>
        </p:txBody>
      </p:sp>
      <p:sp>
        <p:nvSpPr>
          <p:cNvPr id="3" name="Content Placeholder 2">
            <a:extLst>
              <a:ext uri="{FF2B5EF4-FFF2-40B4-BE49-F238E27FC236}">
                <a16:creationId xmlns:a16="http://schemas.microsoft.com/office/drawing/2014/main" id="{98F02529-4985-71F6-A2C1-2A5AF765ED5A}"/>
              </a:ext>
            </a:extLst>
          </p:cNvPr>
          <p:cNvSpPr>
            <a:spLocks noGrp="1"/>
          </p:cNvSpPr>
          <p:nvPr>
            <p:ph idx="1"/>
          </p:nvPr>
        </p:nvSpPr>
        <p:spPr>
          <a:xfrm>
            <a:off x="6096000" y="2194184"/>
            <a:ext cx="4718180" cy="1234816"/>
          </a:xfrm>
        </p:spPr>
        <p:txBody>
          <a:bodyPr>
            <a:noAutofit/>
          </a:bodyPr>
          <a:lstStyle/>
          <a:p>
            <a:pPr marL="0" indent="0" algn="l" rtl="0" fontAlgn="base">
              <a:lnSpc>
                <a:spcPct val="100000"/>
              </a:lnSpc>
              <a:buNone/>
            </a:pPr>
            <a:r>
              <a:rPr lang="en-GB" sz="2000" b="0" i="0">
                <a:solidFill>
                  <a:srgbClr val="000000"/>
                </a:solidFill>
                <a:effectLst/>
                <a:latin typeface="Arial" panose="020B0604020202020204" pitchFamily="34" charset="0"/>
              </a:rPr>
              <a:t>The Wildlife Trusts represent 46 individual Wildlife Trusts formed by groups of people getting together and working with others to make a positive difference to wildlife and future generations, starting where they live and work. </a:t>
            </a:r>
            <a:endParaRPr lang="en-GB" sz="2000" b="0" i="0">
              <a:solidFill>
                <a:srgbClr val="000000"/>
              </a:solidFill>
              <a:effectLst/>
              <a:latin typeface="Segoe UI" panose="020B0502040204020203" pitchFamily="34" charset="0"/>
            </a:endParaRPr>
          </a:p>
          <a:p>
            <a:pPr>
              <a:lnSpc>
                <a:spcPct val="100000"/>
              </a:lnSpc>
            </a:pPr>
            <a:endParaRPr lang="en-GB" sz="2000"/>
          </a:p>
        </p:txBody>
      </p:sp>
      <p:sp>
        <p:nvSpPr>
          <p:cNvPr id="6" name="TextBox 5">
            <a:extLst>
              <a:ext uri="{FF2B5EF4-FFF2-40B4-BE49-F238E27FC236}">
                <a16:creationId xmlns:a16="http://schemas.microsoft.com/office/drawing/2014/main" id="{33D3999A-093B-6C41-94C3-65DB2AD3771D}"/>
              </a:ext>
            </a:extLst>
          </p:cNvPr>
          <p:cNvSpPr txBox="1"/>
          <p:nvPr/>
        </p:nvSpPr>
        <p:spPr>
          <a:xfrm>
            <a:off x="838200" y="4760628"/>
            <a:ext cx="9975980" cy="1631216"/>
          </a:xfrm>
          <a:prstGeom prst="rect">
            <a:avLst/>
          </a:prstGeom>
          <a:noFill/>
        </p:spPr>
        <p:txBody>
          <a:bodyPr wrap="square" lIns="91440" tIns="45720" rIns="91440" bIns="45720" rtlCol="0" anchor="t">
            <a:spAutoFit/>
          </a:bodyPr>
          <a:lstStyle/>
          <a:p>
            <a:pPr marL="0" indent="0" algn="l" rtl="0" fontAlgn="base">
              <a:buNone/>
            </a:pPr>
            <a:r>
              <a:rPr lang="en-GB" sz="2000" b="0" i="0">
                <a:solidFill>
                  <a:srgbClr val="000000"/>
                </a:solidFill>
                <a:effectLst/>
                <a:latin typeface="Arial" panose="020B0604020202020204" pitchFamily="34" charset="0"/>
              </a:rPr>
              <a:t>30 Days Wild is an annual event from The Wildlife Trusts which takes place every June. People are invited to sign-up and try one ‘random act of wildness’ every day, for 30 days in June. </a:t>
            </a:r>
          </a:p>
          <a:p>
            <a:endParaRPr lang="en-GB" sz="2000"/>
          </a:p>
          <a:p>
            <a:endParaRPr lang="en-GB" sz="2000">
              <a:cs typeface="Arial" panose="020B0604020202020204"/>
            </a:endParaRPr>
          </a:p>
        </p:txBody>
      </p:sp>
      <p:pic>
        <p:nvPicPr>
          <p:cNvPr id="8" name="Picture 7" descr="Text&#10;&#10;Description automatically generated with medium confidence">
            <a:extLst>
              <a:ext uri="{FF2B5EF4-FFF2-40B4-BE49-F238E27FC236}">
                <a16:creationId xmlns:a16="http://schemas.microsoft.com/office/drawing/2014/main" id="{FAEF8A96-20C3-5AB9-4CA1-1F3EA2850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04" y="2318007"/>
            <a:ext cx="3976396" cy="1612916"/>
          </a:xfrm>
          <a:prstGeom prst="rect">
            <a:avLst/>
          </a:prstGeom>
        </p:spPr>
      </p:pic>
      <p:sp>
        <p:nvSpPr>
          <p:cNvPr id="5" name="TextBox 4">
            <a:extLst>
              <a:ext uri="{FF2B5EF4-FFF2-40B4-BE49-F238E27FC236}">
                <a16:creationId xmlns:a16="http://schemas.microsoft.com/office/drawing/2014/main" id="{8531CEA4-2D37-A9A6-40C0-B0486ADE2DC2}"/>
              </a:ext>
            </a:extLst>
          </p:cNvPr>
          <p:cNvSpPr txBox="1"/>
          <p:nvPr/>
        </p:nvSpPr>
        <p:spPr>
          <a:xfrm>
            <a:off x="508000" y="6291384"/>
            <a:ext cx="11175999" cy="307777"/>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Arial"/>
              </a:rPr>
              <a:t>You find out more at </a:t>
            </a:r>
            <a:r>
              <a:rPr lang="en-GB" sz="1400">
                <a:ea typeface="+mn-lt"/>
                <a:cs typeface="+mn-lt"/>
                <a:hlinkClick r:id="rId3"/>
              </a:rPr>
              <a:t>Home | The Wildlife Trusts</a:t>
            </a:r>
            <a:endParaRPr lang="en-US" sz="1400"/>
          </a:p>
        </p:txBody>
      </p:sp>
    </p:spTree>
    <p:extLst>
      <p:ext uri="{BB962C8B-B14F-4D97-AF65-F5344CB8AC3E}">
        <p14:creationId xmlns:p14="http://schemas.microsoft.com/office/powerpoint/2010/main" val="333842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838200" y="41174"/>
            <a:ext cx="10515600" cy="1325563"/>
          </a:xfrm>
        </p:spPr>
        <p:txBody>
          <a:bodyPr/>
          <a:lstStyle/>
          <a:p>
            <a:r>
              <a:rPr lang="en-GB"/>
              <a:t>Key messages </a:t>
            </a:r>
          </a:p>
        </p:txBody>
      </p:sp>
      <p:sp>
        <p:nvSpPr>
          <p:cNvPr id="5" name="TextBox 4">
            <a:extLst>
              <a:ext uri="{FF2B5EF4-FFF2-40B4-BE49-F238E27FC236}">
                <a16:creationId xmlns:a16="http://schemas.microsoft.com/office/drawing/2014/main" id="{AC768482-9D33-7E10-35BF-E40B78FAACE5}"/>
              </a:ext>
            </a:extLst>
          </p:cNvPr>
          <p:cNvSpPr txBox="1"/>
          <p:nvPr/>
        </p:nvSpPr>
        <p:spPr>
          <a:xfrm>
            <a:off x="559420" y="1368301"/>
            <a:ext cx="11071645" cy="5109091"/>
          </a:xfrm>
          <a:prstGeom prst="rect">
            <a:avLst/>
          </a:prstGeom>
          <a:noFill/>
        </p:spPr>
        <p:txBody>
          <a:bodyPr wrap="square" lIns="91440" tIns="45720" rIns="91440" bIns="45720" anchor="t">
            <a:spAutoFit/>
          </a:bodyPr>
          <a:lstStyle/>
          <a:p>
            <a:pPr marL="285750" indent="-285750">
              <a:buFont typeface="Arial"/>
              <a:buChar char="•"/>
            </a:pPr>
            <a:r>
              <a:rPr lang="en-GB" sz="1400" dirty="0">
                <a:latin typeface="Arial"/>
                <a:cs typeface="Arial"/>
              </a:rPr>
              <a:t>Having delivered Britain’s first heart transplant in 1958, Europe’s first liver transplant in 1968, the world’s first CT scan on a patient in 1971, and the world’s first test-tube baby born in 1978, the NHS has a proud history of firsts. In October 2020, the NHS became the world’s first health service to commit to reaching carbon net zero, in response to the profound and growing threat to </a:t>
            </a:r>
            <a:r>
              <a:rPr lang="en-GB" sz="1400" b="0" i="0" dirty="0">
                <a:effectLst/>
                <a:latin typeface="Arial"/>
                <a:cs typeface="Arial"/>
              </a:rPr>
              <a:t>health </a:t>
            </a:r>
            <a:r>
              <a:rPr lang="en-GB" sz="1400" dirty="0">
                <a:latin typeface="Arial"/>
                <a:cs typeface="Arial"/>
              </a:rPr>
              <a:t>posed by climate change.  As part of the NHS’ 75th Birthday celebrations, the Greener NHS programme at NHS England is partnering with The Wildlife Trusts to shine a light on the great work of colleagues from across </a:t>
            </a:r>
            <a:r>
              <a:rPr lang="en-GB" sz="1400" b="0" i="0" dirty="0">
                <a:effectLst/>
                <a:latin typeface="Arial"/>
                <a:cs typeface="Arial"/>
              </a:rPr>
              <a:t>the </a:t>
            </a:r>
            <a:r>
              <a:rPr lang="en-GB" sz="1400" dirty="0">
                <a:latin typeface="Arial"/>
                <a:cs typeface="Arial"/>
              </a:rPr>
              <a:t>NHS who have created, maintain</a:t>
            </a:r>
            <a:r>
              <a:rPr lang="en-GB" sz="1400" b="0" i="0" dirty="0">
                <a:effectLst/>
                <a:latin typeface="Arial"/>
                <a:cs typeface="Arial"/>
              </a:rPr>
              <a:t>, and </a:t>
            </a:r>
            <a:r>
              <a:rPr lang="en-GB" sz="1400" dirty="0">
                <a:latin typeface="Arial"/>
                <a:cs typeface="Arial"/>
              </a:rPr>
              <a:t>make the best use of green spaces </a:t>
            </a:r>
            <a:r>
              <a:rPr lang="en-GB" sz="1400" b="0" i="0" dirty="0">
                <a:effectLst/>
                <a:latin typeface="Arial"/>
                <a:cs typeface="Arial"/>
              </a:rPr>
              <a:t>for the </a:t>
            </a:r>
            <a:r>
              <a:rPr lang="en-GB" sz="1400" dirty="0">
                <a:latin typeface="Arial"/>
                <a:cs typeface="Arial"/>
              </a:rPr>
              <a:t>benefit of patients</a:t>
            </a:r>
            <a:r>
              <a:rPr lang="en-GB" sz="1400" b="0" i="0" dirty="0">
                <a:effectLst/>
                <a:latin typeface="Arial"/>
                <a:cs typeface="Arial"/>
              </a:rPr>
              <a:t>, </a:t>
            </a:r>
            <a:r>
              <a:rPr lang="en-GB" sz="1400" dirty="0">
                <a:latin typeface="Arial"/>
                <a:cs typeface="Arial"/>
              </a:rPr>
              <a:t>staff and the environment.</a:t>
            </a:r>
          </a:p>
          <a:p>
            <a:pPr marL="285750" indent="-285750">
              <a:buFont typeface="Arial" panose="020B0604020202020204" pitchFamily="34" charset="0"/>
              <a:buChar char="•"/>
            </a:pPr>
            <a:endParaRPr lang="en-GB" sz="1400">
              <a:latin typeface="Arial"/>
              <a:cs typeface="Arial"/>
            </a:endParaRPr>
          </a:p>
          <a:p>
            <a:pPr marL="285750" indent="-285750">
              <a:buFont typeface="Arial"/>
              <a:buChar char="•"/>
            </a:pPr>
            <a:r>
              <a:rPr lang="en-GB" sz="1400" dirty="0">
                <a:latin typeface="Arial"/>
                <a:cs typeface="Arial"/>
              </a:rPr>
              <a:t>There is a substantial body of evidence supporting the value of green spaces to our health</a:t>
            </a:r>
            <a:r>
              <a:rPr lang="en-GB" sz="1400" b="0" i="0" dirty="0">
                <a:effectLst/>
                <a:latin typeface="Arial"/>
                <a:cs typeface="Arial"/>
              </a:rPr>
              <a:t>, and </a:t>
            </a:r>
            <a:r>
              <a:rPr lang="en-GB" sz="1400" dirty="0">
                <a:latin typeface="Arial"/>
                <a:cs typeface="Arial"/>
              </a:rPr>
              <a:t>these spaces are also important </a:t>
            </a:r>
            <a:r>
              <a:rPr lang="en-GB" sz="1400" b="0" i="0" dirty="0">
                <a:effectLst/>
                <a:latin typeface="Arial"/>
                <a:cs typeface="Arial"/>
              </a:rPr>
              <a:t>for </a:t>
            </a:r>
            <a:r>
              <a:rPr lang="en-GB" sz="1400" dirty="0">
                <a:latin typeface="Arial"/>
                <a:cs typeface="Arial"/>
              </a:rPr>
              <a:t>helping to maintain or enhance the wider environment and to support biodiversity. Green spaces and gardens – even as small as pocket parks, street trees, green walls and roof gardens – mediate potential harms posed by the local environment. They can help to reduce exposure to air pollution</a:t>
            </a:r>
            <a:r>
              <a:rPr lang="en-GB" sz="1400" b="0" i="0" dirty="0">
                <a:effectLst/>
                <a:latin typeface="Arial"/>
                <a:cs typeface="Arial"/>
              </a:rPr>
              <a:t>, </a:t>
            </a:r>
            <a:r>
              <a:rPr lang="en-GB" sz="1400" dirty="0">
                <a:latin typeface="Arial"/>
                <a:cs typeface="Arial"/>
              </a:rPr>
              <a:t>reduce urban heat,</a:t>
            </a:r>
            <a:r>
              <a:rPr lang="en-GB" sz="1400" b="0" i="0" dirty="0">
                <a:effectLst/>
                <a:latin typeface="Arial"/>
                <a:cs typeface="Arial"/>
              </a:rPr>
              <a:t> and </a:t>
            </a:r>
            <a:r>
              <a:rPr lang="en-GB" sz="1400" dirty="0">
                <a:latin typeface="Arial"/>
                <a:cs typeface="Arial"/>
              </a:rPr>
              <a:t>mitigate excessive noise and reduce flood risk, all of which impair both physical and mental health, and our ability to deliver health services. </a:t>
            </a:r>
            <a:r>
              <a:rPr lang="en-GB" sz="1400" b="0" i="0" dirty="0">
                <a:effectLst/>
                <a:latin typeface="Arial"/>
                <a:cs typeface="Arial"/>
              </a:rPr>
              <a:t> </a:t>
            </a:r>
          </a:p>
          <a:p>
            <a:pPr marL="285750" indent="-285750" algn="l">
              <a:buFont typeface="Arial" panose="020B0604020202020204" pitchFamily="34" charset="0"/>
              <a:buChar char="•"/>
            </a:pPr>
            <a:endParaRPr lang="en-GB" sz="1400" b="0" i="0">
              <a:effectLst/>
              <a:latin typeface="Arial" panose="020B0604020202020204" pitchFamily="34" charset="0"/>
              <a:cs typeface="Arial"/>
            </a:endParaRPr>
          </a:p>
          <a:p>
            <a:pPr marL="285750" indent="-285750">
              <a:buFont typeface="Arial"/>
              <a:buChar char="•"/>
            </a:pPr>
            <a:r>
              <a:rPr lang="en-GB" sz="1400" b="0" i="0" dirty="0">
                <a:effectLst/>
                <a:latin typeface="Arial"/>
                <a:cs typeface="Arial"/>
              </a:rPr>
              <a:t>Being regularly exposed to nature, or “nature connectedness” is known to improve health and aid patient recovery. The health benefits of nature exposure </a:t>
            </a:r>
            <a:r>
              <a:rPr lang="en-GB" sz="1400" dirty="0">
                <a:latin typeface="Arial"/>
                <a:cs typeface="Arial"/>
              </a:rPr>
              <a:t>are </a:t>
            </a:r>
            <a:r>
              <a:rPr lang="en-GB" sz="1400" b="0" i="0" dirty="0">
                <a:effectLst/>
                <a:latin typeface="Arial"/>
                <a:cs typeface="Arial"/>
              </a:rPr>
              <a:t>being recognised by health </a:t>
            </a:r>
            <a:r>
              <a:rPr lang="en-GB" sz="1400" dirty="0">
                <a:latin typeface="Arial"/>
                <a:cs typeface="Arial"/>
              </a:rPr>
              <a:t>providers</a:t>
            </a:r>
            <a:r>
              <a:rPr lang="en-GB" sz="1400" b="0" i="0" dirty="0">
                <a:effectLst/>
                <a:latin typeface="Arial"/>
                <a:cs typeface="Arial"/>
              </a:rPr>
              <a:t> and patients to support both inpatient and outpatient mental health recovery in the UK, and there is </a:t>
            </a:r>
            <a:r>
              <a:rPr lang="en-GB" sz="1400" dirty="0">
                <a:latin typeface="Arial"/>
                <a:cs typeface="Arial"/>
              </a:rPr>
              <a:t>evidence that </a:t>
            </a:r>
            <a:r>
              <a:rPr lang="en-GB" sz="1400" b="0" i="0" dirty="0">
                <a:effectLst/>
                <a:latin typeface="Arial"/>
                <a:cs typeface="Arial"/>
              </a:rPr>
              <a:t>in-bed recovery time is around 20% shorter for patients whose view includes greenery.  </a:t>
            </a:r>
            <a:br>
              <a:rPr lang="en-GB" sz="1400" dirty="0">
                <a:latin typeface="Arial"/>
                <a:cs typeface="Arial"/>
              </a:rPr>
            </a:br>
            <a:endParaRPr lang="en-GB" sz="1400" b="0" i="0">
              <a:effectLst/>
              <a:latin typeface="Arial"/>
              <a:cs typeface="Arial"/>
            </a:endParaRPr>
          </a:p>
          <a:p>
            <a:pPr marL="285750" indent="-285750">
              <a:buFont typeface="Arial"/>
              <a:buChar char="•"/>
            </a:pPr>
            <a:r>
              <a:rPr lang="en-GB" sz="1400" b="0" i="0" dirty="0">
                <a:effectLst/>
                <a:latin typeface="Arial"/>
                <a:cs typeface="Arial"/>
              </a:rPr>
              <a:t>NHS organisations and teams are </a:t>
            </a:r>
            <a:r>
              <a:rPr lang="en-GB" sz="1400" dirty="0">
                <a:latin typeface="Arial"/>
                <a:cs typeface="Arial"/>
              </a:rPr>
              <a:t>working hard to support </a:t>
            </a:r>
            <a:r>
              <a:rPr lang="en-GB" sz="1400" b="0" i="0" dirty="0">
                <a:effectLst/>
                <a:latin typeface="Arial"/>
                <a:cs typeface="Arial"/>
              </a:rPr>
              <a:t>biodiversity in a range of ways</a:t>
            </a:r>
            <a:r>
              <a:rPr lang="en-GB" sz="1400" dirty="0">
                <a:latin typeface="Arial"/>
                <a:cs typeface="Arial"/>
              </a:rPr>
              <a:t>: from rooftop gardens, to allotments, </a:t>
            </a:r>
            <a:r>
              <a:rPr lang="en-GB" sz="1400" b="0" i="0" dirty="0">
                <a:effectLst/>
                <a:latin typeface="Arial"/>
                <a:cs typeface="Arial"/>
              </a:rPr>
              <a:t>to </a:t>
            </a:r>
            <a:r>
              <a:rPr lang="en-GB" sz="1400" dirty="0">
                <a:latin typeface="Arial"/>
                <a:cs typeface="Arial"/>
              </a:rPr>
              <a:t>wildflower meadows. To support our net zero ambition</a:t>
            </a:r>
            <a:r>
              <a:rPr lang="en-GB" sz="1400" b="0" i="0" dirty="0">
                <a:effectLst/>
                <a:latin typeface="Arial"/>
                <a:cs typeface="Arial"/>
              </a:rPr>
              <a:t>, </a:t>
            </a:r>
            <a:r>
              <a:rPr lang="en-GB" sz="1400" dirty="0">
                <a:latin typeface="Arial"/>
                <a:cs typeface="Arial"/>
              </a:rPr>
              <a:t>each trust </a:t>
            </a:r>
            <a:r>
              <a:rPr lang="en-GB" sz="1400" b="0" i="0" dirty="0">
                <a:effectLst/>
                <a:latin typeface="Arial"/>
                <a:cs typeface="Arial"/>
              </a:rPr>
              <a:t>and </a:t>
            </a:r>
            <a:r>
              <a:rPr lang="en-GB" sz="1400" dirty="0">
                <a:latin typeface="Arial"/>
                <a:cs typeface="Arial"/>
              </a:rPr>
              <a:t>integrated care system has a Green Plan laying out how they will help </a:t>
            </a:r>
            <a:r>
              <a:rPr lang="en-GB" sz="1400" b="0" i="0" dirty="0">
                <a:effectLst/>
                <a:latin typeface="Arial"/>
                <a:cs typeface="Arial"/>
              </a:rPr>
              <a:t>the </a:t>
            </a:r>
            <a:r>
              <a:rPr lang="en-GB" sz="1400" dirty="0">
                <a:latin typeface="Arial"/>
                <a:cs typeface="Arial"/>
              </a:rPr>
              <a:t>NHS reach net zero</a:t>
            </a:r>
            <a:r>
              <a:rPr lang="en-GB" sz="1400" b="0" i="0" dirty="0">
                <a:effectLst/>
                <a:latin typeface="Arial"/>
                <a:cs typeface="Arial"/>
              </a:rPr>
              <a:t>. As part of their green plans, a number of trusts are developing or have developed biodiversity plans</a:t>
            </a:r>
            <a:r>
              <a:rPr lang="en-GB" sz="1400" dirty="0">
                <a:latin typeface="Arial"/>
                <a:cs typeface="Arial"/>
              </a:rPr>
              <a:t> to help improve the environment for patients, staff and the public. </a:t>
            </a:r>
          </a:p>
          <a:p>
            <a:pPr marL="342900" indent="-342900" algn="l">
              <a:buFont typeface="Arial" panose="020B0604020202020204" pitchFamily="34" charset="0"/>
              <a:buChar char="•"/>
            </a:pPr>
            <a:endParaRPr lang="en-GB" sz="2000" b="0" i="0">
              <a:solidFill>
                <a:srgbClr val="000000"/>
              </a:solidFill>
              <a:effectLst/>
              <a:latin typeface="Arial"/>
              <a:cs typeface="Arial"/>
            </a:endParaRPr>
          </a:p>
        </p:txBody>
      </p:sp>
    </p:spTree>
    <p:extLst>
      <p:ext uri="{BB962C8B-B14F-4D97-AF65-F5344CB8AC3E}">
        <p14:creationId xmlns:p14="http://schemas.microsoft.com/office/powerpoint/2010/main" val="372030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6AA2-0DE6-DBE1-043D-93EC1D66159F}"/>
              </a:ext>
            </a:extLst>
          </p:cNvPr>
          <p:cNvSpPr>
            <a:spLocks noGrp="1"/>
          </p:cNvSpPr>
          <p:nvPr>
            <p:ph type="title"/>
          </p:nvPr>
        </p:nvSpPr>
        <p:spPr/>
        <p:txBody>
          <a:bodyPr/>
          <a:lstStyle/>
          <a:p>
            <a:r>
              <a:rPr lang="en-GB"/>
              <a:t>Greener NHS activity </a:t>
            </a:r>
          </a:p>
        </p:txBody>
      </p:sp>
      <p:pic>
        <p:nvPicPr>
          <p:cNvPr id="5" name="Content Placeholder 4" descr="A picture containing vector graphics&#10;&#10;Description automatically generated">
            <a:extLst>
              <a:ext uri="{FF2B5EF4-FFF2-40B4-BE49-F238E27FC236}">
                <a16:creationId xmlns:a16="http://schemas.microsoft.com/office/drawing/2014/main" id="{9E3A4552-1A6D-B8CE-9151-70ADFDD9B4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9663" y="1852502"/>
            <a:ext cx="5859965" cy="4148903"/>
          </a:xfrm>
          <a:prstGeom prst="rect">
            <a:avLst/>
          </a:prstGeom>
        </p:spPr>
      </p:pic>
      <p:sp>
        <p:nvSpPr>
          <p:cNvPr id="4" name="Content Placeholder 2">
            <a:extLst>
              <a:ext uri="{FF2B5EF4-FFF2-40B4-BE49-F238E27FC236}">
                <a16:creationId xmlns:a16="http://schemas.microsoft.com/office/drawing/2014/main" id="{269B4BFA-94C6-95BA-AB53-7B408581D0C3}"/>
              </a:ext>
            </a:extLst>
          </p:cNvPr>
          <p:cNvSpPr>
            <a:spLocks noGrp="1"/>
          </p:cNvSpPr>
          <p:nvPr/>
        </p:nvSpPr>
        <p:spPr>
          <a:xfrm>
            <a:off x="838200" y="1475044"/>
            <a:ext cx="6826404" cy="4909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cs typeface="Arial" panose="020B0604020202020204"/>
              </a:rPr>
              <a:t>We will be focusing engagement on our digital channels through stories, photos and videos, including: </a:t>
            </a:r>
            <a:br>
              <a:rPr lang="en-GB" sz="2000">
                <a:cs typeface="Arial" panose="020B0604020202020204"/>
              </a:rPr>
            </a:br>
            <a:endParaRPr lang="en-GB" sz="2000">
              <a:cs typeface="Arial" panose="020B0604020202020204"/>
            </a:endParaRPr>
          </a:p>
          <a:p>
            <a:pPr marL="342900" indent="-342900"/>
            <a:r>
              <a:rPr lang="en-GB" sz="2000"/>
              <a:t>A new video from Manchester University Hospital NHS Foundation Trust, featuring the patient garden in the Stroke Rehabilitation Unit. </a:t>
            </a:r>
            <a:endParaRPr lang="en-US" sz="2000">
              <a:cs typeface="Arial"/>
            </a:endParaRPr>
          </a:p>
          <a:p>
            <a:pPr marL="342900" indent="-342900"/>
            <a:r>
              <a:rPr lang="en-GB" sz="2000"/>
              <a:t>Spotlighting NHS gardens and greenspaces across England on our social media channels throughout the month.</a:t>
            </a:r>
            <a:endParaRPr lang="en-GB" sz="2000">
              <a:cs typeface="Arial" panose="020B0604020202020204"/>
            </a:endParaRPr>
          </a:p>
          <a:p>
            <a:pPr marL="342900" indent="-342900"/>
            <a:r>
              <a:rPr lang="en-GB" sz="2000">
                <a:cs typeface="Arial" panose="020B0604020202020204"/>
              </a:rPr>
              <a:t>Sharing case studies on the Greener NHS Knowledge Hub and in our monthly email bulletin.</a:t>
            </a:r>
          </a:p>
          <a:p>
            <a:pPr marL="342900" indent="-342900"/>
            <a:r>
              <a:rPr lang="en-GB" sz="2000"/>
              <a:t>Supporting NHS teams, organisations and staff to get involved in 30 Days Wild, and shout about the great work being done at their organisation.</a:t>
            </a:r>
            <a:endParaRPr lang="en-GB" sz="2000">
              <a:cs typeface="Arial" panose="020B0604020202020204"/>
            </a:endParaRPr>
          </a:p>
        </p:txBody>
      </p:sp>
    </p:spTree>
    <p:extLst>
      <p:ext uri="{BB962C8B-B14F-4D97-AF65-F5344CB8AC3E}">
        <p14:creationId xmlns:p14="http://schemas.microsoft.com/office/powerpoint/2010/main" val="101741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6AA2-0DE6-DBE1-043D-93EC1D66159F}"/>
              </a:ext>
            </a:extLst>
          </p:cNvPr>
          <p:cNvSpPr>
            <a:spLocks noGrp="1"/>
          </p:cNvSpPr>
          <p:nvPr>
            <p:ph type="title"/>
          </p:nvPr>
        </p:nvSpPr>
        <p:spPr/>
        <p:txBody>
          <a:bodyPr/>
          <a:lstStyle/>
          <a:p>
            <a:r>
              <a:rPr lang="en-GB"/>
              <a:t>How to get involved!  </a:t>
            </a:r>
          </a:p>
        </p:txBody>
      </p:sp>
      <p:sp>
        <p:nvSpPr>
          <p:cNvPr id="3" name="Content Placeholder 2">
            <a:extLst>
              <a:ext uri="{FF2B5EF4-FFF2-40B4-BE49-F238E27FC236}">
                <a16:creationId xmlns:a16="http://schemas.microsoft.com/office/drawing/2014/main" id="{7AA4910F-EB07-0A8D-9165-3E1DA7A74C70}"/>
              </a:ext>
            </a:extLst>
          </p:cNvPr>
          <p:cNvSpPr>
            <a:spLocks noGrp="1"/>
          </p:cNvSpPr>
          <p:nvPr>
            <p:ph sz="half" idx="1"/>
          </p:nvPr>
        </p:nvSpPr>
        <p:spPr>
          <a:xfrm>
            <a:off x="838200" y="1825625"/>
            <a:ext cx="5181600" cy="4555777"/>
          </a:xfrm>
          <a:solidFill>
            <a:schemeClr val="accent6">
              <a:lumMod val="20000"/>
              <a:lumOff val="80000"/>
            </a:schemeClr>
          </a:solidFill>
        </p:spPr>
        <p:txBody>
          <a:bodyPr vert="horz" lIns="91440" tIns="45720" rIns="91440" bIns="45720" rtlCol="0" anchor="t">
            <a:normAutofit fontScale="85000" lnSpcReduction="20000"/>
          </a:bodyPr>
          <a:lstStyle/>
          <a:p>
            <a:pPr marL="0" indent="0">
              <a:buNone/>
            </a:pPr>
            <a:br>
              <a:rPr lang="en-GB" b="1">
                <a:solidFill>
                  <a:srgbClr val="009639"/>
                </a:solidFill>
              </a:rPr>
            </a:br>
            <a:r>
              <a:rPr lang="en-GB" b="1">
                <a:solidFill>
                  <a:srgbClr val="009639"/>
                </a:solidFill>
              </a:rPr>
              <a:t>NHS organisations/teams </a:t>
            </a:r>
            <a:endParaRPr lang="en-GB" b="1">
              <a:solidFill>
                <a:srgbClr val="009639"/>
              </a:solidFill>
              <a:cs typeface="Arial"/>
            </a:endParaRPr>
          </a:p>
          <a:p>
            <a:pPr marL="342900" indent="-342900"/>
            <a:endParaRPr lang="en-GB" sz="2000" b="1">
              <a:solidFill>
                <a:srgbClr val="009639"/>
              </a:solidFill>
              <a:cs typeface="Arial"/>
            </a:endParaRPr>
          </a:p>
          <a:p>
            <a:pPr marL="342900" indent="-342900">
              <a:lnSpc>
                <a:spcPct val="120000"/>
              </a:lnSpc>
            </a:pPr>
            <a:r>
              <a:rPr lang="en-GB" sz="2100">
                <a:cs typeface="Arial"/>
              </a:rPr>
              <a:t>Share stories, photos and videos of your gardens and green spaces across your channels.</a:t>
            </a:r>
          </a:p>
          <a:p>
            <a:pPr marL="342900" indent="-342900">
              <a:lnSpc>
                <a:spcPct val="120000"/>
              </a:lnSpc>
            </a:pPr>
            <a:endParaRPr lang="en-GB" sz="2100">
              <a:cs typeface="Arial"/>
            </a:endParaRPr>
          </a:p>
          <a:p>
            <a:pPr marL="342900" indent="-342900">
              <a:lnSpc>
                <a:spcPct val="120000"/>
              </a:lnSpc>
            </a:pPr>
            <a:r>
              <a:rPr lang="en-GB" sz="2100">
                <a:cs typeface="Arial"/>
              </a:rPr>
              <a:t>Get in touch with the Greener NHS team and share the stories from your organisation that you think should be featured on our channels </a:t>
            </a:r>
          </a:p>
          <a:p>
            <a:pPr marL="0" indent="0">
              <a:lnSpc>
                <a:spcPct val="120000"/>
              </a:lnSpc>
              <a:buNone/>
            </a:pPr>
            <a:endParaRPr lang="en-GB" sz="2100">
              <a:cs typeface="Arial"/>
            </a:endParaRPr>
          </a:p>
          <a:p>
            <a:pPr marL="342900" indent="-342900">
              <a:lnSpc>
                <a:spcPct val="120000"/>
              </a:lnSpc>
              <a:buFont typeface="Arial"/>
              <a:buChar char="•"/>
            </a:pPr>
            <a:r>
              <a:rPr lang="en-GB" sz="2100">
                <a:cs typeface="Arial"/>
              </a:rPr>
              <a:t>Post on social media using #30DaysWild and tagging @GreenerNHS and @Wildlife Trusts </a:t>
            </a:r>
          </a:p>
          <a:p>
            <a:pPr marL="0" indent="0">
              <a:buNone/>
            </a:pPr>
            <a:endParaRPr lang="en-GB" sz="2000">
              <a:cs typeface="Arial"/>
            </a:endParaRPr>
          </a:p>
        </p:txBody>
      </p:sp>
      <p:sp>
        <p:nvSpPr>
          <p:cNvPr id="4" name="Content Placeholder 3">
            <a:extLst>
              <a:ext uri="{FF2B5EF4-FFF2-40B4-BE49-F238E27FC236}">
                <a16:creationId xmlns:a16="http://schemas.microsoft.com/office/drawing/2014/main" id="{1B2CF3A7-5697-5EB4-EF14-EFC12E065029}"/>
              </a:ext>
            </a:extLst>
          </p:cNvPr>
          <p:cNvSpPr>
            <a:spLocks noGrp="1"/>
          </p:cNvSpPr>
          <p:nvPr>
            <p:ph sz="half" idx="2"/>
          </p:nvPr>
        </p:nvSpPr>
        <p:spPr>
          <a:xfrm>
            <a:off x="6172200" y="1825625"/>
            <a:ext cx="5181600" cy="4555777"/>
          </a:xfrm>
          <a:solidFill>
            <a:schemeClr val="accent2"/>
          </a:solidFill>
        </p:spPr>
        <p:txBody>
          <a:bodyPr vert="horz" lIns="91440" tIns="45720" rIns="91440" bIns="45720" rtlCol="0" anchor="t">
            <a:normAutofit fontScale="85000" lnSpcReduction="20000"/>
          </a:bodyPr>
          <a:lstStyle/>
          <a:p>
            <a:pPr marL="0" indent="0">
              <a:buNone/>
            </a:pPr>
            <a:br>
              <a:rPr lang="en-GB" b="1">
                <a:solidFill>
                  <a:schemeClr val="bg1"/>
                </a:solidFill>
              </a:rPr>
            </a:br>
            <a:r>
              <a:rPr lang="en-GB" b="1">
                <a:solidFill>
                  <a:schemeClr val="bg1"/>
                </a:solidFill>
              </a:rPr>
              <a:t>NHS staff and volunteers </a:t>
            </a:r>
            <a:br>
              <a:rPr lang="en-GB" b="1">
                <a:solidFill>
                  <a:schemeClr val="bg1"/>
                </a:solidFill>
              </a:rPr>
            </a:br>
            <a:endParaRPr lang="en-GB" b="1">
              <a:solidFill>
                <a:schemeClr val="bg1"/>
              </a:solidFill>
              <a:cs typeface="Arial"/>
            </a:endParaRPr>
          </a:p>
          <a:p>
            <a:pPr marL="342900" indent="-342900">
              <a:lnSpc>
                <a:spcPct val="120000"/>
              </a:lnSpc>
            </a:pPr>
            <a:r>
              <a:rPr lang="en-GB" sz="2100" i="0">
                <a:effectLst/>
              </a:rPr>
              <a:t>Sign up to take part in 30 Days Wild, and receive a free pack, with lots of inspiration for activities. </a:t>
            </a:r>
            <a:br>
              <a:rPr lang="en-GB" sz="2100"/>
            </a:br>
            <a:endParaRPr lang="en-GB" sz="2100" i="0">
              <a:effectLst/>
              <a:cs typeface="Arial" panose="020B0604020202020204"/>
            </a:endParaRPr>
          </a:p>
          <a:p>
            <a:pPr marL="342900" indent="-342900">
              <a:lnSpc>
                <a:spcPct val="120000"/>
              </a:lnSpc>
            </a:pPr>
            <a:r>
              <a:rPr lang="en-GB" sz="2100"/>
              <a:t>Make your organisation’s green space part of your 30 Days Wild Challenge </a:t>
            </a:r>
            <a:endParaRPr lang="en-GB" sz="2100">
              <a:cs typeface="Arial" panose="020B0604020202020204"/>
            </a:endParaRPr>
          </a:p>
          <a:p>
            <a:pPr marL="342900" indent="-342900">
              <a:lnSpc>
                <a:spcPct val="120000"/>
              </a:lnSpc>
            </a:pPr>
            <a:endParaRPr lang="en-GB" sz="2100">
              <a:cs typeface="Arial" panose="020B0604020202020204"/>
            </a:endParaRPr>
          </a:p>
          <a:p>
            <a:pPr marL="342900" indent="-342900">
              <a:lnSpc>
                <a:spcPct val="120000"/>
              </a:lnSpc>
            </a:pPr>
            <a:r>
              <a:rPr lang="en-GB" sz="2100"/>
              <a:t>Share it on social media using #30DaysWild and tagging @GreenerNHS and @Wildlife Trusts</a:t>
            </a:r>
            <a:r>
              <a:rPr lang="en-GB" sz="2200"/>
              <a:t> </a:t>
            </a:r>
            <a:endParaRPr lang="en-GB" sz="2100">
              <a:cs typeface="Arial" panose="020B0604020202020204"/>
            </a:endParaRPr>
          </a:p>
        </p:txBody>
      </p:sp>
    </p:spTree>
    <p:extLst>
      <p:ext uri="{BB962C8B-B14F-4D97-AF65-F5344CB8AC3E}">
        <p14:creationId xmlns:p14="http://schemas.microsoft.com/office/powerpoint/2010/main" val="206440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791737" y="385003"/>
            <a:ext cx="10515600" cy="1325563"/>
          </a:xfrm>
        </p:spPr>
        <p:txBody>
          <a:bodyPr/>
          <a:lstStyle/>
          <a:p>
            <a:r>
              <a:rPr lang="en-GB"/>
              <a:t>Sample social media posts </a:t>
            </a:r>
          </a:p>
        </p:txBody>
      </p:sp>
      <p:sp>
        <p:nvSpPr>
          <p:cNvPr id="6" name="TextBox 5">
            <a:extLst>
              <a:ext uri="{FF2B5EF4-FFF2-40B4-BE49-F238E27FC236}">
                <a16:creationId xmlns:a16="http://schemas.microsoft.com/office/drawing/2014/main" id="{CAF59DFB-CAD9-27DF-55C2-5F76788FBE23}"/>
              </a:ext>
            </a:extLst>
          </p:cNvPr>
          <p:cNvSpPr txBox="1"/>
          <p:nvPr/>
        </p:nvSpPr>
        <p:spPr>
          <a:xfrm>
            <a:off x="836340" y="4897244"/>
            <a:ext cx="10379926" cy="1384995"/>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ea typeface="Arial"/>
                <a:cs typeface="Arial"/>
              </a:rPr>
              <a:t>As part of the NHS’ 75th Birthday celebrations @GreenerNHS is supporting #30DaysWild from @WildlifeTrusts to shout about some great NHS green spaces! ​</a:t>
            </a:r>
          </a:p>
          <a:p>
            <a:endParaRPr lang="en-GB" sz="1400">
              <a:latin typeface="Arial"/>
              <a:ea typeface="Arial"/>
              <a:cs typeface="Arial"/>
            </a:endParaRPr>
          </a:p>
          <a:p>
            <a:r>
              <a:rPr lang="en-GB" sz="1400" dirty="0">
                <a:latin typeface="Arial"/>
                <a:ea typeface="Arial"/>
                <a:cs typeface="Arial"/>
              </a:rPr>
              <a:t>Watch this space for some great stories from [your organisation] throughout June.​</a:t>
            </a:r>
          </a:p>
          <a:p>
            <a:endParaRPr lang="en-GB" sz="1400">
              <a:latin typeface="Arial"/>
              <a:ea typeface="Arial"/>
              <a:cs typeface="Arial"/>
            </a:endParaRPr>
          </a:p>
          <a:p>
            <a:r>
              <a:rPr lang="en-GB" sz="1400" dirty="0">
                <a:latin typeface="Arial"/>
                <a:ea typeface="Arial"/>
                <a:cs typeface="Arial"/>
              </a:rPr>
              <a:t>Find out more - – [link to your organisations page, or The Wildlife Trusts news story (TBC)]</a:t>
            </a:r>
            <a:endParaRPr lang="en-GB" sz="1400" dirty="0">
              <a:cs typeface="Arial"/>
            </a:endParaRPr>
          </a:p>
        </p:txBody>
      </p:sp>
      <p:sp>
        <p:nvSpPr>
          <p:cNvPr id="9" name="TextBox 8">
            <a:extLst>
              <a:ext uri="{FF2B5EF4-FFF2-40B4-BE49-F238E27FC236}">
                <a16:creationId xmlns:a16="http://schemas.microsoft.com/office/drawing/2014/main" id="{DC1983E7-C738-B09B-3E8E-F101D01D6B97}"/>
              </a:ext>
            </a:extLst>
          </p:cNvPr>
          <p:cNvSpPr txBox="1"/>
          <p:nvPr/>
        </p:nvSpPr>
        <p:spPr>
          <a:xfrm>
            <a:off x="864218" y="2871438"/>
            <a:ext cx="10379926" cy="181588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ea typeface="Arial"/>
                <a:cs typeface="Arial"/>
              </a:rPr>
              <a:t>Did you know that being regularly exposed to nature is known to improve health and aid patient recovery? </a:t>
            </a:r>
            <a:endParaRPr lang="en-US" dirty="0"/>
          </a:p>
          <a:p>
            <a:endParaRPr lang="en-GB" sz="1400">
              <a:latin typeface="Arial"/>
              <a:ea typeface="Arial"/>
              <a:cs typeface="Arial"/>
            </a:endParaRPr>
          </a:p>
          <a:p>
            <a:r>
              <a:rPr lang="en-GB" sz="1400" dirty="0">
                <a:latin typeface="Arial"/>
                <a:ea typeface="Arial"/>
                <a:cs typeface="Arial"/>
              </a:rPr>
              <a:t>This month we are supporting #30DaysWild from @WildlifeTrusts to shout out the​ amazing green spaces at [your organisation] and the staff that work hard to maintain them. ​</a:t>
            </a:r>
          </a:p>
          <a:p>
            <a:endParaRPr lang="en-GB" sz="1400">
              <a:latin typeface="Arial"/>
              <a:ea typeface="Arial"/>
              <a:cs typeface="Arial"/>
            </a:endParaRPr>
          </a:p>
          <a:p>
            <a:r>
              <a:rPr lang="en-GB" sz="1400" dirty="0">
                <a:latin typeface="Arial"/>
                <a:ea typeface="Arial"/>
                <a:cs typeface="Arial"/>
              </a:rPr>
              <a:t>Find out more – [link to your organisations page, or The Wildlife Trusts news story (TBC)]</a:t>
            </a:r>
            <a:br>
              <a:rPr lang="en-GB" sz="1400" dirty="0">
                <a:latin typeface="Arial"/>
                <a:ea typeface="Arial"/>
                <a:cs typeface="Arial"/>
              </a:rPr>
            </a:br>
            <a:endParaRPr lang="en-GB" sz="1400">
              <a:latin typeface="Arial"/>
              <a:ea typeface="Arial"/>
              <a:cs typeface="Arial"/>
            </a:endParaRPr>
          </a:p>
          <a:p>
            <a:r>
              <a:rPr lang="en-GB" sz="1400" dirty="0">
                <a:latin typeface="Arial"/>
                <a:ea typeface="Arial"/>
                <a:cs typeface="Arial"/>
              </a:rPr>
              <a:t>#GreenerNHS</a:t>
            </a:r>
            <a:endParaRPr lang="en-GB" sz="1400" dirty="0">
              <a:cs typeface="Arial"/>
            </a:endParaRPr>
          </a:p>
        </p:txBody>
      </p:sp>
      <p:sp>
        <p:nvSpPr>
          <p:cNvPr id="10" name="TextBox 9">
            <a:extLst>
              <a:ext uri="{FF2B5EF4-FFF2-40B4-BE49-F238E27FC236}">
                <a16:creationId xmlns:a16="http://schemas.microsoft.com/office/drawing/2014/main" id="{4316913F-CC65-660C-81C5-0A573ECC4242}"/>
              </a:ext>
            </a:extLst>
          </p:cNvPr>
          <p:cNvSpPr txBox="1"/>
          <p:nvPr/>
        </p:nvSpPr>
        <p:spPr>
          <a:xfrm>
            <a:off x="864218" y="1486828"/>
            <a:ext cx="10379926" cy="954107"/>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000000"/>
                </a:solidFill>
                <a:latin typeface="Arial"/>
                <a:ea typeface="Arial"/>
                <a:cs typeface="Arial"/>
              </a:rPr>
              <a:t>This month we are supporting #30DaysWild and #GreenerNHS to shine a light on the amazing work of our staff who </a:t>
            </a:r>
            <a:r>
              <a:rPr lang="en-GB" sz="1400" dirty="0"/>
              <a:t>maintain the green spaces at [your organisation] for the good of patients, staff and the environment. </a:t>
            </a:r>
            <a:r>
              <a:rPr lang="en-GB" sz="1400" dirty="0">
                <a:solidFill>
                  <a:srgbClr val="000000"/>
                </a:solidFill>
                <a:latin typeface="Arial"/>
                <a:ea typeface="Arial"/>
                <a:cs typeface="Arial"/>
              </a:rPr>
              <a:t>​</a:t>
            </a:r>
          </a:p>
          <a:p>
            <a:endParaRPr lang="en-GB" sz="1400">
              <a:solidFill>
                <a:srgbClr val="000000"/>
              </a:solidFill>
              <a:latin typeface="Arial"/>
              <a:ea typeface="Arial"/>
              <a:cs typeface="Arial"/>
            </a:endParaRPr>
          </a:p>
          <a:p>
            <a:r>
              <a:rPr lang="en-GB" sz="1400" dirty="0">
                <a:solidFill>
                  <a:srgbClr val="000000"/>
                </a:solidFill>
                <a:latin typeface="Arial"/>
                <a:ea typeface="Arial"/>
                <a:cs typeface="Arial"/>
              </a:rPr>
              <a:t>Find out more – [link to your organisations page, or The Wildlife Trusts news story (TBC)]</a:t>
            </a:r>
          </a:p>
        </p:txBody>
      </p:sp>
    </p:spTree>
    <p:extLst>
      <p:ext uri="{BB962C8B-B14F-4D97-AF65-F5344CB8AC3E}">
        <p14:creationId xmlns:p14="http://schemas.microsoft.com/office/powerpoint/2010/main" val="220449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0E51-746A-F9DA-9812-1542B2894157}"/>
              </a:ext>
            </a:extLst>
          </p:cNvPr>
          <p:cNvSpPr>
            <a:spLocks noGrp="1"/>
          </p:cNvSpPr>
          <p:nvPr>
            <p:ph type="title"/>
          </p:nvPr>
        </p:nvSpPr>
        <p:spPr/>
        <p:txBody>
          <a:bodyPr/>
          <a:lstStyle/>
          <a:p>
            <a:r>
              <a:rPr lang="en-GB">
                <a:cs typeface="Arial"/>
              </a:rPr>
              <a:t>Social media graphics </a:t>
            </a:r>
            <a:endParaRPr lang="en-GB"/>
          </a:p>
        </p:txBody>
      </p:sp>
      <p:pic>
        <p:nvPicPr>
          <p:cNvPr id="4" name="Picture 4" descr="A picture containing text&#10;&#10;Description automatically generated">
            <a:extLst>
              <a:ext uri="{FF2B5EF4-FFF2-40B4-BE49-F238E27FC236}">
                <a16:creationId xmlns:a16="http://schemas.microsoft.com/office/drawing/2014/main" id="{20557D8A-0175-ED9D-0C7C-23E9000D2B8D}"/>
              </a:ext>
            </a:extLst>
          </p:cNvPr>
          <p:cNvPicPr>
            <a:picLocks noGrp="1" noChangeAspect="1"/>
          </p:cNvPicPr>
          <p:nvPr>
            <p:ph idx="1"/>
          </p:nvPr>
        </p:nvPicPr>
        <p:blipFill>
          <a:blip r:embed="rId2"/>
          <a:stretch>
            <a:fillRect/>
          </a:stretch>
        </p:blipFill>
        <p:spPr>
          <a:xfrm>
            <a:off x="866883" y="4160470"/>
            <a:ext cx="3365773" cy="1762493"/>
          </a:xfrm>
        </p:spPr>
      </p:pic>
      <p:pic>
        <p:nvPicPr>
          <p:cNvPr id="5" name="Picture 5" descr="Text&#10;&#10;Description automatically generated">
            <a:extLst>
              <a:ext uri="{FF2B5EF4-FFF2-40B4-BE49-F238E27FC236}">
                <a16:creationId xmlns:a16="http://schemas.microsoft.com/office/drawing/2014/main" id="{CA8C8592-8B4D-3F46-1F72-BC4A1D27699B}"/>
              </a:ext>
            </a:extLst>
          </p:cNvPr>
          <p:cNvPicPr>
            <a:picLocks noChangeAspect="1"/>
          </p:cNvPicPr>
          <p:nvPr/>
        </p:nvPicPr>
        <p:blipFill>
          <a:blip r:embed="rId3"/>
          <a:stretch>
            <a:fillRect/>
          </a:stretch>
        </p:blipFill>
        <p:spPr>
          <a:xfrm>
            <a:off x="862218" y="3095701"/>
            <a:ext cx="2518508" cy="836247"/>
          </a:xfrm>
          <a:prstGeom prst="rect">
            <a:avLst/>
          </a:prstGeom>
        </p:spPr>
      </p:pic>
      <p:pic>
        <p:nvPicPr>
          <p:cNvPr id="6" name="Picture 6" descr="Diagram, text&#10;&#10;Description automatically generated">
            <a:extLst>
              <a:ext uri="{FF2B5EF4-FFF2-40B4-BE49-F238E27FC236}">
                <a16:creationId xmlns:a16="http://schemas.microsoft.com/office/drawing/2014/main" id="{2952FD7D-28DE-7BB7-5D13-7CFD2F453380}"/>
              </a:ext>
            </a:extLst>
          </p:cNvPr>
          <p:cNvPicPr>
            <a:picLocks noChangeAspect="1"/>
          </p:cNvPicPr>
          <p:nvPr/>
        </p:nvPicPr>
        <p:blipFill>
          <a:blip r:embed="rId4"/>
          <a:stretch>
            <a:fillRect/>
          </a:stretch>
        </p:blipFill>
        <p:spPr>
          <a:xfrm>
            <a:off x="862218" y="1588931"/>
            <a:ext cx="2518508" cy="1315985"/>
          </a:xfrm>
          <a:prstGeom prst="rect">
            <a:avLst/>
          </a:prstGeom>
        </p:spPr>
      </p:pic>
      <p:sp>
        <p:nvSpPr>
          <p:cNvPr id="7" name="TextBox 6">
            <a:extLst>
              <a:ext uri="{FF2B5EF4-FFF2-40B4-BE49-F238E27FC236}">
                <a16:creationId xmlns:a16="http://schemas.microsoft.com/office/drawing/2014/main" id="{1FFFB74B-FB36-4FCF-2189-939E3D35E8FF}"/>
              </a:ext>
            </a:extLst>
          </p:cNvPr>
          <p:cNvSpPr txBox="1"/>
          <p:nvPr/>
        </p:nvSpPr>
        <p:spPr>
          <a:xfrm>
            <a:off x="3712307" y="1973383"/>
            <a:ext cx="61546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Social media card to announce support for 30 Days Wild</a:t>
            </a:r>
            <a:endParaRPr lang="en-GB"/>
          </a:p>
        </p:txBody>
      </p:sp>
      <p:sp>
        <p:nvSpPr>
          <p:cNvPr id="8" name="TextBox 7">
            <a:extLst>
              <a:ext uri="{FF2B5EF4-FFF2-40B4-BE49-F238E27FC236}">
                <a16:creationId xmlns:a16="http://schemas.microsoft.com/office/drawing/2014/main" id="{748F0AB9-976E-FDA4-66FD-5242692D486E}"/>
              </a:ext>
            </a:extLst>
          </p:cNvPr>
          <p:cNvSpPr txBox="1"/>
          <p:nvPr/>
        </p:nvSpPr>
        <p:spPr>
          <a:xfrm>
            <a:off x="3712307" y="3282460"/>
            <a:ext cx="57052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Social media header to support for 30 Days Wild</a:t>
            </a:r>
            <a:endParaRPr lang="en-GB"/>
          </a:p>
        </p:txBody>
      </p:sp>
      <p:sp>
        <p:nvSpPr>
          <p:cNvPr id="9" name="TextBox 8">
            <a:extLst>
              <a:ext uri="{FF2B5EF4-FFF2-40B4-BE49-F238E27FC236}">
                <a16:creationId xmlns:a16="http://schemas.microsoft.com/office/drawing/2014/main" id="{506D569F-1A26-6821-18A5-CAEA7B68E674}"/>
              </a:ext>
            </a:extLst>
          </p:cNvPr>
          <p:cNvSpPr txBox="1"/>
          <p:nvPr/>
        </p:nvSpPr>
        <p:spPr>
          <a:xfrm>
            <a:off x="4708768" y="4855307"/>
            <a:ext cx="57052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A template for photos and quotes </a:t>
            </a:r>
          </a:p>
        </p:txBody>
      </p:sp>
      <p:sp>
        <p:nvSpPr>
          <p:cNvPr id="10" name="TextBox 9">
            <a:extLst>
              <a:ext uri="{FF2B5EF4-FFF2-40B4-BE49-F238E27FC236}">
                <a16:creationId xmlns:a16="http://schemas.microsoft.com/office/drawing/2014/main" id="{264CF162-931A-7EF2-0334-55F6410317E4}"/>
              </a:ext>
            </a:extLst>
          </p:cNvPr>
          <p:cNvSpPr txBox="1"/>
          <p:nvPr/>
        </p:nvSpPr>
        <p:spPr>
          <a:xfrm>
            <a:off x="508000" y="6291384"/>
            <a:ext cx="11175999" cy="276999"/>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cs typeface="Arial"/>
              </a:rPr>
              <a:t>You can download these via </a:t>
            </a:r>
            <a:r>
              <a:rPr lang="en-GB" sz="1200">
                <a:ea typeface="+mn-lt"/>
                <a:cs typeface="+mn-lt"/>
                <a:hlinkClick r:id="rId5"/>
              </a:rPr>
              <a:t>30 Days Wild: Greener NHS and The Wildlife Trusts - Greener NHS Knowledge Hub - FutureNHS Collaboration Platform</a:t>
            </a:r>
          </a:p>
        </p:txBody>
      </p:sp>
    </p:spTree>
    <p:extLst>
      <p:ext uri="{BB962C8B-B14F-4D97-AF65-F5344CB8AC3E}">
        <p14:creationId xmlns:p14="http://schemas.microsoft.com/office/powerpoint/2010/main" val="293718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p:txBody>
          <a:bodyPr/>
          <a:lstStyle/>
          <a:p>
            <a:r>
              <a:rPr lang="en-GB"/>
              <a:t>Sample short copy </a:t>
            </a:r>
          </a:p>
        </p:txBody>
      </p:sp>
      <p:sp>
        <p:nvSpPr>
          <p:cNvPr id="4" name="Content Placeholder 3">
            <a:extLst>
              <a:ext uri="{FF2B5EF4-FFF2-40B4-BE49-F238E27FC236}">
                <a16:creationId xmlns:a16="http://schemas.microsoft.com/office/drawing/2014/main" id="{C0064524-0F98-B6A3-ABE6-4A9A776512A1}"/>
              </a:ext>
            </a:extLst>
          </p:cNvPr>
          <p:cNvSpPr txBox="1">
            <a:spLocks noGrp="1"/>
          </p:cNvSpPr>
          <p:nvPr>
            <p:ph idx="1"/>
          </p:nvPr>
        </p:nvSpPr>
        <p:spPr>
          <a:xfrm>
            <a:off x="838200" y="1710566"/>
            <a:ext cx="10515600" cy="4844403"/>
          </a:xfrm>
          <a:prstGeom prst="rect">
            <a:avLst/>
          </a:prstGeom>
          <a:noFill/>
        </p:spPr>
        <p:txBody>
          <a:bodyPr vert="horz" wrap="square" lIns="91440" tIns="45720" rIns="91440" bIns="45720" rtlCol="0" anchor="t">
            <a:spAutoFit/>
          </a:bodyPr>
          <a:lstStyle/>
          <a:p>
            <a:pPr marL="0" indent="0">
              <a:lnSpc>
                <a:spcPct val="150000"/>
              </a:lnSpc>
              <a:buNone/>
            </a:pPr>
            <a:r>
              <a:rPr lang="en-US" sz="1800" b="1" i="1" dirty="0">
                <a:latin typeface="Arial"/>
                <a:cs typeface="Arial"/>
              </a:rPr>
              <a:t>This can be used for bulletins/websites/press releases, depending on your activity.</a:t>
            </a:r>
          </a:p>
          <a:p>
            <a:pPr marL="0" indent="0">
              <a:lnSpc>
                <a:spcPct val="150000"/>
              </a:lnSpc>
              <a:buNone/>
            </a:pPr>
            <a:endParaRPr lang="en-US" sz="1800" b="1" i="1">
              <a:latin typeface="Arial" panose="020B0604020202020204" pitchFamily="34" charset="0"/>
              <a:cs typeface="Arial" panose="020B0604020202020204" pitchFamily="34" charset="0"/>
            </a:endParaRPr>
          </a:p>
          <a:p>
            <a:pPr marL="0" indent="0">
              <a:buNone/>
            </a:pPr>
            <a:r>
              <a:rPr lang="en-US" sz="1600" dirty="0">
                <a:latin typeface="Arial"/>
                <a:cs typeface="Arial"/>
              </a:rPr>
              <a:t>As part of our 75th birthday celebrations, the NHS is partnering with The Wildlife Trusts throughout June to shine a light on the great work of colleagues who have created, maintain and make the best use of our green spaces for the benefit of patients and staff.  </a:t>
            </a:r>
          </a:p>
          <a:p>
            <a:pPr marL="0" indent="0">
              <a:buNone/>
            </a:pPr>
            <a:r>
              <a:rPr lang="en-US" sz="1600" dirty="0">
                <a:solidFill>
                  <a:srgbClr val="0563C1"/>
                </a:solidFill>
                <a:latin typeface="Arial"/>
                <a:cs typeface="Arial"/>
                <a:hlinkClick r:id="rId2"/>
              </a:rPr>
              <a:t>30 Days Wild</a:t>
            </a:r>
            <a:r>
              <a:rPr lang="en-US" sz="1600" dirty="0">
                <a:latin typeface="Arial"/>
                <a:cs typeface="Arial"/>
              </a:rPr>
              <a:t> is an annual event from The Wildlife Trusts which takes place every June and encourages people to spend more time in nature and greenspace. We are supporting this year's campaign to demonstrate how [your </a:t>
            </a:r>
            <a:r>
              <a:rPr lang="en-US" sz="1600" dirty="0" err="1">
                <a:latin typeface="Arial"/>
                <a:cs typeface="Arial"/>
              </a:rPr>
              <a:t>organisation</a:t>
            </a:r>
            <a:r>
              <a:rPr lang="en-US" sz="1600" dirty="0">
                <a:latin typeface="Arial"/>
                <a:cs typeface="Arial"/>
              </a:rPr>
              <a:t>] are supporting biodiversity in a range of ways to help improve the environment for patients, staff and the public while also supporting climate change mitigation and adaption. </a:t>
            </a:r>
            <a:endParaRPr lang="en-US" sz="1600" dirty="0">
              <a:ea typeface="+mn-lt"/>
              <a:cs typeface="+mn-lt"/>
            </a:endParaRPr>
          </a:p>
          <a:p>
            <a:pPr marL="0" indent="0">
              <a:buNone/>
            </a:pPr>
            <a:r>
              <a:rPr lang="en-US" sz="1600" dirty="0">
                <a:ea typeface="+mn-lt"/>
                <a:cs typeface="+mn-lt"/>
              </a:rPr>
              <a:t>We are supporting this year's campaign to demonstrate how [your </a:t>
            </a:r>
            <a:r>
              <a:rPr lang="en-US" sz="1600" dirty="0" err="1">
                <a:ea typeface="+mn-lt"/>
                <a:cs typeface="+mn-lt"/>
              </a:rPr>
              <a:t>organisation</a:t>
            </a:r>
            <a:r>
              <a:rPr lang="en-US" sz="1600" dirty="0">
                <a:ea typeface="+mn-lt"/>
                <a:cs typeface="+mn-lt"/>
              </a:rPr>
              <a:t>] gardens and green spaces are improving health, aiding patient recovery and supporting staff wellbeing, while improving biodiversity and air quality. </a:t>
            </a:r>
            <a:endParaRPr lang="en-US" sz="1600" dirty="0">
              <a:latin typeface="Arial"/>
              <a:cs typeface="Arial"/>
            </a:endParaRPr>
          </a:p>
          <a:p>
            <a:pPr marL="0" indent="0">
              <a:buNone/>
            </a:pPr>
            <a:endParaRPr lang="en-US" sz="1600">
              <a:latin typeface="Arial"/>
              <a:cs typeface="Arial"/>
            </a:endParaRPr>
          </a:p>
          <a:p>
            <a:pPr marL="0" indent="0">
              <a:buNone/>
            </a:pPr>
            <a:r>
              <a:rPr lang="en-US" sz="1600" dirty="0">
                <a:latin typeface="Arial"/>
                <a:cs typeface="Arial"/>
              </a:rPr>
              <a:t>Find out more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8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26723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9639"/>
      </a:dk2>
      <a:lt2>
        <a:srgbClr val="E7E6E6"/>
      </a:lt2>
      <a:accent1>
        <a:srgbClr val="009639"/>
      </a:accent1>
      <a:accent2>
        <a:srgbClr val="A8D08D"/>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93e462-6fd8-4e68-abcf-606b3ecaee88">
      <Terms xmlns="http://schemas.microsoft.com/office/infopath/2007/PartnerControls"/>
    </lcf76f155ced4ddcb4097134ff3c332f>
    <TaxCatchAll xmlns="cccaf3ac-2de9-44d4-aa31-54302fceb5f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7C979AEEBEC940B7F1899D09275881" ma:contentTypeVersion="16" ma:contentTypeDescription="Create a new document." ma:contentTypeScope="" ma:versionID="f0cdefb6914cb2dae9810acf19cedbed">
  <xsd:schema xmlns:xsd="http://www.w3.org/2001/XMLSchema" xmlns:xs="http://www.w3.org/2001/XMLSchema" xmlns:p="http://schemas.microsoft.com/office/2006/metadata/properties" xmlns:ns2="9893e462-6fd8-4e68-abcf-606b3ecaee88" xmlns:ns3="50067d21-9a68-4149-b9e7-a9390e5c88ed" xmlns:ns4="cccaf3ac-2de9-44d4-aa31-54302fceb5f7" targetNamespace="http://schemas.microsoft.com/office/2006/metadata/properties" ma:root="true" ma:fieldsID="55f9ed72d7234ebaf9baea2225100af8" ns2:_="" ns3:_="" ns4:_="">
    <xsd:import namespace="9893e462-6fd8-4e68-abcf-606b3ecaee88"/>
    <xsd:import namespace="50067d21-9a68-4149-b9e7-a9390e5c88e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3e462-6fd8-4e68-abcf-606b3ecaee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067d21-9a68-4149-b9e7-a9390e5c88e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01d9233-2538-4d96-8dec-7fd5f9171565}" ma:internalName="TaxCatchAll" ma:showField="CatchAllData" ma:web="50067d21-9a68-4149-b9e7-a9390e5c88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EC04AE-7179-4387-8365-19DAA000D969}">
  <ds:schemaRefs>
    <ds:schemaRef ds:uri="http://schemas.microsoft.com/sharepoint/v3/contenttype/forms"/>
  </ds:schemaRefs>
</ds:datastoreItem>
</file>

<file path=customXml/itemProps2.xml><?xml version="1.0" encoding="utf-8"?>
<ds:datastoreItem xmlns:ds="http://schemas.openxmlformats.org/officeDocument/2006/customXml" ds:itemID="{390A9814-1FCF-4786-B348-9C53F9603ED8}">
  <ds:schemaRefs>
    <ds:schemaRef ds:uri="50067d21-9a68-4149-b9e7-a9390e5c88ed"/>
    <ds:schemaRef ds:uri="9893e462-6fd8-4e68-abcf-606b3ecaee88"/>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F885B1-BC34-4232-8722-99DFCFEE50F6}">
  <ds:schemaRefs>
    <ds:schemaRef ds:uri="50067d21-9a68-4149-b9e7-a9390e5c88ed"/>
    <ds:schemaRef ds:uri="9893e462-6fd8-4e68-abcf-606b3ecaee88"/>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30 Days Wild – June 2023 </vt:lpstr>
      <vt:lpstr>Background </vt:lpstr>
      <vt:lpstr>Background </vt:lpstr>
      <vt:lpstr>Key messages </vt:lpstr>
      <vt:lpstr>Greener NHS activity </vt:lpstr>
      <vt:lpstr>How to get involved!  </vt:lpstr>
      <vt:lpstr>Sample social media posts </vt:lpstr>
      <vt:lpstr>Social media graphics </vt:lpstr>
      <vt:lpstr>Sample short copy </vt:lpstr>
      <vt:lpstr>Sample long copy </vt:lpstr>
      <vt:lpstr>Find out more </vt:lpstr>
      <vt:lpstr>How can I find out more about Greener NHS?​ </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Taylor</dc:creator>
  <cp:revision>17</cp:revision>
  <dcterms:created xsi:type="dcterms:W3CDTF">2023-01-13T15:20:13Z</dcterms:created>
  <dcterms:modified xsi:type="dcterms:W3CDTF">2023-05-24T15:38:30Z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0x010100307C979AEEBEC940B7F1899D09275881</vt:lpwstr>
  </property>
  <property fmtid="{D5CDD505-2E9C-101B-9397-08002B2CF9AE}" pid="3" name="MediaServiceImageTags">
    <vt:lpwstr/>
  </property>
</Properties>
</file>