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5" r:id="rId6"/>
    <p:sldMasterId id="2147483697" r:id="rId7"/>
  </p:sldMasterIdLst>
  <p:notesMasterIdLst>
    <p:notesMasterId r:id="rId50"/>
  </p:notesMasterIdLst>
  <p:sldIdLst>
    <p:sldId id="261" r:id="rId8"/>
    <p:sldId id="643" r:id="rId9"/>
    <p:sldId id="642" r:id="rId10"/>
    <p:sldId id="263" r:id="rId11"/>
    <p:sldId id="264" r:id="rId12"/>
    <p:sldId id="265" r:id="rId13"/>
    <p:sldId id="262" r:id="rId14"/>
    <p:sldId id="637" r:id="rId15"/>
    <p:sldId id="670" r:id="rId16"/>
    <p:sldId id="644" r:id="rId17"/>
    <p:sldId id="645" r:id="rId18"/>
    <p:sldId id="646" r:id="rId19"/>
    <p:sldId id="647" r:id="rId20"/>
    <p:sldId id="648" r:id="rId21"/>
    <p:sldId id="649" r:id="rId22"/>
    <p:sldId id="650" r:id="rId23"/>
    <p:sldId id="651" r:id="rId24"/>
    <p:sldId id="652" r:id="rId25"/>
    <p:sldId id="653" r:id="rId26"/>
    <p:sldId id="267" r:id="rId27"/>
    <p:sldId id="268" r:id="rId28"/>
    <p:sldId id="269" r:id="rId29"/>
    <p:sldId id="270" r:id="rId30"/>
    <p:sldId id="654" r:id="rId31"/>
    <p:sldId id="655" r:id="rId32"/>
    <p:sldId id="660" r:id="rId33"/>
    <p:sldId id="661" r:id="rId34"/>
    <p:sldId id="256" r:id="rId35"/>
    <p:sldId id="665" r:id="rId36"/>
    <p:sldId id="259" r:id="rId37"/>
    <p:sldId id="666" r:id="rId38"/>
    <p:sldId id="667" r:id="rId39"/>
    <p:sldId id="668" r:id="rId40"/>
    <p:sldId id="274" r:id="rId41"/>
    <p:sldId id="272" r:id="rId42"/>
    <p:sldId id="662" r:id="rId43"/>
    <p:sldId id="663" r:id="rId44"/>
    <p:sldId id="414" r:id="rId45"/>
    <p:sldId id="293" r:id="rId46"/>
    <p:sldId id="379" r:id="rId47"/>
    <p:sldId id="669" r:id="rId48"/>
    <p:sldId id="664" r:id="rId4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p:cViewPr varScale="1">
        <p:scale>
          <a:sx n="63" d="100"/>
          <a:sy n="63" d="100"/>
        </p:scale>
        <p:origin x="7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iagrams/_rels/data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5EEC2-BB1D-4865-9585-637CE80BCAB7}"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7E46640-9D9F-48B0-B18C-2F931A15F0E9}">
      <dgm:prSet/>
      <dgm:spPr/>
      <dgm:t>
        <a:bodyPr/>
        <a:lstStyle/>
        <a:p>
          <a:pPr>
            <a:lnSpc>
              <a:spcPct val="100000"/>
            </a:lnSpc>
            <a:defRPr b="1"/>
          </a:pPr>
          <a:r>
            <a:rPr lang="en-US" dirty="0"/>
            <a:t>Project Manager For Social Care Apprenticeships </a:t>
          </a:r>
        </a:p>
      </dgm:t>
    </dgm:pt>
    <dgm:pt modelId="{1ECD0427-6942-4565-B3EE-1BF3F67FB3FD}" type="parTrans" cxnId="{DE90BBC7-81C7-4CBB-98A6-16447783297B}">
      <dgm:prSet/>
      <dgm:spPr/>
      <dgm:t>
        <a:bodyPr/>
        <a:lstStyle/>
        <a:p>
          <a:endParaRPr lang="en-US"/>
        </a:p>
      </dgm:t>
    </dgm:pt>
    <dgm:pt modelId="{19BE6AAE-C0F3-42B2-83BD-C11A60254E77}" type="sibTrans" cxnId="{DE90BBC7-81C7-4CBB-98A6-16447783297B}">
      <dgm:prSet/>
      <dgm:spPr/>
      <dgm:t>
        <a:bodyPr/>
        <a:lstStyle/>
        <a:p>
          <a:endParaRPr lang="en-US"/>
        </a:p>
      </dgm:t>
    </dgm:pt>
    <dgm:pt modelId="{F516E86A-DBEE-436B-8111-8581302D583F}">
      <dgm:prSet/>
      <dgm:spPr/>
      <dgm:t>
        <a:bodyPr/>
        <a:lstStyle/>
        <a:p>
          <a:pPr>
            <a:lnSpc>
              <a:spcPct val="100000"/>
            </a:lnSpc>
            <a:defRPr b="1"/>
          </a:pPr>
          <a:r>
            <a:rPr lang="en-US" dirty="0"/>
            <a:t>My Role </a:t>
          </a:r>
        </a:p>
      </dgm:t>
    </dgm:pt>
    <dgm:pt modelId="{2D673716-7B53-4172-86F1-8B567803B019}" type="parTrans" cxnId="{13790C8D-83F7-4679-B16B-73968C6063F3}">
      <dgm:prSet/>
      <dgm:spPr/>
      <dgm:t>
        <a:bodyPr/>
        <a:lstStyle/>
        <a:p>
          <a:endParaRPr lang="en-US"/>
        </a:p>
      </dgm:t>
    </dgm:pt>
    <dgm:pt modelId="{CDB7A131-128A-4E01-95F6-D79DBE357952}" type="sibTrans" cxnId="{13790C8D-83F7-4679-B16B-73968C6063F3}">
      <dgm:prSet/>
      <dgm:spPr/>
      <dgm:t>
        <a:bodyPr/>
        <a:lstStyle/>
        <a:p>
          <a:endParaRPr lang="en-US"/>
        </a:p>
      </dgm:t>
    </dgm:pt>
    <dgm:pt modelId="{AFF25AE0-CB6D-46EC-AB7A-C4859E7E99F2}">
      <dgm:prSet/>
      <dgm:spPr/>
      <dgm:t>
        <a:bodyPr/>
        <a:lstStyle/>
        <a:p>
          <a:pPr>
            <a:lnSpc>
              <a:spcPct val="100000"/>
            </a:lnSpc>
            <a:buFont typeface="Arial" panose="020B0604020202020204" pitchFamily="34" charset="0"/>
            <a:buChar char="•"/>
          </a:pPr>
          <a:r>
            <a:rPr lang="en-US" dirty="0"/>
            <a:t>Support  on the development of apprenticeships expansion in the care sector within Lancashire and South Cumbria </a:t>
          </a:r>
        </a:p>
      </dgm:t>
    </dgm:pt>
    <dgm:pt modelId="{D5CB0D96-0A28-4F34-A62E-0B3954BBBD24}" type="parTrans" cxnId="{F9E64B8F-94A8-4C31-B025-B02D6E5605DB}">
      <dgm:prSet/>
      <dgm:spPr/>
      <dgm:t>
        <a:bodyPr/>
        <a:lstStyle/>
        <a:p>
          <a:endParaRPr lang="en-US"/>
        </a:p>
      </dgm:t>
    </dgm:pt>
    <dgm:pt modelId="{CD5E2E30-A648-4594-B216-FB5ABFF2DA9D}" type="sibTrans" cxnId="{F9E64B8F-94A8-4C31-B025-B02D6E5605DB}">
      <dgm:prSet/>
      <dgm:spPr/>
      <dgm:t>
        <a:bodyPr/>
        <a:lstStyle/>
        <a:p>
          <a:endParaRPr lang="en-US"/>
        </a:p>
      </dgm:t>
    </dgm:pt>
    <dgm:pt modelId="{54D5A869-6B38-425E-9B26-2A2C2FB7F660}">
      <dgm:prSet/>
      <dgm:spPr/>
      <dgm:t>
        <a:bodyPr/>
        <a:lstStyle/>
        <a:p>
          <a:pPr>
            <a:lnSpc>
              <a:spcPct val="100000"/>
            </a:lnSpc>
            <a:buFont typeface="Arial" panose="020B0604020202020204" pitchFamily="34" charset="0"/>
            <a:buChar char="•"/>
          </a:pPr>
          <a:r>
            <a:rPr lang="en-US" dirty="0"/>
            <a:t>This will involve working in partnership with key stakeholders to develop career pathways for social care staff. </a:t>
          </a:r>
        </a:p>
      </dgm:t>
    </dgm:pt>
    <dgm:pt modelId="{AED0A8A8-A622-445B-965B-DAAD4A2A81B5}" type="parTrans" cxnId="{B9A08452-0D2C-4E68-A69D-9040AF5CF953}">
      <dgm:prSet/>
      <dgm:spPr/>
      <dgm:t>
        <a:bodyPr/>
        <a:lstStyle/>
        <a:p>
          <a:endParaRPr lang="en-US"/>
        </a:p>
      </dgm:t>
    </dgm:pt>
    <dgm:pt modelId="{EBF9B9B7-F197-47EC-AC70-368520989C5A}" type="sibTrans" cxnId="{B9A08452-0D2C-4E68-A69D-9040AF5CF953}">
      <dgm:prSet/>
      <dgm:spPr/>
      <dgm:t>
        <a:bodyPr/>
        <a:lstStyle/>
        <a:p>
          <a:endParaRPr lang="en-US"/>
        </a:p>
      </dgm:t>
    </dgm:pt>
    <dgm:pt modelId="{951204C7-5F0C-4F47-AB16-7DE8C1CFD4EA}">
      <dgm:prSet/>
      <dgm:spPr/>
      <dgm:t>
        <a:bodyPr/>
        <a:lstStyle/>
        <a:p>
          <a:pPr>
            <a:lnSpc>
              <a:spcPct val="100000"/>
            </a:lnSpc>
            <a:buNone/>
          </a:pPr>
          <a:r>
            <a:rPr lang="en-US" dirty="0"/>
            <a:t>Within my role, I will be promoting opportunities and offering guidance and support to all social care providers</a:t>
          </a:r>
        </a:p>
      </dgm:t>
    </dgm:pt>
    <dgm:pt modelId="{09549669-7CF9-49FB-94E0-D4282A3DC3DA}" type="parTrans" cxnId="{41FBF0A5-3D1E-4F42-8F32-747DF65DA05B}">
      <dgm:prSet/>
      <dgm:spPr/>
      <dgm:t>
        <a:bodyPr/>
        <a:lstStyle/>
        <a:p>
          <a:endParaRPr lang="en-US"/>
        </a:p>
      </dgm:t>
    </dgm:pt>
    <dgm:pt modelId="{C60B0174-256C-4D56-A928-B435F91B8CC6}" type="sibTrans" cxnId="{41FBF0A5-3D1E-4F42-8F32-747DF65DA05B}">
      <dgm:prSet/>
      <dgm:spPr/>
      <dgm:t>
        <a:bodyPr/>
        <a:lstStyle/>
        <a:p>
          <a:endParaRPr lang="en-US"/>
        </a:p>
      </dgm:t>
    </dgm:pt>
    <dgm:pt modelId="{799AEED9-3875-4EA8-AC65-767C757A9543}">
      <dgm:prSet/>
      <dgm:spPr/>
      <dgm:t>
        <a:bodyPr/>
        <a:lstStyle/>
        <a:p>
          <a:pPr>
            <a:lnSpc>
              <a:spcPct val="100000"/>
            </a:lnSpc>
            <a:buNone/>
          </a:pPr>
          <a:r>
            <a:rPr lang="en-US" dirty="0"/>
            <a:t>Apprenticeship career pathways available starting from level 2 all the way up to level 7</a:t>
          </a:r>
        </a:p>
      </dgm:t>
    </dgm:pt>
    <dgm:pt modelId="{D1E6D613-8D44-466C-9EC6-789DA4305A5B}" type="parTrans" cxnId="{D99498D0-CF6D-4E96-A074-BDB219C25E4A}">
      <dgm:prSet/>
      <dgm:spPr/>
      <dgm:t>
        <a:bodyPr/>
        <a:lstStyle/>
        <a:p>
          <a:endParaRPr lang="en-US"/>
        </a:p>
      </dgm:t>
    </dgm:pt>
    <dgm:pt modelId="{5E69FFD1-3F23-4CC2-997D-7743893C6F89}" type="sibTrans" cxnId="{D99498D0-CF6D-4E96-A074-BDB219C25E4A}">
      <dgm:prSet/>
      <dgm:spPr/>
      <dgm:t>
        <a:bodyPr/>
        <a:lstStyle/>
        <a:p>
          <a:endParaRPr lang="en-US"/>
        </a:p>
      </dgm:t>
    </dgm:pt>
    <dgm:pt modelId="{B17E4128-B42E-4BF5-8267-504241FB02A0}">
      <dgm:prSet/>
      <dgm:spPr/>
      <dgm:t>
        <a:bodyPr/>
        <a:lstStyle/>
        <a:p>
          <a:pPr>
            <a:lnSpc>
              <a:spcPct val="100000"/>
            </a:lnSpc>
            <a:buNone/>
          </a:pPr>
          <a:r>
            <a:rPr lang="en-US" dirty="0"/>
            <a:t>Funding available including Levy Transfers</a:t>
          </a:r>
        </a:p>
      </dgm:t>
    </dgm:pt>
    <dgm:pt modelId="{8E38D0F2-4831-4BBE-AA99-4EE6CE4E4EAC}" type="parTrans" cxnId="{02E3DF14-6088-40BB-AE0E-38399A987179}">
      <dgm:prSet/>
      <dgm:spPr/>
      <dgm:t>
        <a:bodyPr/>
        <a:lstStyle/>
        <a:p>
          <a:endParaRPr lang="en-US"/>
        </a:p>
      </dgm:t>
    </dgm:pt>
    <dgm:pt modelId="{EE296E0E-69A3-4750-B9C1-4E8B9A86F31D}" type="sibTrans" cxnId="{02E3DF14-6088-40BB-AE0E-38399A987179}">
      <dgm:prSet/>
      <dgm:spPr/>
      <dgm:t>
        <a:bodyPr/>
        <a:lstStyle/>
        <a:p>
          <a:endParaRPr lang="en-US"/>
        </a:p>
      </dgm:t>
    </dgm:pt>
    <dgm:pt modelId="{9FC55F6C-9CFC-4A39-9C18-4B009355DF85}" type="pres">
      <dgm:prSet presAssocID="{4F95EEC2-BB1D-4865-9585-637CE80BCAB7}" presName="root" presStyleCnt="0">
        <dgm:presLayoutVars>
          <dgm:dir/>
          <dgm:resizeHandles val="exact"/>
        </dgm:presLayoutVars>
      </dgm:prSet>
      <dgm:spPr/>
    </dgm:pt>
    <dgm:pt modelId="{EF9A3FFE-3152-4BF6-A607-618F3E2ADA60}" type="pres">
      <dgm:prSet presAssocID="{F7E46640-9D9F-48B0-B18C-2F931A15F0E9}" presName="compNode" presStyleCnt="0"/>
      <dgm:spPr/>
    </dgm:pt>
    <dgm:pt modelId="{3356AB22-2E5F-4A70-8EB1-B4DD918A9266}" type="pres">
      <dgm:prSet presAssocID="{F7E46640-9D9F-48B0-B18C-2F931A15F0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Lst>
          </a:blip>
          <a:stretch>
            <a:fillRect/>
          </a:stretch>
        </a:blipFill>
        <a:ln>
          <a:noFill/>
        </a:ln>
      </dgm:spPr>
      <dgm:extLst>
        <a:ext uri="{E40237B7-FDA0-4F09-8148-C483321AD2D9}">
          <dgm14:cNvPr xmlns:dgm14="http://schemas.microsoft.com/office/drawing/2010/diagram" id="0" name="" descr="Handshake"/>
        </a:ext>
      </dgm:extLst>
    </dgm:pt>
    <dgm:pt modelId="{B0CEF71A-CE9A-41A3-9509-CF966F49DE59}" type="pres">
      <dgm:prSet presAssocID="{F7E46640-9D9F-48B0-B18C-2F931A15F0E9}" presName="iconSpace" presStyleCnt="0"/>
      <dgm:spPr/>
    </dgm:pt>
    <dgm:pt modelId="{DDEB3A49-7C21-4BC1-98C1-8B39AE0CB32D}" type="pres">
      <dgm:prSet presAssocID="{F7E46640-9D9F-48B0-B18C-2F931A15F0E9}" presName="parTx" presStyleLbl="revTx" presStyleIdx="0" presStyleCnt="4">
        <dgm:presLayoutVars>
          <dgm:chMax val="0"/>
          <dgm:chPref val="0"/>
        </dgm:presLayoutVars>
      </dgm:prSet>
      <dgm:spPr/>
    </dgm:pt>
    <dgm:pt modelId="{BBDA4AB1-9F22-4521-BA7F-266970EFE586}" type="pres">
      <dgm:prSet presAssocID="{F7E46640-9D9F-48B0-B18C-2F931A15F0E9}" presName="txSpace" presStyleCnt="0"/>
      <dgm:spPr/>
    </dgm:pt>
    <dgm:pt modelId="{4DB8CA5B-0478-4D5A-944C-A013AEBE5835}" type="pres">
      <dgm:prSet presAssocID="{F7E46640-9D9F-48B0-B18C-2F931A15F0E9}" presName="desTx" presStyleLbl="revTx" presStyleIdx="1" presStyleCnt="4">
        <dgm:presLayoutVars/>
      </dgm:prSet>
      <dgm:spPr/>
    </dgm:pt>
    <dgm:pt modelId="{90309B60-194B-48A2-B288-F36D1B6EA576}" type="pres">
      <dgm:prSet presAssocID="{19BE6AAE-C0F3-42B2-83BD-C11A60254E77}" presName="sibTrans" presStyleCnt="0"/>
      <dgm:spPr/>
    </dgm:pt>
    <dgm:pt modelId="{EE95A682-5F22-4DE5-A263-4C9FEAC81621}" type="pres">
      <dgm:prSet presAssocID="{F516E86A-DBEE-436B-8111-8581302D583F}" presName="compNode" presStyleCnt="0"/>
      <dgm:spPr/>
    </dgm:pt>
    <dgm:pt modelId="{D0EA5F87-0265-454C-8713-BBFFC80A4B26}" type="pres">
      <dgm:prSet presAssocID="{F516E86A-DBEE-436B-8111-8581302D583F}"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a:ext>
            </a:extLst>
          </a:blip>
          <a:stretch>
            <a:fillRect/>
          </a:stretch>
        </a:blipFill>
        <a:ln>
          <a:noFill/>
        </a:ln>
      </dgm:spPr>
      <dgm:extLst>
        <a:ext uri="{E40237B7-FDA0-4F09-8148-C483321AD2D9}">
          <dgm14:cNvPr xmlns:dgm14="http://schemas.microsoft.com/office/drawing/2010/diagram" id="0" name="" descr="Business Growth"/>
        </a:ext>
      </dgm:extLst>
    </dgm:pt>
    <dgm:pt modelId="{F7B531EB-FB35-49AE-976F-4CE6984667A6}" type="pres">
      <dgm:prSet presAssocID="{F516E86A-DBEE-436B-8111-8581302D583F}" presName="iconSpace" presStyleCnt="0"/>
      <dgm:spPr/>
    </dgm:pt>
    <dgm:pt modelId="{25ED245F-5510-4336-A60E-85455E2A71B9}" type="pres">
      <dgm:prSet presAssocID="{F516E86A-DBEE-436B-8111-8581302D583F}" presName="parTx" presStyleLbl="revTx" presStyleIdx="2" presStyleCnt="4">
        <dgm:presLayoutVars>
          <dgm:chMax val="0"/>
          <dgm:chPref val="0"/>
        </dgm:presLayoutVars>
      </dgm:prSet>
      <dgm:spPr/>
    </dgm:pt>
    <dgm:pt modelId="{F659BF00-2906-4BB6-9F8D-0B259E863FA5}" type="pres">
      <dgm:prSet presAssocID="{F516E86A-DBEE-436B-8111-8581302D583F}" presName="txSpace" presStyleCnt="0"/>
      <dgm:spPr/>
    </dgm:pt>
    <dgm:pt modelId="{738D9A20-B0E4-496A-BDC8-B35DAA7614E6}" type="pres">
      <dgm:prSet presAssocID="{F516E86A-DBEE-436B-8111-8581302D583F}" presName="desTx" presStyleLbl="revTx" presStyleIdx="3" presStyleCnt="4" custLinFactNeighborX="-5125" custLinFactNeighborY="-17172">
        <dgm:presLayoutVars/>
      </dgm:prSet>
      <dgm:spPr/>
    </dgm:pt>
  </dgm:ptLst>
  <dgm:cxnLst>
    <dgm:cxn modelId="{02E3DF14-6088-40BB-AE0E-38399A987179}" srcId="{F516E86A-DBEE-436B-8111-8581302D583F}" destId="{B17E4128-B42E-4BF5-8267-504241FB02A0}" srcOrd="4" destOrd="0" parTransId="{8E38D0F2-4831-4BBE-AA99-4EE6CE4E4EAC}" sibTransId="{EE296E0E-69A3-4750-B9C1-4E8B9A86F31D}"/>
    <dgm:cxn modelId="{2A6B3924-D006-468F-BB52-2A848D03FBCA}" type="presOf" srcId="{F516E86A-DBEE-436B-8111-8581302D583F}" destId="{25ED245F-5510-4336-A60E-85455E2A71B9}" srcOrd="0" destOrd="0" presId="urn:microsoft.com/office/officeart/2018/5/layout/CenteredIconLabelDescriptionList"/>
    <dgm:cxn modelId="{47F4CE25-FB91-4B68-84A4-F56B5E6AE976}" type="presOf" srcId="{54D5A869-6B38-425E-9B26-2A2C2FB7F660}" destId="{738D9A20-B0E4-496A-BDC8-B35DAA7614E6}" srcOrd="0" destOrd="1" presId="urn:microsoft.com/office/officeart/2018/5/layout/CenteredIconLabelDescriptionList"/>
    <dgm:cxn modelId="{CE406E51-F207-4810-8546-4424E892C532}" type="presOf" srcId="{951204C7-5F0C-4F47-AB16-7DE8C1CFD4EA}" destId="{738D9A20-B0E4-496A-BDC8-B35DAA7614E6}" srcOrd="0" destOrd="2" presId="urn:microsoft.com/office/officeart/2018/5/layout/CenteredIconLabelDescriptionList"/>
    <dgm:cxn modelId="{B9A08452-0D2C-4E68-A69D-9040AF5CF953}" srcId="{F516E86A-DBEE-436B-8111-8581302D583F}" destId="{54D5A869-6B38-425E-9B26-2A2C2FB7F660}" srcOrd="1" destOrd="0" parTransId="{AED0A8A8-A622-445B-965B-DAAD4A2A81B5}" sibTransId="{EBF9B9B7-F197-47EC-AC70-368520989C5A}"/>
    <dgm:cxn modelId="{27C82383-D022-41AA-9999-44AFF01B3908}" type="presOf" srcId="{B17E4128-B42E-4BF5-8267-504241FB02A0}" destId="{738D9A20-B0E4-496A-BDC8-B35DAA7614E6}" srcOrd="0" destOrd="4" presId="urn:microsoft.com/office/officeart/2018/5/layout/CenteredIconLabelDescriptionList"/>
    <dgm:cxn modelId="{E4B0FC88-8698-439B-A928-DD5D5984661A}" type="presOf" srcId="{4F95EEC2-BB1D-4865-9585-637CE80BCAB7}" destId="{9FC55F6C-9CFC-4A39-9C18-4B009355DF85}" srcOrd="0" destOrd="0" presId="urn:microsoft.com/office/officeart/2018/5/layout/CenteredIconLabelDescriptionList"/>
    <dgm:cxn modelId="{13790C8D-83F7-4679-B16B-73968C6063F3}" srcId="{4F95EEC2-BB1D-4865-9585-637CE80BCAB7}" destId="{F516E86A-DBEE-436B-8111-8581302D583F}" srcOrd="1" destOrd="0" parTransId="{2D673716-7B53-4172-86F1-8B567803B019}" sibTransId="{CDB7A131-128A-4E01-95F6-D79DBE357952}"/>
    <dgm:cxn modelId="{F9E64B8F-94A8-4C31-B025-B02D6E5605DB}" srcId="{F516E86A-DBEE-436B-8111-8581302D583F}" destId="{AFF25AE0-CB6D-46EC-AB7A-C4859E7E99F2}" srcOrd="0" destOrd="0" parTransId="{D5CB0D96-0A28-4F34-A62E-0B3954BBBD24}" sibTransId="{CD5E2E30-A648-4594-B216-FB5ABFF2DA9D}"/>
    <dgm:cxn modelId="{41FBF0A5-3D1E-4F42-8F32-747DF65DA05B}" srcId="{F516E86A-DBEE-436B-8111-8581302D583F}" destId="{951204C7-5F0C-4F47-AB16-7DE8C1CFD4EA}" srcOrd="2" destOrd="0" parTransId="{09549669-7CF9-49FB-94E0-D4282A3DC3DA}" sibTransId="{C60B0174-256C-4D56-A928-B435F91B8CC6}"/>
    <dgm:cxn modelId="{378679A8-C657-4632-9C01-93E401FD9140}" type="presOf" srcId="{F7E46640-9D9F-48B0-B18C-2F931A15F0E9}" destId="{DDEB3A49-7C21-4BC1-98C1-8B39AE0CB32D}" srcOrd="0" destOrd="0" presId="urn:microsoft.com/office/officeart/2018/5/layout/CenteredIconLabelDescriptionList"/>
    <dgm:cxn modelId="{DE90BBC7-81C7-4CBB-98A6-16447783297B}" srcId="{4F95EEC2-BB1D-4865-9585-637CE80BCAB7}" destId="{F7E46640-9D9F-48B0-B18C-2F931A15F0E9}" srcOrd="0" destOrd="0" parTransId="{1ECD0427-6942-4565-B3EE-1BF3F67FB3FD}" sibTransId="{19BE6AAE-C0F3-42B2-83BD-C11A60254E77}"/>
    <dgm:cxn modelId="{D99498D0-CF6D-4E96-A074-BDB219C25E4A}" srcId="{F516E86A-DBEE-436B-8111-8581302D583F}" destId="{799AEED9-3875-4EA8-AC65-767C757A9543}" srcOrd="3" destOrd="0" parTransId="{D1E6D613-8D44-466C-9EC6-789DA4305A5B}" sibTransId="{5E69FFD1-3F23-4CC2-997D-7743893C6F89}"/>
    <dgm:cxn modelId="{1DBC66E8-1102-446B-88AC-CA6D4D6C709A}" type="presOf" srcId="{AFF25AE0-CB6D-46EC-AB7A-C4859E7E99F2}" destId="{738D9A20-B0E4-496A-BDC8-B35DAA7614E6}" srcOrd="0" destOrd="0" presId="urn:microsoft.com/office/officeart/2018/5/layout/CenteredIconLabelDescriptionList"/>
    <dgm:cxn modelId="{1300F8F9-4B6B-4AD0-BAD2-351D972207BD}" type="presOf" srcId="{799AEED9-3875-4EA8-AC65-767C757A9543}" destId="{738D9A20-B0E4-496A-BDC8-B35DAA7614E6}" srcOrd="0" destOrd="3" presId="urn:microsoft.com/office/officeart/2018/5/layout/CenteredIconLabelDescriptionList"/>
    <dgm:cxn modelId="{CE2C8623-5A07-43F5-BE42-05E821BAD664}" type="presParOf" srcId="{9FC55F6C-9CFC-4A39-9C18-4B009355DF85}" destId="{EF9A3FFE-3152-4BF6-A607-618F3E2ADA60}" srcOrd="0" destOrd="0" presId="urn:microsoft.com/office/officeart/2018/5/layout/CenteredIconLabelDescriptionList"/>
    <dgm:cxn modelId="{0848DF54-4105-4D0C-B42F-3F745AA594BF}" type="presParOf" srcId="{EF9A3FFE-3152-4BF6-A607-618F3E2ADA60}" destId="{3356AB22-2E5F-4A70-8EB1-B4DD918A9266}" srcOrd="0" destOrd="0" presId="urn:microsoft.com/office/officeart/2018/5/layout/CenteredIconLabelDescriptionList"/>
    <dgm:cxn modelId="{DCAA4AAC-F6DC-43B3-9ABB-8D4A1598A9D0}" type="presParOf" srcId="{EF9A3FFE-3152-4BF6-A607-618F3E2ADA60}" destId="{B0CEF71A-CE9A-41A3-9509-CF966F49DE59}" srcOrd="1" destOrd="0" presId="urn:microsoft.com/office/officeart/2018/5/layout/CenteredIconLabelDescriptionList"/>
    <dgm:cxn modelId="{4708296F-A83E-4F6A-8B96-45CDA01FD033}" type="presParOf" srcId="{EF9A3FFE-3152-4BF6-A607-618F3E2ADA60}" destId="{DDEB3A49-7C21-4BC1-98C1-8B39AE0CB32D}" srcOrd="2" destOrd="0" presId="urn:microsoft.com/office/officeart/2018/5/layout/CenteredIconLabelDescriptionList"/>
    <dgm:cxn modelId="{DE8E2E46-4BDE-4AB0-B36C-E103F28E36C7}" type="presParOf" srcId="{EF9A3FFE-3152-4BF6-A607-618F3E2ADA60}" destId="{BBDA4AB1-9F22-4521-BA7F-266970EFE586}" srcOrd="3" destOrd="0" presId="urn:microsoft.com/office/officeart/2018/5/layout/CenteredIconLabelDescriptionList"/>
    <dgm:cxn modelId="{451F6690-E94E-4938-8CC4-B3571BF6B46E}" type="presParOf" srcId="{EF9A3FFE-3152-4BF6-A607-618F3E2ADA60}" destId="{4DB8CA5B-0478-4D5A-944C-A013AEBE5835}" srcOrd="4" destOrd="0" presId="urn:microsoft.com/office/officeart/2018/5/layout/CenteredIconLabelDescriptionList"/>
    <dgm:cxn modelId="{86788B2E-050E-453A-AFC2-01DDEDDA98B3}" type="presParOf" srcId="{9FC55F6C-9CFC-4A39-9C18-4B009355DF85}" destId="{90309B60-194B-48A2-B288-F36D1B6EA576}" srcOrd="1" destOrd="0" presId="urn:microsoft.com/office/officeart/2018/5/layout/CenteredIconLabelDescriptionList"/>
    <dgm:cxn modelId="{90A93655-04CA-42B5-B8C5-475745EBA938}" type="presParOf" srcId="{9FC55F6C-9CFC-4A39-9C18-4B009355DF85}" destId="{EE95A682-5F22-4DE5-A263-4C9FEAC81621}" srcOrd="2" destOrd="0" presId="urn:microsoft.com/office/officeart/2018/5/layout/CenteredIconLabelDescriptionList"/>
    <dgm:cxn modelId="{1E7F2844-FA77-41C2-98FD-340FA11C77D8}" type="presParOf" srcId="{EE95A682-5F22-4DE5-A263-4C9FEAC81621}" destId="{D0EA5F87-0265-454C-8713-BBFFC80A4B26}" srcOrd="0" destOrd="0" presId="urn:microsoft.com/office/officeart/2018/5/layout/CenteredIconLabelDescriptionList"/>
    <dgm:cxn modelId="{0BBCEC79-6140-41E5-9CF9-F9B178275834}" type="presParOf" srcId="{EE95A682-5F22-4DE5-A263-4C9FEAC81621}" destId="{F7B531EB-FB35-49AE-976F-4CE6984667A6}" srcOrd="1" destOrd="0" presId="urn:microsoft.com/office/officeart/2018/5/layout/CenteredIconLabelDescriptionList"/>
    <dgm:cxn modelId="{77648F64-49D4-493E-A63A-7524C23D59D7}" type="presParOf" srcId="{EE95A682-5F22-4DE5-A263-4C9FEAC81621}" destId="{25ED245F-5510-4336-A60E-85455E2A71B9}" srcOrd="2" destOrd="0" presId="urn:microsoft.com/office/officeart/2018/5/layout/CenteredIconLabelDescriptionList"/>
    <dgm:cxn modelId="{EA9421E5-E8B8-4683-8C52-6310AB15F958}" type="presParOf" srcId="{EE95A682-5F22-4DE5-A263-4C9FEAC81621}" destId="{F659BF00-2906-4BB6-9F8D-0B259E863FA5}" srcOrd="3" destOrd="0" presId="urn:microsoft.com/office/officeart/2018/5/layout/CenteredIconLabelDescriptionList"/>
    <dgm:cxn modelId="{DBDD43B0-9F34-40C9-8ED7-0AE52C25DAC8}" type="presParOf" srcId="{EE95A682-5F22-4DE5-A263-4C9FEAC81621}" destId="{738D9A20-B0E4-496A-BDC8-B35DAA7614E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97474-BA4C-43F7-8DE2-50685ED0DCF9}"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304E4259-5EE3-4E19-A4B1-4B27D1659494}">
      <dgm:prSet custT="1"/>
      <dgm:spPr/>
      <dgm:t>
        <a:bodyPr/>
        <a:lstStyle/>
        <a:p>
          <a:r>
            <a:rPr lang="en-US" sz="1400" dirty="0"/>
            <a:t>Apprenticeships are designed to help individuals develop the skills and knowledge required for a rewarding career and employers to build a workforce with future ready skills</a:t>
          </a:r>
        </a:p>
      </dgm:t>
    </dgm:pt>
    <dgm:pt modelId="{23921FA3-B140-422E-9258-B383C252BC94}" type="parTrans" cxnId="{6587D455-5560-4A8F-9B54-E9A304C3271F}">
      <dgm:prSet/>
      <dgm:spPr/>
      <dgm:t>
        <a:bodyPr/>
        <a:lstStyle/>
        <a:p>
          <a:endParaRPr lang="en-US"/>
        </a:p>
      </dgm:t>
    </dgm:pt>
    <dgm:pt modelId="{0845957C-DE92-4799-AB4B-9041E1A92C47}" type="sibTrans" cxnId="{6587D455-5560-4A8F-9B54-E9A304C3271F}">
      <dgm:prSet/>
      <dgm:spPr/>
      <dgm:t>
        <a:bodyPr/>
        <a:lstStyle/>
        <a:p>
          <a:endParaRPr lang="en-US"/>
        </a:p>
      </dgm:t>
    </dgm:pt>
    <dgm:pt modelId="{9EE1FD9A-98EC-42FB-8770-4ED92F2D3A9B}">
      <dgm:prSet custT="1"/>
      <dgm:spPr/>
      <dgm:t>
        <a:bodyPr/>
        <a:lstStyle/>
        <a:p>
          <a:r>
            <a:rPr lang="en-US" sz="1400" dirty="0"/>
            <a:t>Apprenticeships can be used for current staff development and to recruit and develop a new employee</a:t>
          </a:r>
        </a:p>
      </dgm:t>
    </dgm:pt>
    <dgm:pt modelId="{9F384024-846E-4B87-938D-C2F77410865A}" type="parTrans" cxnId="{3526D830-FCC1-4D09-9A70-93C93F389A08}">
      <dgm:prSet/>
      <dgm:spPr/>
      <dgm:t>
        <a:bodyPr/>
        <a:lstStyle/>
        <a:p>
          <a:endParaRPr lang="en-US"/>
        </a:p>
      </dgm:t>
    </dgm:pt>
    <dgm:pt modelId="{605D1074-248E-4ACC-B68A-B408FEAE9B5D}" type="sibTrans" cxnId="{3526D830-FCC1-4D09-9A70-93C93F389A08}">
      <dgm:prSet/>
      <dgm:spPr/>
      <dgm:t>
        <a:bodyPr/>
        <a:lstStyle/>
        <a:p>
          <a:endParaRPr lang="en-US"/>
        </a:p>
      </dgm:t>
    </dgm:pt>
    <dgm:pt modelId="{3FD47F32-6F7E-46F2-8A53-44C9C3A85C03}">
      <dgm:prSet custT="1"/>
      <dgm:spPr/>
      <dgm:t>
        <a:bodyPr/>
        <a:lstStyle/>
        <a:p>
          <a:r>
            <a:rPr lang="en-US" sz="1400" dirty="0"/>
            <a:t>Anyone over the age of 16 can apply for an apprenticeship </a:t>
          </a:r>
        </a:p>
      </dgm:t>
    </dgm:pt>
    <dgm:pt modelId="{637F5BA4-A62D-41DA-862A-C429844D2179}" type="parTrans" cxnId="{8B675AAA-8B46-4FC0-96A5-D74D37EE420F}">
      <dgm:prSet/>
      <dgm:spPr/>
      <dgm:t>
        <a:bodyPr/>
        <a:lstStyle/>
        <a:p>
          <a:endParaRPr lang="en-US"/>
        </a:p>
      </dgm:t>
    </dgm:pt>
    <dgm:pt modelId="{8FB05B7E-4427-4C1F-AC4E-6E1BE9872C16}" type="sibTrans" cxnId="{8B675AAA-8B46-4FC0-96A5-D74D37EE420F}">
      <dgm:prSet/>
      <dgm:spPr/>
      <dgm:t>
        <a:bodyPr/>
        <a:lstStyle/>
        <a:p>
          <a:endParaRPr lang="en-US"/>
        </a:p>
      </dgm:t>
    </dgm:pt>
    <dgm:pt modelId="{26199154-14C5-4B30-93D2-797CC5753DC6}">
      <dgm:prSet custT="1"/>
      <dgm:spPr/>
      <dgm:t>
        <a:bodyPr/>
        <a:lstStyle/>
        <a:p>
          <a:r>
            <a:rPr lang="en-US" sz="1400" dirty="0"/>
            <a:t>An apprenticeship is a job with training. </a:t>
          </a:r>
        </a:p>
        <a:p>
          <a:r>
            <a:rPr lang="en-US" sz="1400" dirty="0"/>
            <a:t>Through an apprenticeship, an apprentice will gain the technical knowledge, practical experience and wider skills and behaviours that they need for their job and future career</a:t>
          </a:r>
        </a:p>
      </dgm:t>
    </dgm:pt>
    <dgm:pt modelId="{BB691E1D-CF93-4E12-B6A5-027FDB1EA461}" type="parTrans" cxnId="{D9A96BBE-583F-431E-9D3B-11247779777D}">
      <dgm:prSet/>
      <dgm:spPr/>
      <dgm:t>
        <a:bodyPr/>
        <a:lstStyle/>
        <a:p>
          <a:endParaRPr lang="en-GB"/>
        </a:p>
      </dgm:t>
    </dgm:pt>
    <dgm:pt modelId="{4A3ED0F0-EB07-47F7-983F-9195E8130B94}" type="sibTrans" cxnId="{D9A96BBE-583F-431E-9D3B-11247779777D}">
      <dgm:prSet/>
      <dgm:spPr/>
      <dgm:t>
        <a:bodyPr/>
        <a:lstStyle/>
        <a:p>
          <a:endParaRPr lang="en-GB"/>
        </a:p>
      </dgm:t>
    </dgm:pt>
    <dgm:pt modelId="{218CCD59-CC4E-4BAE-9D21-AA8FA713525C}">
      <dgm:prSet custT="1"/>
      <dgm:spPr/>
      <dgm:t>
        <a:bodyPr/>
        <a:lstStyle/>
        <a:p>
          <a:r>
            <a:rPr lang="en-US" sz="1400" dirty="0"/>
            <a:t>The standards are written by employer-led groups </a:t>
          </a:r>
        </a:p>
        <a:p>
          <a:r>
            <a:rPr lang="en-US" sz="1400" dirty="0"/>
            <a:t>This puts employers in the driving seat and ensures apprentices' learning is relevant to the workplace</a:t>
          </a:r>
        </a:p>
        <a:p>
          <a:endParaRPr lang="en-US" sz="1400" dirty="0"/>
        </a:p>
      </dgm:t>
    </dgm:pt>
    <dgm:pt modelId="{0EEA9CC9-21A1-446D-8D57-4C47E05B02A0}" type="sibTrans" cxnId="{1ED78A61-8425-4C60-85F4-A7152E96D4DB}">
      <dgm:prSet/>
      <dgm:spPr/>
      <dgm:t>
        <a:bodyPr/>
        <a:lstStyle/>
        <a:p>
          <a:endParaRPr lang="en-US"/>
        </a:p>
      </dgm:t>
    </dgm:pt>
    <dgm:pt modelId="{D5F5D96F-1BC5-4899-ABCF-DD54C4CF24F4}" type="parTrans" cxnId="{1ED78A61-8425-4C60-85F4-A7152E96D4DB}">
      <dgm:prSet/>
      <dgm:spPr/>
      <dgm:t>
        <a:bodyPr/>
        <a:lstStyle/>
        <a:p>
          <a:endParaRPr lang="en-US"/>
        </a:p>
      </dgm:t>
    </dgm:pt>
    <dgm:pt modelId="{3E23E0D4-2F92-4E33-B564-7CB02ED7CE38}" type="pres">
      <dgm:prSet presAssocID="{CAC97474-BA4C-43F7-8DE2-50685ED0DCF9}" presName="vert0" presStyleCnt="0">
        <dgm:presLayoutVars>
          <dgm:dir/>
          <dgm:animOne val="branch"/>
          <dgm:animLvl val="lvl"/>
        </dgm:presLayoutVars>
      </dgm:prSet>
      <dgm:spPr/>
    </dgm:pt>
    <dgm:pt modelId="{50D0E57A-645B-4689-96D3-51EC4CEA5195}" type="pres">
      <dgm:prSet presAssocID="{304E4259-5EE3-4E19-A4B1-4B27D1659494}" presName="thickLine" presStyleLbl="alignNode1" presStyleIdx="0" presStyleCnt="5"/>
      <dgm:spPr/>
    </dgm:pt>
    <dgm:pt modelId="{C459BE9C-67E9-4200-A980-F7FBF02112DA}" type="pres">
      <dgm:prSet presAssocID="{304E4259-5EE3-4E19-A4B1-4B27D1659494}" presName="horz1" presStyleCnt="0"/>
      <dgm:spPr/>
    </dgm:pt>
    <dgm:pt modelId="{F4F577B4-C382-4B13-BCCD-058EE5C8B39C}" type="pres">
      <dgm:prSet presAssocID="{304E4259-5EE3-4E19-A4B1-4B27D1659494}" presName="tx1" presStyleLbl="revTx" presStyleIdx="0" presStyleCnt="5"/>
      <dgm:spPr/>
    </dgm:pt>
    <dgm:pt modelId="{38412F1B-E400-4A00-B21E-A924EAD8E514}" type="pres">
      <dgm:prSet presAssocID="{304E4259-5EE3-4E19-A4B1-4B27D1659494}" presName="vert1" presStyleCnt="0"/>
      <dgm:spPr/>
    </dgm:pt>
    <dgm:pt modelId="{EAAA8847-7B7B-420B-9DB5-C4307664D35C}" type="pres">
      <dgm:prSet presAssocID="{218CCD59-CC4E-4BAE-9D21-AA8FA713525C}" presName="thickLine" presStyleLbl="alignNode1" presStyleIdx="1" presStyleCnt="5"/>
      <dgm:spPr/>
    </dgm:pt>
    <dgm:pt modelId="{84E14ECA-99B6-44EC-B4CE-D96A477A1BE8}" type="pres">
      <dgm:prSet presAssocID="{218CCD59-CC4E-4BAE-9D21-AA8FA713525C}" presName="horz1" presStyleCnt="0"/>
      <dgm:spPr/>
    </dgm:pt>
    <dgm:pt modelId="{B6059CB4-7D8B-4E15-949D-118C51B58EF3}" type="pres">
      <dgm:prSet presAssocID="{218CCD59-CC4E-4BAE-9D21-AA8FA713525C}" presName="tx1" presStyleLbl="revTx" presStyleIdx="1" presStyleCnt="5" custScaleY="114846"/>
      <dgm:spPr/>
    </dgm:pt>
    <dgm:pt modelId="{C3F5CCD9-CC85-49AF-B9EC-1113392A4D2E}" type="pres">
      <dgm:prSet presAssocID="{218CCD59-CC4E-4BAE-9D21-AA8FA713525C}" presName="vert1" presStyleCnt="0"/>
      <dgm:spPr/>
    </dgm:pt>
    <dgm:pt modelId="{C9D975B0-FF95-4725-9EAD-DEECA9DD1542}" type="pres">
      <dgm:prSet presAssocID="{26199154-14C5-4B30-93D2-797CC5753DC6}" presName="thickLine" presStyleLbl="alignNode1" presStyleIdx="2" presStyleCnt="5"/>
      <dgm:spPr/>
    </dgm:pt>
    <dgm:pt modelId="{BF15A48C-4FC7-441B-8718-A8899249D6E2}" type="pres">
      <dgm:prSet presAssocID="{26199154-14C5-4B30-93D2-797CC5753DC6}" presName="horz1" presStyleCnt="0"/>
      <dgm:spPr/>
    </dgm:pt>
    <dgm:pt modelId="{A3B255A0-B6C9-4708-BA4E-5FD7501C8540}" type="pres">
      <dgm:prSet presAssocID="{26199154-14C5-4B30-93D2-797CC5753DC6}" presName="tx1" presStyleLbl="revTx" presStyleIdx="2" presStyleCnt="5" custScaleY="137529"/>
      <dgm:spPr/>
    </dgm:pt>
    <dgm:pt modelId="{DCA73063-281E-4526-9DDE-4C53D8CB6F15}" type="pres">
      <dgm:prSet presAssocID="{26199154-14C5-4B30-93D2-797CC5753DC6}" presName="vert1" presStyleCnt="0"/>
      <dgm:spPr/>
    </dgm:pt>
    <dgm:pt modelId="{ECBD05BE-5502-4B62-A0BD-07E7C24760C0}" type="pres">
      <dgm:prSet presAssocID="{9EE1FD9A-98EC-42FB-8770-4ED92F2D3A9B}" presName="thickLine" presStyleLbl="alignNode1" presStyleIdx="3" presStyleCnt="5"/>
      <dgm:spPr/>
    </dgm:pt>
    <dgm:pt modelId="{7A24E6C0-4831-4383-AE28-26CC22C6D460}" type="pres">
      <dgm:prSet presAssocID="{9EE1FD9A-98EC-42FB-8770-4ED92F2D3A9B}" presName="horz1" presStyleCnt="0"/>
      <dgm:spPr/>
    </dgm:pt>
    <dgm:pt modelId="{1C940523-BDCB-408E-A17B-99D9DB18E750}" type="pres">
      <dgm:prSet presAssocID="{9EE1FD9A-98EC-42FB-8770-4ED92F2D3A9B}" presName="tx1" presStyleLbl="revTx" presStyleIdx="3" presStyleCnt="5"/>
      <dgm:spPr/>
    </dgm:pt>
    <dgm:pt modelId="{AC23E015-044A-4A40-A922-9AF511FA2840}" type="pres">
      <dgm:prSet presAssocID="{9EE1FD9A-98EC-42FB-8770-4ED92F2D3A9B}" presName="vert1" presStyleCnt="0"/>
      <dgm:spPr/>
    </dgm:pt>
    <dgm:pt modelId="{87B678C6-04D7-46C1-A57C-92C16F3D1575}" type="pres">
      <dgm:prSet presAssocID="{3FD47F32-6F7E-46F2-8A53-44C9C3A85C03}" presName="thickLine" presStyleLbl="alignNode1" presStyleIdx="4" presStyleCnt="5"/>
      <dgm:spPr/>
    </dgm:pt>
    <dgm:pt modelId="{AC61FC0E-2CBD-44AC-AE0B-17CA8D5B9ACC}" type="pres">
      <dgm:prSet presAssocID="{3FD47F32-6F7E-46F2-8A53-44C9C3A85C03}" presName="horz1" presStyleCnt="0"/>
      <dgm:spPr/>
    </dgm:pt>
    <dgm:pt modelId="{06B3D8C3-53B2-40D8-A8CD-1B77DB403CD5}" type="pres">
      <dgm:prSet presAssocID="{3FD47F32-6F7E-46F2-8A53-44C9C3A85C03}" presName="tx1" presStyleLbl="revTx" presStyleIdx="4" presStyleCnt="5"/>
      <dgm:spPr/>
    </dgm:pt>
    <dgm:pt modelId="{343899C3-DC75-4866-A2D4-6B88651BE0FE}" type="pres">
      <dgm:prSet presAssocID="{3FD47F32-6F7E-46F2-8A53-44C9C3A85C03}" presName="vert1" presStyleCnt="0"/>
      <dgm:spPr/>
    </dgm:pt>
  </dgm:ptLst>
  <dgm:cxnLst>
    <dgm:cxn modelId="{1A23F721-E2C4-4178-8B94-D4086E5661A4}" type="presOf" srcId="{CAC97474-BA4C-43F7-8DE2-50685ED0DCF9}" destId="{3E23E0D4-2F92-4E33-B564-7CB02ED7CE38}" srcOrd="0" destOrd="0" presId="urn:microsoft.com/office/officeart/2008/layout/LinedList"/>
    <dgm:cxn modelId="{3526D830-FCC1-4D09-9A70-93C93F389A08}" srcId="{CAC97474-BA4C-43F7-8DE2-50685ED0DCF9}" destId="{9EE1FD9A-98EC-42FB-8770-4ED92F2D3A9B}" srcOrd="3" destOrd="0" parTransId="{9F384024-846E-4B87-938D-C2F77410865A}" sibTransId="{605D1074-248E-4ACC-B68A-B408FEAE9B5D}"/>
    <dgm:cxn modelId="{52CB9B3E-C787-43A8-B63D-84A06B90A3F5}" type="presOf" srcId="{9EE1FD9A-98EC-42FB-8770-4ED92F2D3A9B}" destId="{1C940523-BDCB-408E-A17B-99D9DB18E750}" srcOrd="0" destOrd="0" presId="urn:microsoft.com/office/officeart/2008/layout/LinedList"/>
    <dgm:cxn modelId="{1ED78A61-8425-4C60-85F4-A7152E96D4DB}" srcId="{CAC97474-BA4C-43F7-8DE2-50685ED0DCF9}" destId="{218CCD59-CC4E-4BAE-9D21-AA8FA713525C}" srcOrd="1" destOrd="0" parTransId="{D5F5D96F-1BC5-4899-ABCF-DD54C4CF24F4}" sibTransId="{0EEA9CC9-21A1-446D-8D57-4C47E05B02A0}"/>
    <dgm:cxn modelId="{6587D455-5560-4A8F-9B54-E9A304C3271F}" srcId="{CAC97474-BA4C-43F7-8DE2-50685ED0DCF9}" destId="{304E4259-5EE3-4E19-A4B1-4B27D1659494}" srcOrd="0" destOrd="0" parTransId="{23921FA3-B140-422E-9258-B383C252BC94}" sibTransId="{0845957C-DE92-4799-AB4B-9041E1A92C47}"/>
    <dgm:cxn modelId="{1EBAD186-8342-480A-9027-F1E6D3037405}" type="presOf" srcId="{26199154-14C5-4B30-93D2-797CC5753DC6}" destId="{A3B255A0-B6C9-4708-BA4E-5FD7501C8540}" srcOrd="0" destOrd="0" presId="urn:microsoft.com/office/officeart/2008/layout/LinedList"/>
    <dgm:cxn modelId="{8B675AAA-8B46-4FC0-96A5-D74D37EE420F}" srcId="{CAC97474-BA4C-43F7-8DE2-50685ED0DCF9}" destId="{3FD47F32-6F7E-46F2-8A53-44C9C3A85C03}" srcOrd="4" destOrd="0" parTransId="{637F5BA4-A62D-41DA-862A-C429844D2179}" sibTransId="{8FB05B7E-4427-4C1F-AC4E-6E1BE9872C16}"/>
    <dgm:cxn modelId="{D9A96BBE-583F-431E-9D3B-11247779777D}" srcId="{CAC97474-BA4C-43F7-8DE2-50685ED0DCF9}" destId="{26199154-14C5-4B30-93D2-797CC5753DC6}" srcOrd="2" destOrd="0" parTransId="{BB691E1D-CF93-4E12-B6A5-027FDB1EA461}" sibTransId="{4A3ED0F0-EB07-47F7-983F-9195E8130B94}"/>
    <dgm:cxn modelId="{301245C1-CDB6-4104-9E41-5BA81600A09E}" type="presOf" srcId="{304E4259-5EE3-4E19-A4B1-4B27D1659494}" destId="{F4F577B4-C382-4B13-BCCD-058EE5C8B39C}" srcOrd="0" destOrd="0" presId="urn:microsoft.com/office/officeart/2008/layout/LinedList"/>
    <dgm:cxn modelId="{F8BBA7DE-BBEB-4DB2-ADAA-187E38ECA0EB}" type="presOf" srcId="{3FD47F32-6F7E-46F2-8A53-44C9C3A85C03}" destId="{06B3D8C3-53B2-40D8-A8CD-1B77DB403CD5}" srcOrd="0" destOrd="0" presId="urn:microsoft.com/office/officeart/2008/layout/LinedList"/>
    <dgm:cxn modelId="{238A70F1-C6D8-46C0-8C9E-32CCB9FD0966}" type="presOf" srcId="{218CCD59-CC4E-4BAE-9D21-AA8FA713525C}" destId="{B6059CB4-7D8B-4E15-949D-118C51B58EF3}" srcOrd="0" destOrd="0" presId="urn:microsoft.com/office/officeart/2008/layout/LinedList"/>
    <dgm:cxn modelId="{AA146742-D28D-4FF3-93D3-212DE7FA69C7}" type="presParOf" srcId="{3E23E0D4-2F92-4E33-B564-7CB02ED7CE38}" destId="{50D0E57A-645B-4689-96D3-51EC4CEA5195}" srcOrd="0" destOrd="0" presId="urn:microsoft.com/office/officeart/2008/layout/LinedList"/>
    <dgm:cxn modelId="{52CA1F92-C37E-441B-AF2A-2153A5CBA20B}" type="presParOf" srcId="{3E23E0D4-2F92-4E33-B564-7CB02ED7CE38}" destId="{C459BE9C-67E9-4200-A980-F7FBF02112DA}" srcOrd="1" destOrd="0" presId="urn:microsoft.com/office/officeart/2008/layout/LinedList"/>
    <dgm:cxn modelId="{0A68FC58-2332-4445-A8CD-D53A8A1079F6}" type="presParOf" srcId="{C459BE9C-67E9-4200-A980-F7FBF02112DA}" destId="{F4F577B4-C382-4B13-BCCD-058EE5C8B39C}" srcOrd="0" destOrd="0" presId="urn:microsoft.com/office/officeart/2008/layout/LinedList"/>
    <dgm:cxn modelId="{7723CD0A-B9C6-4425-86F4-7824347B3AAD}" type="presParOf" srcId="{C459BE9C-67E9-4200-A980-F7FBF02112DA}" destId="{38412F1B-E400-4A00-B21E-A924EAD8E514}" srcOrd="1" destOrd="0" presId="urn:microsoft.com/office/officeart/2008/layout/LinedList"/>
    <dgm:cxn modelId="{3B159E19-C27A-4C29-9495-38E7B0F771E7}" type="presParOf" srcId="{3E23E0D4-2F92-4E33-B564-7CB02ED7CE38}" destId="{EAAA8847-7B7B-420B-9DB5-C4307664D35C}" srcOrd="2" destOrd="0" presId="urn:microsoft.com/office/officeart/2008/layout/LinedList"/>
    <dgm:cxn modelId="{F8B7F41E-9B9B-484E-B6E2-311C8DAC96DD}" type="presParOf" srcId="{3E23E0D4-2F92-4E33-B564-7CB02ED7CE38}" destId="{84E14ECA-99B6-44EC-B4CE-D96A477A1BE8}" srcOrd="3" destOrd="0" presId="urn:microsoft.com/office/officeart/2008/layout/LinedList"/>
    <dgm:cxn modelId="{634B758A-156D-4235-898C-E860E6072A1A}" type="presParOf" srcId="{84E14ECA-99B6-44EC-B4CE-D96A477A1BE8}" destId="{B6059CB4-7D8B-4E15-949D-118C51B58EF3}" srcOrd="0" destOrd="0" presId="urn:microsoft.com/office/officeart/2008/layout/LinedList"/>
    <dgm:cxn modelId="{6858388A-63BF-4319-9EBC-233EA5C4FB63}" type="presParOf" srcId="{84E14ECA-99B6-44EC-B4CE-D96A477A1BE8}" destId="{C3F5CCD9-CC85-49AF-B9EC-1113392A4D2E}" srcOrd="1" destOrd="0" presId="urn:microsoft.com/office/officeart/2008/layout/LinedList"/>
    <dgm:cxn modelId="{48BB2830-0A83-421E-BE2D-DE6198322CFD}" type="presParOf" srcId="{3E23E0D4-2F92-4E33-B564-7CB02ED7CE38}" destId="{C9D975B0-FF95-4725-9EAD-DEECA9DD1542}" srcOrd="4" destOrd="0" presId="urn:microsoft.com/office/officeart/2008/layout/LinedList"/>
    <dgm:cxn modelId="{DD1DDBCE-0DD8-430B-846A-3A5DFB451C8B}" type="presParOf" srcId="{3E23E0D4-2F92-4E33-B564-7CB02ED7CE38}" destId="{BF15A48C-4FC7-441B-8718-A8899249D6E2}" srcOrd="5" destOrd="0" presId="urn:microsoft.com/office/officeart/2008/layout/LinedList"/>
    <dgm:cxn modelId="{67843E56-98B7-417D-85E6-141ED8BA444D}" type="presParOf" srcId="{BF15A48C-4FC7-441B-8718-A8899249D6E2}" destId="{A3B255A0-B6C9-4708-BA4E-5FD7501C8540}" srcOrd="0" destOrd="0" presId="urn:microsoft.com/office/officeart/2008/layout/LinedList"/>
    <dgm:cxn modelId="{8F00F767-F98F-42DB-B117-08590BB77B48}" type="presParOf" srcId="{BF15A48C-4FC7-441B-8718-A8899249D6E2}" destId="{DCA73063-281E-4526-9DDE-4C53D8CB6F15}" srcOrd="1" destOrd="0" presId="urn:microsoft.com/office/officeart/2008/layout/LinedList"/>
    <dgm:cxn modelId="{F897D159-16D2-4DF7-A971-095C05108A15}" type="presParOf" srcId="{3E23E0D4-2F92-4E33-B564-7CB02ED7CE38}" destId="{ECBD05BE-5502-4B62-A0BD-07E7C24760C0}" srcOrd="6" destOrd="0" presId="urn:microsoft.com/office/officeart/2008/layout/LinedList"/>
    <dgm:cxn modelId="{1872A8D5-05D8-40C1-B4B0-0B52E7BF3DFF}" type="presParOf" srcId="{3E23E0D4-2F92-4E33-B564-7CB02ED7CE38}" destId="{7A24E6C0-4831-4383-AE28-26CC22C6D460}" srcOrd="7" destOrd="0" presId="urn:microsoft.com/office/officeart/2008/layout/LinedList"/>
    <dgm:cxn modelId="{2AECB00A-46B8-49F9-895A-2FECA0B9192A}" type="presParOf" srcId="{7A24E6C0-4831-4383-AE28-26CC22C6D460}" destId="{1C940523-BDCB-408E-A17B-99D9DB18E750}" srcOrd="0" destOrd="0" presId="urn:microsoft.com/office/officeart/2008/layout/LinedList"/>
    <dgm:cxn modelId="{CAC0FD8B-A764-42DE-846D-503F3A2179E7}" type="presParOf" srcId="{7A24E6C0-4831-4383-AE28-26CC22C6D460}" destId="{AC23E015-044A-4A40-A922-9AF511FA2840}" srcOrd="1" destOrd="0" presId="urn:microsoft.com/office/officeart/2008/layout/LinedList"/>
    <dgm:cxn modelId="{D3A036F7-C012-4122-8719-1352CAC369DF}" type="presParOf" srcId="{3E23E0D4-2F92-4E33-B564-7CB02ED7CE38}" destId="{87B678C6-04D7-46C1-A57C-92C16F3D1575}" srcOrd="8" destOrd="0" presId="urn:microsoft.com/office/officeart/2008/layout/LinedList"/>
    <dgm:cxn modelId="{16B69D3B-B7CD-4014-96A7-D5DE81E394A2}" type="presParOf" srcId="{3E23E0D4-2F92-4E33-B564-7CB02ED7CE38}" destId="{AC61FC0E-2CBD-44AC-AE0B-17CA8D5B9ACC}" srcOrd="9" destOrd="0" presId="urn:microsoft.com/office/officeart/2008/layout/LinedList"/>
    <dgm:cxn modelId="{E11E285D-4B1E-4962-9D49-1B8F84612237}" type="presParOf" srcId="{AC61FC0E-2CBD-44AC-AE0B-17CA8D5B9ACC}" destId="{06B3D8C3-53B2-40D8-A8CD-1B77DB403CD5}" srcOrd="0" destOrd="0" presId="urn:microsoft.com/office/officeart/2008/layout/LinedList"/>
    <dgm:cxn modelId="{A65061F7-E7FB-4C41-86C6-D643BB0287E2}" type="presParOf" srcId="{AC61FC0E-2CBD-44AC-AE0B-17CA8D5B9ACC}" destId="{343899C3-DC75-4866-A2D4-6B88651BE0F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27B63-88B2-447C-9FE6-D4BE2519BDC1}" type="doc">
      <dgm:prSet loTypeId="urn:microsoft.com/office/officeart/2005/8/layout/chevron1" loCatId="process" qsTypeId="urn:microsoft.com/office/officeart/2005/8/quickstyle/simple1" qsCatId="simple" csTypeId="urn:microsoft.com/office/officeart/2005/8/colors/accent6_3" csCatId="accent6" phldr="1"/>
      <dgm:spPr/>
    </dgm:pt>
    <dgm:pt modelId="{947AA90A-FCA0-49AF-85DB-EB9367E0747C}">
      <dgm:prSet phldrT="[Text]"/>
      <dgm:spPr/>
      <dgm:t>
        <a:bodyPr/>
        <a:lstStyle/>
        <a:p>
          <a:r>
            <a:rPr lang="en-GB" dirty="0"/>
            <a:t>Adult Care Worker </a:t>
          </a:r>
        </a:p>
        <a:p>
          <a:r>
            <a:rPr lang="en-GB" dirty="0"/>
            <a:t>Level 2 </a:t>
          </a:r>
        </a:p>
      </dgm:t>
    </dgm:pt>
    <dgm:pt modelId="{4206FDF1-9F42-4CAA-B097-44C064284DBF}" type="parTrans" cxnId="{29D629A6-8446-4343-A625-7D313C202703}">
      <dgm:prSet/>
      <dgm:spPr/>
      <dgm:t>
        <a:bodyPr/>
        <a:lstStyle/>
        <a:p>
          <a:endParaRPr lang="en-GB"/>
        </a:p>
      </dgm:t>
    </dgm:pt>
    <dgm:pt modelId="{1197A689-BD2F-4E52-820B-A41AD9A060FA}" type="sibTrans" cxnId="{29D629A6-8446-4343-A625-7D313C202703}">
      <dgm:prSet/>
      <dgm:spPr/>
      <dgm:t>
        <a:bodyPr/>
        <a:lstStyle/>
        <a:p>
          <a:endParaRPr lang="en-GB"/>
        </a:p>
      </dgm:t>
    </dgm:pt>
    <dgm:pt modelId="{DFB3F7CA-8F7B-4529-B7E1-D7742E52C257}">
      <dgm:prSet phldrT="[Text]"/>
      <dgm:spPr/>
      <dgm:t>
        <a:bodyPr/>
        <a:lstStyle/>
        <a:p>
          <a:r>
            <a:rPr lang="en-GB" dirty="0"/>
            <a:t>Lead Adult Care Worker </a:t>
          </a:r>
        </a:p>
        <a:p>
          <a:r>
            <a:rPr lang="en-GB" dirty="0"/>
            <a:t>Level 3 </a:t>
          </a:r>
        </a:p>
      </dgm:t>
    </dgm:pt>
    <dgm:pt modelId="{73BD41F2-6651-4B9C-A2A5-6943FCFDD533}" type="parTrans" cxnId="{04F08CFB-BD16-4F2A-B747-1A044A0C8F5E}">
      <dgm:prSet/>
      <dgm:spPr/>
      <dgm:t>
        <a:bodyPr/>
        <a:lstStyle/>
        <a:p>
          <a:endParaRPr lang="en-GB"/>
        </a:p>
      </dgm:t>
    </dgm:pt>
    <dgm:pt modelId="{AFED4E92-A715-4A9E-81FC-DB84E7B12B38}" type="sibTrans" cxnId="{04F08CFB-BD16-4F2A-B747-1A044A0C8F5E}">
      <dgm:prSet/>
      <dgm:spPr/>
      <dgm:t>
        <a:bodyPr/>
        <a:lstStyle/>
        <a:p>
          <a:endParaRPr lang="en-GB"/>
        </a:p>
      </dgm:t>
    </dgm:pt>
    <dgm:pt modelId="{61B9D037-D009-41A3-96FB-D0A78E8B3EF2}">
      <dgm:prSet phldrT="[Text]"/>
      <dgm:spPr/>
      <dgm:t>
        <a:bodyPr/>
        <a:lstStyle/>
        <a:p>
          <a:r>
            <a:rPr lang="en-GB" dirty="0"/>
            <a:t>Lead Practitioner in Adult Care </a:t>
          </a:r>
        </a:p>
        <a:p>
          <a:r>
            <a:rPr lang="en-GB" dirty="0"/>
            <a:t>Level 4 </a:t>
          </a:r>
        </a:p>
      </dgm:t>
    </dgm:pt>
    <dgm:pt modelId="{0A47F167-3815-43E1-B239-3AA55AE6DCCD}" type="parTrans" cxnId="{AAC3EA88-9129-485C-9B4C-7EA6B92C64DE}">
      <dgm:prSet/>
      <dgm:spPr/>
      <dgm:t>
        <a:bodyPr/>
        <a:lstStyle/>
        <a:p>
          <a:endParaRPr lang="en-GB"/>
        </a:p>
      </dgm:t>
    </dgm:pt>
    <dgm:pt modelId="{171AB570-4736-4C71-9D17-A836454051EB}" type="sibTrans" cxnId="{AAC3EA88-9129-485C-9B4C-7EA6B92C64DE}">
      <dgm:prSet/>
      <dgm:spPr/>
      <dgm:t>
        <a:bodyPr/>
        <a:lstStyle/>
        <a:p>
          <a:endParaRPr lang="en-GB"/>
        </a:p>
      </dgm:t>
    </dgm:pt>
    <dgm:pt modelId="{215724AE-261F-45EE-92B0-4EB39B8869D9}">
      <dgm:prSet/>
      <dgm:spPr/>
      <dgm:t>
        <a:bodyPr/>
        <a:lstStyle/>
        <a:p>
          <a:r>
            <a:rPr lang="en-GB" dirty="0"/>
            <a:t>Leader in Adult Care </a:t>
          </a:r>
        </a:p>
        <a:p>
          <a:r>
            <a:rPr lang="en-GB" dirty="0"/>
            <a:t>Level 5 </a:t>
          </a:r>
        </a:p>
      </dgm:t>
    </dgm:pt>
    <dgm:pt modelId="{513E405A-7404-4BED-A9A5-9BBF2DE66EE7}" type="parTrans" cxnId="{C93F0ED7-10A2-46BA-80C6-8B93E5C78E4A}">
      <dgm:prSet/>
      <dgm:spPr/>
      <dgm:t>
        <a:bodyPr/>
        <a:lstStyle/>
        <a:p>
          <a:endParaRPr lang="en-GB"/>
        </a:p>
      </dgm:t>
    </dgm:pt>
    <dgm:pt modelId="{3E586537-1A2D-4FCF-A1E3-AC67D855BCD2}" type="sibTrans" cxnId="{C93F0ED7-10A2-46BA-80C6-8B93E5C78E4A}">
      <dgm:prSet/>
      <dgm:spPr/>
      <dgm:t>
        <a:bodyPr/>
        <a:lstStyle/>
        <a:p>
          <a:endParaRPr lang="en-GB"/>
        </a:p>
      </dgm:t>
    </dgm:pt>
    <dgm:pt modelId="{31D5F3CD-38B2-4510-B367-2EA40B2D099D}">
      <dgm:prSet/>
      <dgm:spPr/>
      <dgm:t>
        <a:bodyPr/>
        <a:lstStyle/>
        <a:p>
          <a:r>
            <a:rPr lang="en-GB" dirty="0"/>
            <a:t>Nursing Associate or Assistant Practitioner Level 5 </a:t>
          </a:r>
        </a:p>
      </dgm:t>
    </dgm:pt>
    <dgm:pt modelId="{9F04ED4F-94F1-4AB7-A21D-6328AF875025}" type="parTrans" cxnId="{2E15AEA2-C553-438C-A9E3-5FE8F68E75EA}">
      <dgm:prSet/>
      <dgm:spPr/>
      <dgm:t>
        <a:bodyPr/>
        <a:lstStyle/>
        <a:p>
          <a:endParaRPr lang="en-GB"/>
        </a:p>
      </dgm:t>
    </dgm:pt>
    <dgm:pt modelId="{B857B3B4-3EF3-41CF-8DA8-785ED1894870}" type="sibTrans" cxnId="{2E15AEA2-C553-438C-A9E3-5FE8F68E75EA}">
      <dgm:prSet/>
      <dgm:spPr/>
      <dgm:t>
        <a:bodyPr/>
        <a:lstStyle/>
        <a:p>
          <a:endParaRPr lang="en-GB"/>
        </a:p>
      </dgm:t>
    </dgm:pt>
    <dgm:pt modelId="{D8623C0A-7279-4B42-8BAD-6166473B03A2}">
      <dgm:prSet/>
      <dgm:spPr/>
      <dgm:t>
        <a:bodyPr/>
        <a:lstStyle/>
        <a:p>
          <a:r>
            <a:rPr lang="en-GB" dirty="0"/>
            <a:t>Registered Nurse Level 6 </a:t>
          </a:r>
        </a:p>
      </dgm:t>
    </dgm:pt>
    <dgm:pt modelId="{9BBC0AD0-231B-4E3C-B318-1731C7E22359}" type="parTrans" cxnId="{B9FAA178-A176-46B4-93AE-83C613DAE7FE}">
      <dgm:prSet/>
      <dgm:spPr/>
      <dgm:t>
        <a:bodyPr/>
        <a:lstStyle/>
        <a:p>
          <a:endParaRPr lang="en-GB"/>
        </a:p>
      </dgm:t>
    </dgm:pt>
    <dgm:pt modelId="{EA0686A3-D989-4ABE-874E-CCA94F57E367}" type="sibTrans" cxnId="{B9FAA178-A176-46B4-93AE-83C613DAE7FE}">
      <dgm:prSet/>
      <dgm:spPr/>
      <dgm:t>
        <a:bodyPr/>
        <a:lstStyle/>
        <a:p>
          <a:endParaRPr lang="en-GB"/>
        </a:p>
      </dgm:t>
    </dgm:pt>
    <dgm:pt modelId="{5DEE7F27-B3DD-4CF8-9A3F-E4E02EE8F97F}">
      <dgm:prSet/>
      <dgm:spPr/>
      <dgm:t>
        <a:bodyPr/>
        <a:lstStyle/>
        <a:p>
          <a:r>
            <a:rPr lang="en-GB" dirty="0"/>
            <a:t>Occupational Therapist </a:t>
          </a:r>
        </a:p>
        <a:p>
          <a:r>
            <a:rPr lang="en-GB" dirty="0"/>
            <a:t>Level 6 </a:t>
          </a:r>
        </a:p>
      </dgm:t>
    </dgm:pt>
    <dgm:pt modelId="{6CB1E8B8-47E0-4EB2-9DEA-70FA4B6B35E2}" type="parTrans" cxnId="{8C5C0E43-613D-4F5F-904C-3AD9E8507057}">
      <dgm:prSet/>
      <dgm:spPr/>
      <dgm:t>
        <a:bodyPr/>
        <a:lstStyle/>
        <a:p>
          <a:endParaRPr lang="en-GB"/>
        </a:p>
      </dgm:t>
    </dgm:pt>
    <dgm:pt modelId="{CC9AA176-5B62-41F1-AAD5-5BDE055537BF}" type="sibTrans" cxnId="{8C5C0E43-613D-4F5F-904C-3AD9E8507057}">
      <dgm:prSet/>
      <dgm:spPr/>
      <dgm:t>
        <a:bodyPr/>
        <a:lstStyle/>
        <a:p>
          <a:endParaRPr lang="en-GB"/>
        </a:p>
      </dgm:t>
    </dgm:pt>
    <dgm:pt modelId="{9A06A778-32FA-4EF1-A3B0-0489832B6016}">
      <dgm:prSet/>
      <dgm:spPr/>
      <dgm:t>
        <a:bodyPr/>
        <a:lstStyle/>
        <a:p>
          <a:r>
            <a:rPr lang="en-GB" dirty="0"/>
            <a:t>Learning and Skills Mentor</a:t>
          </a:r>
        </a:p>
        <a:p>
          <a:r>
            <a:rPr lang="en-GB" dirty="0"/>
            <a:t> Level 4 </a:t>
          </a:r>
        </a:p>
      </dgm:t>
    </dgm:pt>
    <dgm:pt modelId="{262A3B27-C6ED-4686-9D1D-86B8E8452396}" type="parTrans" cxnId="{373EE119-1B35-4863-95A4-7F98D131917C}">
      <dgm:prSet/>
      <dgm:spPr/>
      <dgm:t>
        <a:bodyPr/>
        <a:lstStyle/>
        <a:p>
          <a:endParaRPr lang="en-GB"/>
        </a:p>
      </dgm:t>
    </dgm:pt>
    <dgm:pt modelId="{A84900AC-0686-4654-8D69-43AAD7818ABC}" type="sibTrans" cxnId="{373EE119-1B35-4863-95A4-7F98D131917C}">
      <dgm:prSet/>
      <dgm:spPr/>
      <dgm:t>
        <a:bodyPr/>
        <a:lstStyle/>
        <a:p>
          <a:endParaRPr lang="en-GB"/>
        </a:p>
      </dgm:t>
    </dgm:pt>
    <dgm:pt modelId="{D2E7B91A-A8B3-4243-81C8-26405EAA9F0D}" type="pres">
      <dgm:prSet presAssocID="{36127B63-88B2-447C-9FE6-D4BE2519BDC1}" presName="Name0" presStyleCnt="0">
        <dgm:presLayoutVars>
          <dgm:dir/>
          <dgm:animLvl val="lvl"/>
          <dgm:resizeHandles val="exact"/>
        </dgm:presLayoutVars>
      </dgm:prSet>
      <dgm:spPr/>
    </dgm:pt>
    <dgm:pt modelId="{58FEA8DA-3C38-47A7-AB16-24BFBEC76E24}" type="pres">
      <dgm:prSet presAssocID="{947AA90A-FCA0-49AF-85DB-EB9367E0747C}" presName="parTxOnly" presStyleLbl="node1" presStyleIdx="0" presStyleCnt="8">
        <dgm:presLayoutVars>
          <dgm:chMax val="0"/>
          <dgm:chPref val="0"/>
          <dgm:bulletEnabled val="1"/>
        </dgm:presLayoutVars>
      </dgm:prSet>
      <dgm:spPr/>
    </dgm:pt>
    <dgm:pt modelId="{8B6832DF-B28D-40F2-9A08-5F11684D803B}" type="pres">
      <dgm:prSet presAssocID="{1197A689-BD2F-4E52-820B-A41AD9A060FA}" presName="parTxOnlySpace" presStyleCnt="0"/>
      <dgm:spPr/>
    </dgm:pt>
    <dgm:pt modelId="{C31CECD4-E6D4-4FC5-8A99-EE10FE7E8EBF}" type="pres">
      <dgm:prSet presAssocID="{DFB3F7CA-8F7B-4529-B7E1-D7742E52C257}" presName="parTxOnly" presStyleLbl="node1" presStyleIdx="1" presStyleCnt="8">
        <dgm:presLayoutVars>
          <dgm:chMax val="0"/>
          <dgm:chPref val="0"/>
          <dgm:bulletEnabled val="1"/>
        </dgm:presLayoutVars>
      </dgm:prSet>
      <dgm:spPr/>
    </dgm:pt>
    <dgm:pt modelId="{75AB54F8-0984-4275-8D9A-03B945CBF8FD}" type="pres">
      <dgm:prSet presAssocID="{AFED4E92-A715-4A9E-81FC-DB84E7B12B38}" presName="parTxOnlySpace" presStyleCnt="0"/>
      <dgm:spPr/>
    </dgm:pt>
    <dgm:pt modelId="{6524B6E0-0672-496B-8CCB-B9F370EAB861}" type="pres">
      <dgm:prSet presAssocID="{9A06A778-32FA-4EF1-A3B0-0489832B6016}" presName="parTxOnly" presStyleLbl="node1" presStyleIdx="2" presStyleCnt="8">
        <dgm:presLayoutVars>
          <dgm:chMax val="0"/>
          <dgm:chPref val="0"/>
          <dgm:bulletEnabled val="1"/>
        </dgm:presLayoutVars>
      </dgm:prSet>
      <dgm:spPr/>
    </dgm:pt>
    <dgm:pt modelId="{F1CAA4C7-4E7F-4AE9-9A02-2C67011E9355}" type="pres">
      <dgm:prSet presAssocID="{A84900AC-0686-4654-8D69-43AAD7818ABC}" presName="parTxOnlySpace" presStyleCnt="0"/>
      <dgm:spPr/>
    </dgm:pt>
    <dgm:pt modelId="{B066BAD2-C3F2-460D-A88B-F68E89081A2E}" type="pres">
      <dgm:prSet presAssocID="{61B9D037-D009-41A3-96FB-D0A78E8B3EF2}" presName="parTxOnly" presStyleLbl="node1" presStyleIdx="3" presStyleCnt="8" custLinFactNeighborX="51136" custLinFactNeighborY="0">
        <dgm:presLayoutVars>
          <dgm:chMax val="0"/>
          <dgm:chPref val="0"/>
          <dgm:bulletEnabled val="1"/>
        </dgm:presLayoutVars>
      </dgm:prSet>
      <dgm:spPr/>
    </dgm:pt>
    <dgm:pt modelId="{BED05A29-C149-4EF4-9100-F9A4C95399B4}" type="pres">
      <dgm:prSet presAssocID="{171AB570-4736-4C71-9D17-A836454051EB}" presName="parTxOnlySpace" presStyleCnt="0"/>
      <dgm:spPr/>
    </dgm:pt>
    <dgm:pt modelId="{0E9B3BBF-232E-40F4-9569-9D20C942648D}" type="pres">
      <dgm:prSet presAssocID="{215724AE-261F-45EE-92B0-4EB39B8869D9}" presName="parTxOnly" presStyleLbl="node1" presStyleIdx="4" presStyleCnt="8">
        <dgm:presLayoutVars>
          <dgm:chMax val="0"/>
          <dgm:chPref val="0"/>
          <dgm:bulletEnabled val="1"/>
        </dgm:presLayoutVars>
      </dgm:prSet>
      <dgm:spPr/>
    </dgm:pt>
    <dgm:pt modelId="{5ECA28D9-A8A6-47CF-A29E-3273B9E0BFAB}" type="pres">
      <dgm:prSet presAssocID="{3E586537-1A2D-4FCF-A1E3-AC67D855BCD2}" presName="parTxOnlySpace" presStyleCnt="0"/>
      <dgm:spPr/>
    </dgm:pt>
    <dgm:pt modelId="{245B2A6F-602B-4D0A-8660-24FA03D7E0EF}" type="pres">
      <dgm:prSet presAssocID="{31D5F3CD-38B2-4510-B367-2EA40B2D099D}" presName="parTxOnly" presStyleLbl="node1" presStyleIdx="5" presStyleCnt="8">
        <dgm:presLayoutVars>
          <dgm:chMax val="0"/>
          <dgm:chPref val="0"/>
          <dgm:bulletEnabled val="1"/>
        </dgm:presLayoutVars>
      </dgm:prSet>
      <dgm:spPr/>
    </dgm:pt>
    <dgm:pt modelId="{F30FE42D-81E7-417D-9AE4-A3D2FCAA5B60}" type="pres">
      <dgm:prSet presAssocID="{B857B3B4-3EF3-41CF-8DA8-785ED1894870}" presName="parTxOnlySpace" presStyleCnt="0"/>
      <dgm:spPr/>
    </dgm:pt>
    <dgm:pt modelId="{DE7799E9-D177-4F79-B7BA-B3B155C8B449}" type="pres">
      <dgm:prSet presAssocID="{D8623C0A-7279-4B42-8BAD-6166473B03A2}" presName="parTxOnly" presStyleLbl="node1" presStyleIdx="6" presStyleCnt="8">
        <dgm:presLayoutVars>
          <dgm:chMax val="0"/>
          <dgm:chPref val="0"/>
          <dgm:bulletEnabled val="1"/>
        </dgm:presLayoutVars>
      </dgm:prSet>
      <dgm:spPr/>
    </dgm:pt>
    <dgm:pt modelId="{B1B60A1E-FF9E-44AA-A37C-57C144F5BADF}" type="pres">
      <dgm:prSet presAssocID="{EA0686A3-D989-4ABE-874E-CCA94F57E367}" presName="parTxOnlySpace" presStyleCnt="0"/>
      <dgm:spPr/>
    </dgm:pt>
    <dgm:pt modelId="{C494FDF5-C3DD-44E8-A4F0-7C5700FD8701}" type="pres">
      <dgm:prSet presAssocID="{5DEE7F27-B3DD-4CF8-9A3F-E4E02EE8F97F}" presName="parTxOnly" presStyleLbl="node1" presStyleIdx="7" presStyleCnt="8">
        <dgm:presLayoutVars>
          <dgm:chMax val="0"/>
          <dgm:chPref val="0"/>
          <dgm:bulletEnabled val="1"/>
        </dgm:presLayoutVars>
      </dgm:prSet>
      <dgm:spPr/>
    </dgm:pt>
  </dgm:ptLst>
  <dgm:cxnLst>
    <dgm:cxn modelId="{FAD38F02-77B8-4972-9F58-A3A84C8768B0}" type="presOf" srcId="{36127B63-88B2-447C-9FE6-D4BE2519BDC1}" destId="{D2E7B91A-A8B3-4243-81C8-26405EAA9F0D}" srcOrd="0" destOrd="0" presId="urn:microsoft.com/office/officeart/2005/8/layout/chevron1"/>
    <dgm:cxn modelId="{373EE119-1B35-4863-95A4-7F98D131917C}" srcId="{36127B63-88B2-447C-9FE6-D4BE2519BDC1}" destId="{9A06A778-32FA-4EF1-A3B0-0489832B6016}" srcOrd="2" destOrd="0" parTransId="{262A3B27-C6ED-4686-9D1D-86B8E8452396}" sibTransId="{A84900AC-0686-4654-8D69-43AAD7818ABC}"/>
    <dgm:cxn modelId="{84D4CE1B-2520-4F3C-AC15-65C648D1A684}" type="presOf" srcId="{31D5F3CD-38B2-4510-B367-2EA40B2D099D}" destId="{245B2A6F-602B-4D0A-8660-24FA03D7E0EF}" srcOrd="0" destOrd="0" presId="urn:microsoft.com/office/officeart/2005/8/layout/chevron1"/>
    <dgm:cxn modelId="{8C5C0E43-613D-4F5F-904C-3AD9E8507057}" srcId="{36127B63-88B2-447C-9FE6-D4BE2519BDC1}" destId="{5DEE7F27-B3DD-4CF8-9A3F-E4E02EE8F97F}" srcOrd="7" destOrd="0" parTransId="{6CB1E8B8-47E0-4EB2-9DEA-70FA4B6B35E2}" sibTransId="{CC9AA176-5B62-41F1-AAD5-5BDE055537BF}"/>
    <dgm:cxn modelId="{ED98E06C-78AC-497A-8ACB-036321D28209}" type="presOf" srcId="{9A06A778-32FA-4EF1-A3B0-0489832B6016}" destId="{6524B6E0-0672-496B-8CCB-B9F370EAB861}" srcOrd="0" destOrd="0" presId="urn:microsoft.com/office/officeart/2005/8/layout/chevron1"/>
    <dgm:cxn modelId="{8EBACF4F-B14D-4A77-9516-C2357000608C}" type="presOf" srcId="{215724AE-261F-45EE-92B0-4EB39B8869D9}" destId="{0E9B3BBF-232E-40F4-9569-9D20C942648D}" srcOrd="0" destOrd="0" presId="urn:microsoft.com/office/officeart/2005/8/layout/chevron1"/>
    <dgm:cxn modelId="{B9FAA178-A176-46B4-93AE-83C613DAE7FE}" srcId="{36127B63-88B2-447C-9FE6-D4BE2519BDC1}" destId="{D8623C0A-7279-4B42-8BAD-6166473B03A2}" srcOrd="6" destOrd="0" parTransId="{9BBC0AD0-231B-4E3C-B318-1731C7E22359}" sibTransId="{EA0686A3-D989-4ABE-874E-CCA94F57E367}"/>
    <dgm:cxn modelId="{F29EE55A-D3BA-4C30-9100-B16BAE575AE5}" type="presOf" srcId="{61B9D037-D009-41A3-96FB-D0A78E8B3EF2}" destId="{B066BAD2-C3F2-460D-A88B-F68E89081A2E}" srcOrd="0" destOrd="0" presId="urn:microsoft.com/office/officeart/2005/8/layout/chevron1"/>
    <dgm:cxn modelId="{31A5A082-94D1-4379-99A9-DF7372E93C99}" type="presOf" srcId="{5DEE7F27-B3DD-4CF8-9A3F-E4E02EE8F97F}" destId="{C494FDF5-C3DD-44E8-A4F0-7C5700FD8701}" srcOrd="0" destOrd="0" presId="urn:microsoft.com/office/officeart/2005/8/layout/chevron1"/>
    <dgm:cxn modelId="{AAC3EA88-9129-485C-9B4C-7EA6B92C64DE}" srcId="{36127B63-88B2-447C-9FE6-D4BE2519BDC1}" destId="{61B9D037-D009-41A3-96FB-D0A78E8B3EF2}" srcOrd="3" destOrd="0" parTransId="{0A47F167-3815-43E1-B239-3AA55AE6DCCD}" sibTransId="{171AB570-4736-4C71-9D17-A836454051EB}"/>
    <dgm:cxn modelId="{2E15AEA2-C553-438C-A9E3-5FE8F68E75EA}" srcId="{36127B63-88B2-447C-9FE6-D4BE2519BDC1}" destId="{31D5F3CD-38B2-4510-B367-2EA40B2D099D}" srcOrd="5" destOrd="0" parTransId="{9F04ED4F-94F1-4AB7-A21D-6328AF875025}" sibTransId="{B857B3B4-3EF3-41CF-8DA8-785ED1894870}"/>
    <dgm:cxn modelId="{29D629A6-8446-4343-A625-7D313C202703}" srcId="{36127B63-88B2-447C-9FE6-D4BE2519BDC1}" destId="{947AA90A-FCA0-49AF-85DB-EB9367E0747C}" srcOrd="0" destOrd="0" parTransId="{4206FDF1-9F42-4CAA-B097-44C064284DBF}" sibTransId="{1197A689-BD2F-4E52-820B-A41AD9A060FA}"/>
    <dgm:cxn modelId="{C93F0ED7-10A2-46BA-80C6-8B93E5C78E4A}" srcId="{36127B63-88B2-447C-9FE6-D4BE2519BDC1}" destId="{215724AE-261F-45EE-92B0-4EB39B8869D9}" srcOrd="4" destOrd="0" parTransId="{513E405A-7404-4BED-A9A5-9BBF2DE66EE7}" sibTransId="{3E586537-1A2D-4FCF-A1E3-AC67D855BCD2}"/>
    <dgm:cxn modelId="{E0C034DA-623F-4C5A-AB26-504BD41A20E9}" type="presOf" srcId="{947AA90A-FCA0-49AF-85DB-EB9367E0747C}" destId="{58FEA8DA-3C38-47A7-AB16-24BFBEC76E24}" srcOrd="0" destOrd="0" presId="urn:microsoft.com/office/officeart/2005/8/layout/chevron1"/>
    <dgm:cxn modelId="{F4B1C9EF-9E42-44B8-8B42-AC08C63A8DE6}" type="presOf" srcId="{DFB3F7CA-8F7B-4529-B7E1-D7742E52C257}" destId="{C31CECD4-E6D4-4FC5-8A99-EE10FE7E8EBF}" srcOrd="0" destOrd="0" presId="urn:microsoft.com/office/officeart/2005/8/layout/chevron1"/>
    <dgm:cxn modelId="{520EDDF1-0416-4FF9-96FD-384BE238C0FA}" type="presOf" srcId="{D8623C0A-7279-4B42-8BAD-6166473B03A2}" destId="{DE7799E9-D177-4F79-B7BA-B3B155C8B449}" srcOrd="0" destOrd="0" presId="urn:microsoft.com/office/officeart/2005/8/layout/chevron1"/>
    <dgm:cxn modelId="{04F08CFB-BD16-4F2A-B747-1A044A0C8F5E}" srcId="{36127B63-88B2-447C-9FE6-D4BE2519BDC1}" destId="{DFB3F7CA-8F7B-4529-B7E1-D7742E52C257}" srcOrd="1" destOrd="0" parTransId="{73BD41F2-6651-4B9C-A2A5-6943FCFDD533}" sibTransId="{AFED4E92-A715-4A9E-81FC-DB84E7B12B38}"/>
    <dgm:cxn modelId="{4B246A0E-1186-437A-A974-609D9D836361}" type="presParOf" srcId="{D2E7B91A-A8B3-4243-81C8-26405EAA9F0D}" destId="{58FEA8DA-3C38-47A7-AB16-24BFBEC76E24}" srcOrd="0" destOrd="0" presId="urn:microsoft.com/office/officeart/2005/8/layout/chevron1"/>
    <dgm:cxn modelId="{CCA8E97C-C66F-42B6-BAAA-7CD392FED4C7}" type="presParOf" srcId="{D2E7B91A-A8B3-4243-81C8-26405EAA9F0D}" destId="{8B6832DF-B28D-40F2-9A08-5F11684D803B}" srcOrd="1" destOrd="0" presId="urn:microsoft.com/office/officeart/2005/8/layout/chevron1"/>
    <dgm:cxn modelId="{E5EA99E4-3C9F-491C-94F5-2DCA61DF4E3E}" type="presParOf" srcId="{D2E7B91A-A8B3-4243-81C8-26405EAA9F0D}" destId="{C31CECD4-E6D4-4FC5-8A99-EE10FE7E8EBF}" srcOrd="2" destOrd="0" presId="urn:microsoft.com/office/officeart/2005/8/layout/chevron1"/>
    <dgm:cxn modelId="{1CC8D76A-357D-43A2-933A-E6E860E61727}" type="presParOf" srcId="{D2E7B91A-A8B3-4243-81C8-26405EAA9F0D}" destId="{75AB54F8-0984-4275-8D9A-03B945CBF8FD}" srcOrd="3" destOrd="0" presId="urn:microsoft.com/office/officeart/2005/8/layout/chevron1"/>
    <dgm:cxn modelId="{071C2F3D-4B30-46CB-BDD5-707B3BBDD74D}" type="presParOf" srcId="{D2E7B91A-A8B3-4243-81C8-26405EAA9F0D}" destId="{6524B6E0-0672-496B-8CCB-B9F370EAB861}" srcOrd="4" destOrd="0" presId="urn:microsoft.com/office/officeart/2005/8/layout/chevron1"/>
    <dgm:cxn modelId="{AA2E6FB5-FBD4-4F9B-9A31-D2AA338BAA80}" type="presParOf" srcId="{D2E7B91A-A8B3-4243-81C8-26405EAA9F0D}" destId="{F1CAA4C7-4E7F-4AE9-9A02-2C67011E9355}" srcOrd="5" destOrd="0" presId="urn:microsoft.com/office/officeart/2005/8/layout/chevron1"/>
    <dgm:cxn modelId="{3EC2F9AA-64E7-49E9-A963-2CC8E330CD25}" type="presParOf" srcId="{D2E7B91A-A8B3-4243-81C8-26405EAA9F0D}" destId="{B066BAD2-C3F2-460D-A88B-F68E89081A2E}" srcOrd="6" destOrd="0" presId="urn:microsoft.com/office/officeart/2005/8/layout/chevron1"/>
    <dgm:cxn modelId="{81670ADC-F9E4-4EE5-AB1C-B79E3ED6263D}" type="presParOf" srcId="{D2E7B91A-A8B3-4243-81C8-26405EAA9F0D}" destId="{BED05A29-C149-4EF4-9100-F9A4C95399B4}" srcOrd="7" destOrd="0" presId="urn:microsoft.com/office/officeart/2005/8/layout/chevron1"/>
    <dgm:cxn modelId="{29F584A5-6313-4C87-8DE0-B7B4D45397B7}" type="presParOf" srcId="{D2E7B91A-A8B3-4243-81C8-26405EAA9F0D}" destId="{0E9B3BBF-232E-40F4-9569-9D20C942648D}" srcOrd="8" destOrd="0" presId="urn:microsoft.com/office/officeart/2005/8/layout/chevron1"/>
    <dgm:cxn modelId="{2C39F939-FC8D-45CC-ADAE-46405D832C04}" type="presParOf" srcId="{D2E7B91A-A8B3-4243-81C8-26405EAA9F0D}" destId="{5ECA28D9-A8A6-47CF-A29E-3273B9E0BFAB}" srcOrd="9" destOrd="0" presId="urn:microsoft.com/office/officeart/2005/8/layout/chevron1"/>
    <dgm:cxn modelId="{07B3D7EC-CBE0-44BE-B093-24D41C966D02}" type="presParOf" srcId="{D2E7B91A-A8B3-4243-81C8-26405EAA9F0D}" destId="{245B2A6F-602B-4D0A-8660-24FA03D7E0EF}" srcOrd="10" destOrd="0" presId="urn:microsoft.com/office/officeart/2005/8/layout/chevron1"/>
    <dgm:cxn modelId="{63C92453-8CAA-4A16-8C79-DFCC5E6FC295}" type="presParOf" srcId="{D2E7B91A-A8B3-4243-81C8-26405EAA9F0D}" destId="{F30FE42D-81E7-417D-9AE4-A3D2FCAA5B60}" srcOrd="11" destOrd="0" presId="urn:microsoft.com/office/officeart/2005/8/layout/chevron1"/>
    <dgm:cxn modelId="{4398E122-410D-4E47-AD5C-8C21FFB2B930}" type="presParOf" srcId="{D2E7B91A-A8B3-4243-81C8-26405EAA9F0D}" destId="{DE7799E9-D177-4F79-B7BA-B3B155C8B449}" srcOrd="12" destOrd="0" presId="urn:microsoft.com/office/officeart/2005/8/layout/chevron1"/>
    <dgm:cxn modelId="{D7C629A9-8636-47E6-B9BA-F423E7A528D3}" type="presParOf" srcId="{D2E7B91A-A8B3-4243-81C8-26405EAA9F0D}" destId="{B1B60A1E-FF9E-44AA-A37C-57C144F5BADF}" srcOrd="13" destOrd="0" presId="urn:microsoft.com/office/officeart/2005/8/layout/chevron1"/>
    <dgm:cxn modelId="{E4A834C8-3A30-476A-A6DF-3A4E773FC617}" type="presParOf" srcId="{D2E7B91A-A8B3-4243-81C8-26405EAA9F0D}" destId="{C494FDF5-C3DD-44E8-A4F0-7C5700FD8701}"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6AB22-2E5F-4A70-8EB1-B4DD918A9266}">
      <dsp:nvSpPr>
        <dsp:cNvPr id="0" name=""/>
        <dsp:cNvSpPr/>
      </dsp:nvSpPr>
      <dsp:spPr>
        <a:xfrm>
          <a:off x="643785" y="450371"/>
          <a:ext cx="687471" cy="511648"/>
        </a:xfrm>
        <a:prstGeom prst="rect">
          <a:avLst/>
        </a:prstGeom>
        <a:blipFill>
          <a:blip xmlns:r="http://schemas.openxmlformats.org/officeDocument/2006/relationships" r:embed="rId1">
            <a:extLst>
              <a:ext uri="{28A0092B-C50C-407E-A947-70E740481C1C}">
                <a14:useLocalDpi xmlns:a14="http://schemas.microsoft.com/office/drawing/2010/main"/>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EB3A49-7C21-4BC1-98C1-8B39AE0CB32D}">
      <dsp:nvSpPr>
        <dsp:cNvPr id="0" name=""/>
        <dsp:cNvSpPr/>
      </dsp:nvSpPr>
      <dsp:spPr>
        <a:xfrm>
          <a:off x="5419" y="1074301"/>
          <a:ext cx="1964204" cy="49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Project Manager For Social Care Apprenticeships </a:t>
          </a:r>
        </a:p>
      </dsp:txBody>
      <dsp:txXfrm>
        <a:off x="5419" y="1074301"/>
        <a:ext cx="1964204" cy="493857"/>
      </dsp:txXfrm>
    </dsp:sp>
    <dsp:sp modelId="{4DB8CA5B-0478-4D5A-944C-A013AEBE5835}">
      <dsp:nvSpPr>
        <dsp:cNvPr id="0" name=""/>
        <dsp:cNvSpPr/>
      </dsp:nvSpPr>
      <dsp:spPr>
        <a:xfrm>
          <a:off x="5419" y="1620383"/>
          <a:ext cx="1964204" cy="1441188"/>
        </a:xfrm>
        <a:prstGeom prst="rect">
          <a:avLst/>
        </a:prstGeom>
        <a:noFill/>
        <a:ln>
          <a:noFill/>
        </a:ln>
        <a:effectLst/>
      </dsp:spPr>
      <dsp:style>
        <a:lnRef idx="0">
          <a:scrgbClr r="0" g="0" b="0"/>
        </a:lnRef>
        <a:fillRef idx="0">
          <a:scrgbClr r="0" g="0" b="0"/>
        </a:fillRef>
        <a:effectRef idx="0">
          <a:scrgbClr r="0" g="0" b="0"/>
        </a:effectRef>
        <a:fontRef idx="minor"/>
      </dsp:style>
    </dsp:sp>
    <dsp:sp modelId="{D0EA5F87-0265-454C-8713-BBFFC80A4B26}">
      <dsp:nvSpPr>
        <dsp:cNvPr id="0" name=""/>
        <dsp:cNvSpPr/>
      </dsp:nvSpPr>
      <dsp:spPr>
        <a:xfrm>
          <a:off x="2951726" y="450371"/>
          <a:ext cx="687471" cy="511648"/>
        </a:xfrm>
        <a:prstGeom prst="rect">
          <a:avLst/>
        </a:prstGeom>
        <a:blipFill>
          <a:blip xmlns:r="http://schemas.openxmlformats.org/officeDocument/2006/relationships" r:embed="rId2">
            <a:extLst>
              <a:ext uri="{28A0092B-C50C-407E-A947-70E740481C1C}">
                <a14:useLocalDpi xmlns:a14="http://schemas.microsoft.com/office/drawing/2010/main"/>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ED245F-5510-4336-A60E-85455E2A71B9}">
      <dsp:nvSpPr>
        <dsp:cNvPr id="0" name=""/>
        <dsp:cNvSpPr/>
      </dsp:nvSpPr>
      <dsp:spPr>
        <a:xfrm>
          <a:off x="2313359" y="1074301"/>
          <a:ext cx="1964204" cy="49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My Role </a:t>
          </a:r>
        </a:p>
      </dsp:txBody>
      <dsp:txXfrm>
        <a:off x="2313359" y="1074301"/>
        <a:ext cx="1964204" cy="493857"/>
      </dsp:txXfrm>
    </dsp:sp>
    <dsp:sp modelId="{738D9A20-B0E4-496A-BDC8-B35DAA7614E6}">
      <dsp:nvSpPr>
        <dsp:cNvPr id="0" name=""/>
        <dsp:cNvSpPr/>
      </dsp:nvSpPr>
      <dsp:spPr>
        <a:xfrm>
          <a:off x="2212694" y="1372902"/>
          <a:ext cx="1964204" cy="144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Font typeface="Arial" panose="020B0604020202020204" pitchFamily="34" charset="0"/>
            <a:buNone/>
          </a:pPr>
          <a:r>
            <a:rPr lang="en-US" sz="1100" kern="1200" dirty="0"/>
            <a:t>Support  on the development of apprenticeships expansion in the care sector within Lancashire and South Cumbria </a:t>
          </a:r>
        </a:p>
        <a:p>
          <a:pPr marL="0" lvl="0" indent="0" algn="ctr" defTabSz="488950">
            <a:lnSpc>
              <a:spcPct val="100000"/>
            </a:lnSpc>
            <a:spcBef>
              <a:spcPct val="0"/>
            </a:spcBef>
            <a:spcAft>
              <a:spcPct val="35000"/>
            </a:spcAft>
            <a:buFont typeface="Arial" panose="020B0604020202020204" pitchFamily="34" charset="0"/>
            <a:buNone/>
          </a:pPr>
          <a:r>
            <a:rPr lang="en-US" sz="1100" kern="1200" dirty="0"/>
            <a:t>This will involve working in partnership with key stakeholders to develop career pathways for social care staff. </a:t>
          </a:r>
        </a:p>
        <a:p>
          <a:pPr marL="0" lvl="0" indent="0" algn="ctr" defTabSz="488950">
            <a:lnSpc>
              <a:spcPct val="100000"/>
            </a:lnSpc>
            <a:spcBef>
              <a:spcPct val="0"/>
            </a:spcBef>
            <a:spcAft>
              <a:spcPct val="35000"/>
            </a:spcAft>
            <a:buNone/>
          </a:pPr>
          <a:r>
            <a:rPr lang="en-US" sz="1100" kern="1200" dirty="0"/>
            <a:t>Within my role, I will be promoting opportunities and offering guidance and support to all social care providers</a:t>
          </a:r>
        </a:p>
        <a:p>
          <a:pPr marL="0" lvl="0" indent="0" algn="ctr" defTabSz="488950">
            <a:lnSpc>
              <a:spcPct val="100000"/>
            </a:lnSpc>
            <a:spcBef>
              <a:spcPct val="0"/>
            </a:spcBef>
            <a:spcAft>
              <a:spcPct val="35000"/>
            </a:spcAft>
            <a:buNone/>
          </a:pPr>
          <a:r>
            <a:rPr lang="en-US" sz="1100" kern="1200" dirty="0"/>
            <a:t>Apprenticeship career pathways available starting from level 2 all the way up to level 7</a:t>
          </a:r>
        </a:p>
        <a:p>
          <a:pPr marL="0" lvl="0" indent="0" algn="ctr" defTabSz="488950">
            <a:lnSpc>
              <a:spcPct val="100000"/>
            </a:lnSpc>
            <a:spcBef>
              <a:spcPct val="0"/>
            </a:spcBef>
            <a:spcAft>
              <a:spcPct val="35000"/>
            </a:spcAft>
            <a:buNone/>
          </a:pPr>
          <a:r>
            <a:rPr lang="en-US" sz="1100" kern="1200" dirty="0"/>
            <a:t>Funding available including Levy Transfers</a:t>
          </a:r>
        </a:p>
      </dsp:txBody>
      <dsp:txXfrm>
        <a:off x="2212694" y="1372902"/>
        <a:ext cx="1964204" cy="1441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0E57A-645B-4689-96D3-51EC4CEA5195}">
      <dsp:nvSpPr>
        <dsp:cNvPr id="0" name=""/>
        <dsp:cNvSpPr/>
      </dsp:nvSpPr>
      <dsp:spPr>
        <a:xfrm>
          <a:off x="0" y="1384"/>
          <a:ext cx="524329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4F577B4-C382-4B13-BCCD-058EE5C8B39C}">
      <dsp:nvSpPr>
        <dsp:cNvPr id="0" name=""/>
        <dsp:cNvSpPr/>
      </dsp:nvSpPr>
      <dsp:spPr>
        <a:xfrm>
          <a:off x="0" y="1384"/>
          <a:ext cx="5243295" cy="70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Apprenticeships are designed to help individuals develop the skills and knowledge required for a rewarding career and employers to build a workforce with future ready skills</a:t>
          </a:r>
        </a:p>
      </dsp:txBody>
      <dsp:txXfrm>
        <a:off x="0" y="1384"/>
        <a:ext cx="5243295" cy="707095"/>
      </dsp:txXfrm>
    </dsp:sp>
    <dsp:sp modelId="{EAAA8847-7B7B-420B-9DB5-C4307664D35C}">
      <dsp:nvSpPr>
        <dsp:cNvPr id="0" name=""/>
        <dsp:cNvSpPr/>
      </dsp:nvSpPr>
      <dsp:spPr>
        <a:xfrm>
          <a:off x="0" y="708479"/>
          <a:ext cx="5243295" cy="0"/>
        </a:xfrm>
        <a:prstGeom prst="lin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accent2">
              <a:hueOff val="-363841"/>
              <a:satOff val="-20982"/>
              <a:lumOff val="215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059CB4-7D8B-4E15-949D-118C51B58EF3}">
      <dsp:nvSpPr>
        <dsp:cNvPr id="0" name=""/>
        <dsp:cNvSpPr/>
      </dsp:nvSpPr>
      <dsp:spPr>
        <a:xfrm>
          <a:off x="0" y="708479"/>
          <a:ext cx="5238174" cy="812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 standards are written by employer-led groups </a:t>
          </a:r>
        </a:p>
        <a:p>
          <a:pPr marL="0" lvl="0" indent="0" algn="l" defTabSz="622300">
            <a:lnSpc>
              <a:spcPct val="90000"/>
            </a:lnSpc>
            <a:spcBef>
              <a:spcPct val="0"/>
            </a:spcBef>
            <a:spcAft>
              <a:spcPct val="35000"/>
            </a:spcAft>
            <a:buNone/>
          </a:pPr>
          <a:r>
            <a:rPr lang="en-US" sz="1400" kern="1200" dirty="0"/>
            <a:t>This puts employers in the driving seat and ensures apprentices' learning is relevant to the workplace</a:t>
          </a:r>
        </a:p>
        <a:p>
          <a:pPr marL="0" lvl="0" indent="0" algn="l" defTabSz="622300">
            <a:lnSpc>
              <a:spcPct val="90000"/>
            </a:lnSpc>
            <a:spcBef>
              <a:spcPct val="0"/>
            </a:spcBef>
            <a:spcAft>
              <a:spcPct val="35000"/>
            </a:spcAft>
            <a:buNone/>
          </a:pPr>
          <a:endParaRPr lang="en-US" sz="1400" kern="1200" dirty="0"/>
        </a:p>
      </dsp:txBody>
      <dsp:txXfrm>
        <a:off x="0" y="708479"/>
        <a:ext cx="5238174" cy="812070"/>
      </dsp:txXfrm>
    </dsp:sp>
    <dsp:sp modelId="{C9D975B0-FF95-4725-9EAD-DEECA9DD1542}">
      <dsp:nvSpPr>
        <dsp:cNvPr id="0" name=""/>
        <dsp:cNvSpPr/>
      </dsp:nvSpPr>
      <dsp:spPr>
        <a:xfrm>
          <a:off x="0" y="1520549"/>
          <a:ext cx="5243295"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3B255A0-B6C9-4708-BA4E-5FD7501C8540}">
      <dsp:nvSpPr>
        <dsp:cNvPr id="0" name=""/>
        <dsp:cNvSpPr/>
      </dsp:nvSpPr>
      <dsp:spPr>
        <a:xfrm>
          <a:off x="0" y="1520549"/>
          <a:ext cx="5238174" cy="97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An apprenticeship is a job with training. </a:t>
          </a:r>
        </a:p>
        <a:p>
          <a:pPr marL="0" lvl="0" indent="0" algn="l" defTabSz="622300">
            <a:lnSpc>
              <a:spcPct val="90000"/>
            </a:lnSpc>
            <a:spcBef>
              <a:spcPct val="0"/>
            </a:spcBef>
            <a:spcAft>
              <a:spcPct val="35000"/>
            </a:spcAft>
            <a:buNone/>
          </a:pPr>
          <a:r>
            <a:rPr lang="en-US" sz="1400" kern="1200" dirty="0"/>
            <a:t>Through an apprenticeship, an apprentice will gain the technical knowledge, practical experience and wider skills and behaviours that they need for their job and future career</a:t>
          </a:r>
        </a:p>
      </dsp:txBody>
      <dsp:txXfrm>
        <a:off x="0" y="1520549"/>
        <a:ext cx="5238174" cy="972460"/>
      </dsp:txXfrm>
    </dsp:sp>
    <dsp:sp modelId="{ECBD05BE-5502-4B62-A0BD-07E7C24760C0}">
      <dsp:nvSpPr>
        <dsp:cNvPr id="0" name=""/>
        <dsp:cNvSpPr/>
      </dsp:nvSpPr>
      <dsp:spPr>
        <a:xfrm>
          <a:off x="0" y="2493010"/>
          <a:ext cx="5243295" cy="0"/>
        </a:xfrm>
        <a:prstGeom prst="lin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940523-BDCB-408E-A17B-99D9DB18E750}">
      <dsp:nvSpPr>
        <dsp:cNvPr id="0" name=""/>
        <dsp:cNvSpPr/>
      </dsp:nvSpPr>
      <dsp:spPr>
        <a:xfrm>
          <a:off x="0" y="2493010"/>
          <a:ext cx="5243295" cy="70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Apprenticeships can be used for current staff development and to recruit and develop a new employee</a:t>
          </a:r>
        </a:p>
      </dsp:txBody>
      <dsp:txXfrm>
        <a:off x="0" y="2493010"/>
        <a:ext cx="5243295" cy="707095"/>
      </dsp:txXfrm>
    </dsp:sp>
    <dsp:sp modelId="{87B678C6-04D7-46C1-A57C-92C16F3D1575}">
      <dsp:nvSpPr>
        <dsp:cNvPr id="0" name=""/>
        <dsp:cNvSpPr/>
      </dsp:nvSpPr>
      <dsp:spPr>
        <a:xfrm>
          <a:off x="0" y="3200105"/>
          <a:ext cx="5243295"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6B3D8C3-53B2-40D8-A8CD-1B77DB403CD5}">
      <dsp:nvSpPr>
        <dsp:cNvPr id="0" name=""/>
        <dsp:cNvSpPr/>
      </dsp:nvSpPr>
      <dsp:spPr>
        <a:xfrm>
          <a:off x="0" y="3200105"/>
          <a:ext cx="5243295" cy="70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Anyone over the age of 16 can apply for an apprenticeship </a:t>
          </a:r>
        </a:p>
      </dsp:txBody>
      <dsp:txXfrm>
        <a:off x="0" y="3200105"/>
        <a:ext cx="5243295" cy="707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EA8DA-3C38-47A7-AB16-24BFBEC76E24}">
      <dsp:nvSpPr>
        <dsp:cNvPr id="0" name=""/>
        <dsp:cNvSpPr/>
      </dsp:nvSpPr>
      <dsp:spPr>
        <a:xfrm>
          <a:off x="899" y="2845834"/>
          <a:ext cx="1441801" cy="576720"/>
        </a:xfrm>
        <a:prstGeom prst="chevron">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dirty="0"/>
            <a:t>Adult Care Worker </a:t>
          </a:r>
        </a:p>
        <a:p>
          <a:pPr marL="0" lvl="0" indent="0" algn="ctr" defTabSz="355600">
            <a:lnSpc>
              <a:spcPct val="90000"/>
            </a:lnSpc>
            <a:spcBef>
              <a:spcPct val="0"/>
            </a:spcBef>
            <a:spcAft>
              <a:spcPct val="35000"/>
            </a:spcAft>
            <a:buNone/>
          </a:pPr>
          <a:r>
            <a:rPr lang="en-GB" sz="800" kern="1200" dirty="0"/>
            <a:t>Level 2 </a:t>
          </a:r>
        </a:p>
      </dsp:txBody>
      <dsp:txXfrm>
        <a:off x="289259" y="2845834"/>
        <a:ext cx="865081" cy="576720"/>
      </dsp:txXfrm>
    </dsp:sp>
    <dsp:sp modelId="{C31CECD4-E6D4-4FC5-8A99-EE10FE7E8EBF}">
      <dsp:nvSpPr>
        <dsp:cNvPr id="0" name=""/>
        <dsp:cNvSpPr/>
      </dsp:nvSpPr>
      <dsp:spPr>
        <a:xfrm>
          <a:off x="1298520" y="2845834"/>
          <a:ext cx="1441801" cy="576720"/>
        </a:xfrm>
        <a:prstGeom prst="chevron">
          <a:avLst/>
        </a:prstGeom>
        <a:solidFill>
          <a:schemeClr val="accent6">
            <a:shade val="80000"/>
            <a:hueOff val="45897"/>
            <a:satOff val="-1844"/>
            <a:lumOff val="3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dirty="0"/>
            <a:t>Lead Adult Care Worker </a:t>
          </a:r>
        </a:p>
        <a:p>
          <a:pPr marL="0" lvl="0" indent="0" algn="ctr" defTabSz="355600">
            <a:lnSpc>
              <a:spcPct val="90000"/>
            </a:lnSpc>
            <a:spcBef>
              <a:spcPct val="0"/>
            </a:spcBef>
            <a:spcAft>
              <a:spcPct val="35000"/>
            </a:spcAft>
            <a:buNone/>
          </a:pPr>
          <a:r>
            <a:rPr lang="en-GB" sz="800" kern="1200" dirty="0"/>
            <a:t>Level 3 </a:t>
          </a:r>
        </a:p>
      </dsp:txBody>
      <dsp:txXfrm>
        <a:off x="1586880" y="2845834"/>
        <a:ext cx="865081" cy="576720"/>
      </dsp:txXfrm>
    </dsp:sp>
    <dsp:sp modelId="{6524B6E0-0672-496B-8CCB-B9F370EAB861}">
      <dsp:nvSpPr>
        <dsp:cNvPr id="0" name=""/>
        <dsp:cNvSpPr/>
      </dsp:nvSpPr>
      <dsp:spPr>
        <a:xfrm>
          <a:off x="2596142" y="2845834"/>
          <a:ext cx="1441801" cy="576720"/>
        </a:xfrm>
        <a:prstGeom prst="chevron">
          <a:avLst/>
        </a:prstGeom>
        <a:solidFill>
          <a:schemeClr val="accent6">
            <a:shade val="80000"/>
            <a:hueOff val="91794"/>
            <a:satOff val="-3688"/>
            <a:lumOff val="7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dirty="0"/>
            <a:t>Learning and Skills Mentor</a:t>
          </a:r>
        </a:p>
        <a:p>
          <a:pPr marL="0" lvl="0" indent="0" algn="ctr" defTabSz="355600">
            <a:lnSpc>
              <a:spcPct val="90000"/>
            </a:lnSpc>
            <a:spcBef>
              <a:spcPct val="0"/>
            </a:spcBef>
            <a:spcAft>
              <a:spcPct val="35000"/>
            </a:spcAft>
            <a:buNone/>
          </a:pPr>
          <a:r>
            <a:rPr lang="en-GB" sz="800" kern="1200" dirty="0"/>
            <a:t> Level 4 </a:t>
          </a:r>
        </a:p>
      </dsp:txBody>
      <dsp:txXfrm>
        <a:off x="2884502" y="2845834"/>
        <a:ext cx="865081" cy="576720"/>
      </dsp:txXfrm>
    </dsp:sp>
    <dsp:sp modelId="{B066BAD2-C3F2-460D-A88B-F68E89081A2E}">
      <dsp:nvSpPr>
        <dsp:cNvPr id="0" name=""/>
        <dsp:cNvSpPr/>
      </dsp:nvSpPr>
      <dsp:spPr>
        <a:xfrm>
          <a:off x="3967491" y="2845834"/>
          <a:ext cx="1441801" cy="576720"/>
        </a:xfrm>
        <a:prstGeom prst="chevron">
          <a:avLst/>
        </a:prstGeom>
        <a:solidFill>
          <a:schemeClr val="accent6">
            <a:shade val="80000"/>
            <a:hueOff val="137691"/>
            <a:satOff val="-5532"/>
            <a:lumOff val="118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dirty="0"/>
            <a:t>Lead Practitioner in Adult Care </a:t>
          </a:r>
        </a:p>
        <a:p>
          <a:pPr marL="0" lvl="0" indent="0" algn="ctr" defTabSz="355600">
            <a:lnSpc>
              <a:spcPct val="90000"/>
            </a:lnSpc>
            <a:spcBef>
              <a:spcPct val="0"/>
            </a:spcBef>
            <a:spcAft>
              <a:spcPct val="35000"/>
            </a:spcAft>
            <a:buNone/>
          </a:pPr>
          <a:r>
            <a:rPr lang="en-GB" sz="800" kern="1200" dirty="0"/>
            <a:t>Level 4 </a:t>
          </a:r>
        </a:p>
      </dsp:txBody>
      <dsp:txXfrm>
        <a:off x="4255851" y="2845834"/>
        <a:ext cx="865081" cy="576720"/>
      </dsp:txXfrm>
    </dsp:sp>
    <dsp:sp modelId="{0E9B3BBF-232E-40F4-9569-9D20C942648D}">
      <dsp:nvSpPr>
        <dsp:cNvPr id="0" name=""/>
        <dsp:cNvSpPr/>
      </dsp:nvSpPr>
      <dsp:spPr>
        <a:xfrm>
          <a:off x="5191385" y="2845834"/>
          <a:ext cx="1441801" cy="576720"/>
        </a:xfrm>
        <a:prstGeom prst="chevron">
          <a:avLst/>
        </a:prstGeom>
        <a:solidFill>
          <a:schemeClr val="accent6">
            <a:shade val="80000"/>
            <a:hueOff val="183589"/>
            <a:satOff val="-7377"/>
            <a:lumOff val="157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dirty="0"/>
            <a:t>Leader in Adult Care </a:t>
          </a:r>
        </a:p>
        <a:p>
          <a:pPr marL="0" lvl="0" indent="0" algn="ctr" defTabSz="355600">
            <a:lnSpc>
              <a:spcPct val="90000"/>
            </a:lnSpc>
            <a:spcBef>
              <a:spcPct val="0"/>
            </a:spcBef>
            <a:spcAft>
              <a:spcPct val="35000"/>
            </a:spcAft>
            <a:buNone/>
          </a:pPr>
          <a:r>
            <a:rPr lang="en-GB" sz="800" kern="1200" dirty="0"/>
            <a:t>Level 5 </a:t>
          </a:r>
        </a:p>
      </dsp:txBody>
      <dsp:txXfrm>
        <a:off x="5479745" y="2845834"/>
        <a:ext cx="865081" cy="576720"/>
      </dsp:txXfrm>
    </dsp:sp>
    <dsp:sp modelId="{245B2A6F-602B-4D0A-8660-24FA03D7E0EF}">
      <dsp:nvSpPr>
        <dsp:cNvPr id="0" name=""/>
        <dsp:cNvSpPr/>
      </dsp:nvSpPr>
      <dsp:spPr>
        <a:xfrm>
          <a:off x="6489006" y="2845834"/>
          <a:ext cx="1441801" cy="576720"/>
        </a:xfrm>
        <a:prstGeom prst="chevron">
          <a:avLst/>
        </a:prstGeom>
        <a:solidFill>
          <a:schemeClr val="accent6">
            <a:shade val="80000"/>
            <a:hueOff val="229486"/>
            <a:satOff val="-9221"/>
            <a:lumOff val="19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dirty="0"/>
            <a:t>Nursing Associate or Assistant Practitioner Level 5 </a:t>
          </a:r>
        </a:p>
      </dsp:txBody>
      <dsp:txXfrm>
        <a:off x="6777366" y="2845834"/>
        <a:ext cx="865081" cy="576720"/>
      </dsp:txXfrm>
    </dsp:sp>
    <dsp:sp modelId="{DE7799E9-D177-4F79-B7BA-B3B155C8B449}">
      <dsp:nvSpPr>
        <dsp:cNvPr id="0" name=""/>
        <dsp:cNvSpPr/>
      </dsp:nvSpPr>
      <dsp:spPr>
        <a:xfrm>
          <a:off x="7786628" y="2845834"/>
          <a:ext cx="1441801" cy="576720"/>
        </a:xfrm>
        <a:prstGeom prst="chevron">
          <a:avLst/>
        </a:prstGeom>
        <a:solidFill>
          <a:schemeClr val="accent6">
            <a:shade val="80000"/>
            <a:hueOff val="275383"/>
            <a:satOff val="-11065"/>
            <a:lumOff val="23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dirty="0"/>
            <a:t>Registered Nurse Level 6 </a:t>
          </a:r>
        </a:p>
      </dsp:txBody>
      <dsp:txXfrm>
        <a:off x="8074988" y="2845834"/>
        <a:ext cx="865081" cy="576720"/>
      </dsp:txXfrm>
    </dsp:sp>
    <dsp:sp modelId="{C494FDF5-C3DD-44E8-A4F0-7C5700FD8701}">
      <dsp:nvSpPr>
        <dsp:cNvPr id="0" name=""/>
        <dsp:cNvSpPr/>
      </dsp:nvSpPr>
      <dsp:spPr>
        <a:xfrm>
          <a:off x="9084249" y="2845834"/>
          <a:ext cx="1441801" cy="576720"/>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kern="1200" dirty="0"/>
            <a:t>Occupational Therapist </a:t>
          </a:r>
        </a:p>
        <a:p>
          <a:pPr marL="0" lvl="0" indent="0" algn="ctr" defTabSz="355600">
            <a:lnSpc>
              <a:spcPct val="90000"/>
            </a:lnSpc>
            <a:spcBef>
              <a:spcPct val="0"/>
            </a:spcBef>
            <a:spcAft>
              <a:spcPct val="35000"/>
            </a:spcAft>
            <a:buNone/>
          </a:pPr>
          <a:r>
            <a:rPr lang="en-GB" sz="800" kern="1200" dirty="0"/>
            <a:t>Level 6 </a:t>
          </a:r>
        </a:p>
      </dsp:txBody>
      <dsp:txXfrm>
        <a:off x="9372609" y="2845834"/>
        <a:ext cx="865081" cy="57672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75D24F-ADF9-3CC9-4DB2-F340197156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GB"/>
          </a:p>
        </p:txBody>
      </p:sp>
      <p:sp>
        <p:nvSpPr>
          <p:cNvPr id="3" name="Date Placeholder 2">
            <a:extLst>
              <a:ext uri="{FF2B5EF4-FFF2-40B4-BE49-F238E27FC236}">
                <a16:creationId xmlns:a16="http://schemas.microsoft.com/office/drawing/2014/main" id="{D1BE136C-124F-F5ED-5541-4AB462F988D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7104E0-26E7-418E-B6C4-8891E2E7E452}" type="datetimeFigureOut">
              <a:rPr lang="en-GB"/>
              <a:pPr>
                <a:defRPr/>
              </a:pPr>
              <a:t>12/07/2023</a:t>
            </a:fld>
            <a:endParaRPr lang="en-GB" dirty="0"/>
          </a:p>
        </p:txBody>
      </p:sp>
      <p:sp>
        <p:nvSpPr>
          <p:cNvPr id="4" name="Slide Image Placeholder 3">
            <a:extLst>
              <a:ext uri="{FF2B5EF4-FFF2-40B4-BE49-F238E27FC236}">
                <a16:creationId xmlns:a16="http://schemas.microsoft.com/office/drawing/2014/main" id="{6E9C6523-8C08-F526-700C-3C1F0A0335F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F37687F4-FFB2-8666-82DC-316BAAB26B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FA71D46-3159-AF15-8552-94445A40EE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GB"/>
          </a:p>
        </p:txBody>
      </p:sp>
      <p:sp>
        <p:nvSpPr>
          <p:cNvPr id="7" name="Slide Number Placeholder 6">
            <a:extLst>
              <a:ext uri="{FF2B5EF4-FFF2-40B4-BE49-F238E27FC236}">
                <a16:creationId xmlns:a16="http://schemas.microsoft.com/office/drawing/2014/main" id="{212E98FF-CC9D-F13B-8FD9-08525E1B35F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82193E8-4D29-4397-AF0A-F1AC66E56DE3}"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E3E55C2-E89A-173B-FB61-9A5DB7386B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D0BD01E-DCC1-23BC-9183-DAA3440822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12292" name="Slide Number Placeholder 3">
            <a:extLst>
              <a:ext uri="{FF2B5EF4-FFF2-40B4-BE49-F238E27FC236}">
                <a16:creationId xmlns:a16="http://schemas.microsoft.com/office/drawing/2014/main" id="{2413FB10-852C-FCC1-8F0C-868F7B6BEE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E52DD3-B430-4A36-8321-05A2181317AD}" type="slidenum">
              <a:rPr lang="en-GB" altLang="en-US"/>
              <a:pPr fontAlgn="base">
                <a:spcBef>
                  <a:spcPct val="0"/>
                </a:spcBef>
                <a:spcAft>
                  <a:spcPct val="0"/>
                </a:spcAft>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F7D9BCA-C14C-6356-6B90-41A607AC95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10A55826-806D-0269-A915-97D0C5F805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32772" name="Slide Number Placeholder 3">
            <a:extLst>
              <a:ext uri="{FF2B5EF4-FFF2-40B4-BE49-F238E27FC236}">
                <a16:creationId xmlns:a16="http://schemas.microsoft.com/office/drawing/2014/main" id="{4F5E7526-4891-77BE-4E25-2B2978CF42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C01378-AA9A-498F-9492-F7D20AEAB786}" type="slidenum">
              <a:rPr lang="en-GB" altLang="en-US"/>
              <a:pPr fontAlgn="base">
                <a:spcBef>
                  <a:spcPct val="0"/>
                </a:spcBef>
                <a:spcAft>
                  <a:spcPct val="0"/>
                </a:spcAft>
              </a:pPr>
              <a:t>12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4A129F7-D6CD-0551-C4F2-7AD7750772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D602B14-EF47-FBA9-CE68-B1E037287C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34820" name="Slide Number Placeholder 3">
            <a:extLst>
              <a:ext uri="{FF2B5EF4-FFF2-40B4-BE49-F238E27FC236}">
                <a16:creationId xmlns:a16="http://schemas.microsoft.com/office/drawing/2014/main" id="{AE848D3A-A45E-BAEB-743C-43710B8C76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D6C0D1-91DF-4B7E-9EDD-B4749D1D5304}" type="slidenum">
              <a:rPr lang="en-GB" altLang="en-US"/>
              <a:pPr fontAlgn="base">
                <a:spcBef>
                  <a:spcPct val="0"/>
                </a:spcBef>
                <a:spcAft>
                  <a:spcPct val="0"/>
                </a:spcAft>
              </a:pPr>
              <a:t>13</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DBF9B9C-3A54-5C7C-3DA1-086B68DA4D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4E9FF80-AB4F-FE61-DF7D-6EC7F6BAE0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36868" name="Slide Number Placeholder 3">
            <a:extLst>
              <a:ext uri="{FF2B5EF4-FFF2-40B4-BE49-F238E27FC236}">
                <a16:creationId xmlns:a16="http://schemas.microsoft.com/office/drawing/2014/main" id="{5A2118DC-6721-FB67-8370-D11A778FB6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5C5F0C-1604-4AF2-97A3-659780014B0D}" type="slidenum">
              <a:rPr lang="en-GB" altLang="en-US"/>
              <a:pPr fontAlgn="base">
                <a:spcBef>
                  <a:spcPct val="0"/>
                </a:spcBef>
                <a:spcAft>
                  <a:spcPct val="0"/>
                </a:spcAft>
              </a:pPr>
              <a:t>14</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DC80702-BAA2-887A-C0D0-4D90691C0C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2DF7289-2402-5946-ACC7-0AD442C55D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38916" name="Slide Number Placeholder 3">
            <a:extLst>
              <a:ext uri="{FF2B5EF4-FFF2-40B4-BE49-F238E27FC236}">
                <a16:creationId xmlns:a16="http://schemas.microsoft.com/office/drawing/2014/main" id="{0B21FD5E-064D-FFD3-F188-DFAD33ECA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409D64-C42C-47C2-B680-C8F37CCE2972}" type="slidenum">
              <a:rPr lang="en-GB" altLang="en-US"/>
              <a:pPr fontAlgn="base">
                <a:spcBef>
                  <a:spcPct val="0"/>
                </a:spcBef>
                <a:spcAft>
                  <a:spcPct val="0"/>
                </a:spcAft>
              </a:pPr>
              <a:t>15</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4E5D1EA-4A49-DEBB-BFA4-84EE0E936D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A1868F2-9301-B838-27B5-9D1EB02932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40964" name="Slide Number Placeholder 3">
            <a:extLst>
              <a:ext uri="{FF2B5EF4-FFF2-40B4-BE49-F238E27FC236}">
                <a16:creationId xmlns:a16="http://schemas.microsoft.com/office/drawing/2014/main" id="{ADB61BB6-C756-BF8E-71BF-2F68A4D463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058460-27C5-48F5-8FAA-F2ACC597F27B}" type="slidenum">
              <a:rPr lang="en-GB" altLang="en-US"/>
              <a:pPr fontAlgn="base">
                <a:spcBef>
                  <a:spcPct val="0"/>
                </a:spcBef>
                <a:spcAft>
                  <a:spcPct val="0"/>
                </a:spcAft>
              </a:pPr>
              <a:t>16</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C585A52-B760-D363-A7A7-606CC0AB79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125A203-EF86-5A6D-3499-76DDD6562A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43012" name="Slide Number Placeholder 3">
            <a:extLst>
              <a:ext uri="{FF2B5EF4-FFF2-40B4-BE49-F238E27FC236}">
                <a16:creationId xmlns:a16="http://schemas.microsoft.com/office/drawing/2014/main" id="{9D952690-C64E-75EF-8EAB-8E5A3DF1B2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3246B6-5CB5-4970-AFAE-90730D64E733}" type="slidenum">
              <a:rPr lang="en-GB" altLang="en-US"/>
              <a:pPr fontAlgn="base">
                <a:spcBef>
                  <a:spcPct val="0"/>
                </a:spcBef>
                <a:spcAft>
                  <a:spcPct val="0"/>
                </a:spcAft>
              </a:pPr>
              <a:t>17</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DB94527-F7F9-D089-066C-7A4F3B7384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FAA5DFF-88E5-5958-F8ED-A6796F49EF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45060" name="Slide Number Placeholder 3">
            <a:extLst>
              <a:ext uri="{FF2B5EF4-FFF2-40B4-BE49-F238E27FC236}">
                <a16:creationId xmlns:a16="http://schemas.microsoft.com/office/drawing/2014/main" id="{C9E1695B-3CEE-457D-CA40-B9DAA32045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546FD0-96F4-4832-9705-E67132448B09}" type="slidenum">
              <a:rPr lang="en-GB" altLang="en-US"/>
              <a:pPr fontAlgn="base">
                <a:spcBef>
                  <a:spcPct val="0"/>
                </a:spcBef>
                <a:spcAft>
                  <a:spcPct val="0"/>
                </a:spcAft>
              </a:pPr>
              <a:t>18</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BFBC554-6B3B-D2D9-E931-0BAD6EA2D8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D912C3F6-15A1-3571-C893-E621758EF8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47108" name="Slide Number Placeholder 3">
            <a:extLst>
              <a:ext uri="{FF2B5EF4-FFF2-40B4-BE49-F238E27FC236}">
                <a16:creationId xmlns:a16="http://schemas.microsoft.com/office/drawing/2014/main" id="{C00F5CB5-487A-83DD-0025-B314D64A3A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340281-281E-4AED-B464-90C1D9D3FEAA}" type="slidenum">
              <a:rPr lang="en-GB" altLang="en-US"/>
              <a:pPr fontAlgn="base">
                <a:spcBef>
                  <a:spcPct val="0"/>
                </a:spcBef>
                <a:spcAft>
                  <a:spcPct val="0"/>
                </a:spcAft>
              </a:pPr>
              <a:t>19</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E11EDBC-74FD-3CEE-1986-DAA1814F9F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1002809-490A-9A56-6F56-D20D864EB4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49156" name="Slide Number Placeholder 3">
            <a:extLst>
              <a:ext uri="{FF2B5EF4-FFF2-40B4-BE49-F238E27FC236}">
                <a16:creationId xmlns:a16="http://schemas.microsoft.com/office/drawing/2014/main" id="{FDDA8C54-7C56-FE6E-D954-2EA4E9FD14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6C62E2-6CE1-460D-8B75-BD31C87F15DB}" type="slidenum">
              <a:rPr lang="en-GB" altLang="en-US"/>
              <a:pPr fontAlgn="base">
                <a:spcBef>
                  <a:spcPct val="0"/>
                </a:spcBef>
                <a:spcAft>
                  <a:spcPct val="0"/>
                </a:spcAft>
              </a:pPr>
              <a:t>20</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46DFB11-5D66-0FD8-3588-0C8D9B1151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C88D380-AC99-B0A6-9F20-E0EB538A73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51204" name="Slide Number Placeholder 3">
            <a:extLst>
              <a:ext uri="{FF2B5EF4-FFF2-40B4-BE49-F238E27FC236}">
                <a16:creationId xmlns:a16="http://schemas.microsoft.com/office/drawing/2014/main" id="{C86A4BAF-E00A-F576-20FA-A761BD39FF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400F27-71B1-4E3F-8032-C35D8EC26843}" type="slidenum">
              <a:rPr lang="en-GB" altLang="en-US"/>
              <a:pPr fontAlgn="base">
                <a:spcBef>
                  <a:spcPct val="0"/>
                </a:spcBef>
                <a:spcAft>
                  <a:spcPct val="0"/>
                </a:spcAft>
              </a:pPr>
              <a:t>21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BF55307-C41C-C871-886E-D5BB35C55C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FC552BD-4A66-D385-95DD-3473DEC83F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14340" name="Slide Number Placeholder 3">
            <a:extLst>
              <a:ext uri="{FF2B5EF4-FFF2-40B4-BE49-F238E27FC236}">
                <a16:creationId xmlns:a16="http://schemas.microsoft.com/office/drawing/2014/main" id="{43DBFB80-3E6F-EE99-8ACB-AB89E3F84C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3C7988-916B-43D6-895E-7E78B8D39E20}" type="slidenum">
              <a:rPr lang="en-GB" altLang="en-US"/>
              <a:pPr fontAlgn="base">
                <a:spcBef>
                  <a:spcPct val="0"/>
                </a:spcBef>
                <a:spcAft>
                  <a:spcPct val="0"/>
                </a:spcAft>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CD0423D-2F39-2CEE-BF98-00DB4D7EC5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4D8BFB9B-C103-3599-0F84-A802342870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53252" name="Slide Number Placeholder 3">
            <a:extLst>
              <a:ext uri="{FF2B5EF4-FFF2-40B4-BE49-F238E27FC236}">
                <a16:creationId xmlns:a16="http://schemas.microsoft.com/office/drawing/2014/main" id="{822F2BBE-4C76-26AE-ED2C-69C3F4B734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F3C9A7-76E8-4DFE-905D-BFE5FB180DE4}" type="slidenum">
              <a:rPr lang="en-GB" altLang="en-US"/>
              <a:pPr fontAlgn="base">
                <a:spcBef>
                  <a:spcPct val="0"/>
                </a:spcBef>
                <a:spcAft>
                  <a:spcPct val="0"/>
                </a:spcAft>
              </a:pPr>
              <a:t>22</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47AB71C-BE24-EEEF-D1BD-6971A8A9D6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5C8141F-BC0A-87CF-9D3B-9C25A17D3D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55300" name="Slide Number Placeholder 3">
            <a:extLst>
              <a:ext uri="{FF2B5EF4-FFF2-40B4-BE49-F238E27FC236}">
                <a16:creationId xmlns:a16="http://schemas.microsoft.com/office/drawing/2014/main" id="{E3FA9D92-0C8D-D2CB-A191-42403AD37D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7740D7-72A6-4255-B89E-5E009ED9B126}" type="slidenum">
              <a:rPr lang="en-GB" altLang="en-US"/>
              <a:pPr fontAlgn="base">
                <a:spcBef>
                  <a:spcPct val="0"/>
                </a:spcBef>
                <a:spcAft>
                  <a:spcPct val="0"/>
                </a:spcAft>
              </a:pPr>
              <a:t>23</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C8D13F7-1B51-8FD5-C6EA-3DD42A047A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D2F91CDE-468D-170C-D083-B997CD6A36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57348" name="Slide Number Placeholder 3">
            <a:extLst>
              <a:ext uri="{FF2B5EF4-FFF2-40B4-BE49-F238E27FC236}">
                <a16:creationId xmlns:a16="http://schemas.microsoft.com/office/drawing/2014/main" id="{434374DA-B5D9-E881-5B0C-C951740D47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166C7B-B539-4E8E-89D6-70F17EDF9244}" type="slidenum">
              <a:rPr lang="en-GB" altLang="en-US"/>
              <a:pPr fontAlgn="base">
                <a:spcBef>
                  <a:spcPct val="0"/>
                </a:spcBef>
                <a:spcAft>
                  <a:spcPct val="0"/>
                </a:spcAft>
              </a:pPr>
              <a:t>24</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5A36B79B-9708-C50C-B8B4-B930CAC0C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7737E167-C0CE-1D86-D74E-F89BC9279D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60420" name="Slide Number Placeholder 3">
            <a:extLst>
              <a:ext uri="{FF2B5EF4-FFF2-40B4-BE49-F238E27FC236}">
                <a16:creationId xmlns:a16="http://schemas.microsoft.com/office/drawing/2014/main" id="{4F6B5C2C-503F-FFC4-DCFC-277F57CA0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F1A966-41CC-4031-ACDF-91D5F8528C40}" type="slidenum">
              <a:rPr lang="en-GB" altLang="en-US"/>
              <a:pPr fontAlgn="base">
                <a:spcBef>
                  <a:spcPct val="0"/>
                </a:spcBef>
                <a:spcAft>
                  <a:spcPct val="0"/>
                </a:spcAft>
              </a:pPr>
              <a:t>26</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6DFF4CA-FA4A-D8F8-BDDB-F0D223463E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A891733-288A-D316-9A0D-38C8D836C2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62468" name="Slide Number Placeholder 3">
            <a:extLst>
              <a:ext uri="{FF2B5EF4-FFF2-40B4-BE49-F238E27FC236}">
                <a16:creationId xmlns:a16="http://schemas.microsoft.com/office/drawing/2014/main" id="{EC1F2F55-7E1D-FFBD-652F-4DFE63F206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5A3A0C-DB21-4F9C-9181-D9C616106F33}" type="slidenum">
              <a:rPr lang="en-GB" altLang="en-US"/>
              <a:pPr fontAlgn="base">
                <a:spcBef>
                  <a:spcPct val="0"/>
                </a:spcBef>
                <a:spcAft>
                  <a:spcPct val="0"/>
                </a:spcAft>
              </a:pPr>
              <a:t>27</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BAC3D7B-21BF-9772-9423-60FE683A31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B7BC3FA-5562-F7BD-DBAF-A9288F5224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66564" name="Slide Number Placeholder 3">
            <a:extLst>
              <a:ext uri="{FF2B5EF4-FFF2-40B4-BE49-F238E27FC236}">
                <a16:creationId xmlns:a16="http://schemas.microsoft.com/office/drawing/2014/main" id="{AC10A99F-4AAF-3EA6-B7C9-37153341E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03E3F71C-46BA-4DB8-8406-5551733F94C1}" type="slidenum">
              <a:rPr lang="en-GB" altLang="en-US">
                <a:solidFill>
                  <a:srgbClr val="000000"/>
                </a:solidFill>
              </a:rPr>
              <a:pPr defTabSz="914400" fontAlgn="base">
                <a:spcBef>
                  <a:spcPct val="0"/>
                </a:spcBef>
                <a:spcAft>
                  <a:spcPct val="0"/>
                </a:spcAft>
              </a:pPr>
              <a:t>30</a:t>
            </a:fld>
            <a:endParaRPr lang="en-GB"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EC3D20F-F786-7043-DAC6-A6F0E55A9D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E25C2A9D-6361-5A7B-974D-9F389A8596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69636" name="Slide Number Placeholder 3">
            <a:extLst>
              <a:ext uri="{FF2B5EF4-FFF2-40B4-BE49-F238E27FC236}">
                <a16:creationId xmlns:a16="http://schemas.microsoft.com/office/drawing/2014/main" id="{73E15A09-E2C0-61FC-FDBE-F418850BDE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EF498B3A-DD9B-4DF4-A732-77911C66E5D4}" type="slidenum">
              <a:rPr lang="en-GB" altLang="en-US">
                <a:solidFill>
                  <a:srgbClr val="000000"/>
                </a:solidFill>
              </a:rPr>
              <a:pPr defTabSz="914400" fontAlgn="base">
                <a:spcBef>
                  <a:spcPct val="0"/>
                </a:spcBef>
                <a:spcAft>
                  <a:spcPct val="0"/>
                </a:spcAft>
              </a:pPr>
              <a:t>32</a:t>
            </a:fld>
            <a:endParaRPr lang="en-GB"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7E2B7ACC-4567-9153-33FE-591933067F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1E618555-3125-6560-0E54-0A8CCEBF54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71684" name="Slide Number Placeholder 3">
            <a:extLst>
              <a:ext uri="{FF2B5EF4-FFF2-40B4-BE49-F238E27FC236}">
                <a16:creationId xmlns:a16="http://schemas.microsoft.com/office/drawing/2014/main" id="{D148D590-3672-D174-12E6-C41B6D5698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EC10CB99-7E38-48E6-AB2C-B981F7453A8F}" type="slidenum">
              <a:rPr lang="en-GB" altLang="en-US">
                <a:solidFill>
                  <a:srgbClr val="000000"/>
                </a:solidFill>
              </a:rPr>
              <a:pPr defTabSz="914400" fontAlgn="base">
                <a:spcBef>
                  <a:spcPct val="0"/>
                </a:spcBef>
                <a:spcAft>
                  <a:spcPct val="0"/>
                </a:spcAft>
              </a:pPr>
              <a:t>33</a:t>
            </a:fld>
            <a:endParaRPr lang="en-GB"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FF296654-D5E3-D60A-D456-6228497B8C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CDBE49EE-3A27-4E82-C8CC-8E62CB1EF6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Here, you'll can provide heartfelt words of recognition, captivating images capturing their invaluable roles, and even the proud moments of your apprentices clutching their well-deserved apprenticeship certificates or awards.</a:t>
            </a:r>
            <a:endParaRPr lang="en-GB" altLang="en-US"/>
          </a:p>
        </p:txBody>
      </p:sp>
      <p:sp>
        <p:nvSpPr>
          <p:cNvPr id="74756" name="Slide Number Placeholder 3">
            <a:extLst>
              <a:ext uri="{FF2B5EF4-FFF2-40B4-BE49-F238E27FC236}">
                <a16:creationId xmlns:a16="http://schemas.microsoft.com/office/drawing/2014/main" id="{F9C0CFE7-46CA-9E42-D1BC-22B8E859E2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6CD5FB8A-C3BB-412A-8426-5B83D52618B4}" type="slidenum">
              <a:rPr lang="en-GB" altLang="en-US">
                <a:solidFill>
                  <a:srgbClr val="000000"/>
                </a:solidFill>
              </a:rPr>
              <a:pPr defTabSz="914400" fontAlgn="base">
                <a:spcBef>
                  <a:spcPct val="0"/>
                </a:spcBef>
                <a:spcAft>
                  <a:spcPct val="0"/>
                </a:spcAft>
              </a:pPr>
              <a:t>35</a:t>
            </a:fld>
            <a:endParaRPr lang="en-GB"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37F1447-F9BE-BD80-1C04-D15790BCD2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F7040777-8EA1-8653-E2C2-2C50D82845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76804" name="Slide Number Placeholder 3">
            <a:extLst>
              <a:ext uri="{FF2B5EF4-FFF2-40B4-BE49-F238E27FC236}">
                <a16:creationId xmlns:a16="http://schemas.microsoft.com/office/drawing/2014/main" id="{D92EAE0C-6148-365D-D2CC-BE4A3921F7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382F44-27BF-41AB-A4F8-034A25C78023}" type="slidenum">
              <a:rPr lang="en-GB" altLang="en-US"/>
              <a:pPr fontAlgn="base">
                <a:spcBef>
                  <a:spcPct val="0"/>
                </a:spcBef>
                <a:spcAft>
                  <a:spcPct val="0"/>
                </a:spcAft>
              </a:pPr>
              <a:t>36</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FF4B522-6D64-24C0-1C1D-40FE394331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5D36CB1-6AA8-837A-4CE8-B7DD1CCC40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17412" name="Slide Number Placeholder 3">
            <a:extLst>
              <a:ext uri="{FF2B5EF4-FFF2-40B4-BE49-F238E27FC236}">
                <a16:creationId xmlns:a16="http://schemas.microsoft.com/office/drawing/2014/main" id="{2583DD7F-CED6-14AA-17BB-2CB0A6B173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A81642-F614-4E59-B1CC-B5B43E002F0E}" type="slidenum">
              <a:rPr lang="en-GB" altLang="en-US"/>
              <a:pPr fontAlgn="base">
                <a:spcBef>
                  <a:spcPct val="0"/>
                </a:spcBef>
                <a:spcAft>
                  <a:spcPct val="0"/>
                </a:spcAft>
              </a:pPr>
              <a:t>4</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CFD4D41-0A3C-2ADA-CA44-1A41015841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6DA65C4F-1ED4-B352-32BC-357A632F76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panose="020F0502020204030204" pitchFamily="34" charset="0"/>
            </a:endParaRPr>
          </a:p>
        </p:txBody>
      </p:sp>
      <p:sp>
        <p:nvSpPr>
          <p:cNvPr id="80900" name="Slide Number Placeholder 3">
            <a:extLst>
              <a:ext uri="{FF2B5EF4-FFF2-40B4-BE49-F238E27FC236}">
                <a16:creationId xmlns:a16="http://schemas.microsoft.com/office/drawing/2014/main" id="{889D51C4-6D39-9940-7141-2B1FDBC237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C162A2DA-9C7C-4D14-8006-3D3EF9CE1A3C}" type="slidenum">
              <a:rPr lang="en-GB" altLang="en-US">
                <a:solidFill>
                  <a:srgbClr val="000000"/>
                </a:solidFill>
              </a:rPr>
              <a:pPr defTabSz="914400" fontAlgn="base">
                <a:spcBef>
                  <a:spcPct val="0"/>
                </a:spcBef>
                <a:spcAft>
                  <a:spcPct val="0"/>
                </a:spcAft>
              </a:pPr>
              <a:t>39</a:t>
            </a:fld>
            <a:endParaRPr lang="en-GB"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12254C4-5A1C-24A4-2443-D69AB2FA2F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pPr>
            <a:fld id="{19AE9A0F-1732-4593-A9FC-582654E9B6F1}" type="slidenum">
              <a:rPr lang="en-GB" altLang="en-US">
                <a:solidFill>
                  <a:srgbClr val="000000"/>
                </a:solidFill>
                <a:latin typeface="Arial" panose="020B0604020202020204" pitchFamily="34" charset="0"/>
              </a:rPr>
              <a:pPr defTabSz="914400" eaLnBrk="0" fontAlgn="base" hangingPunct="0">
                <a:spcBef>
                  <a:spcPct val="0"/>
                </a:spcBef>
                <a:spcAft>
                  <a:spcPct val="0"/>
                </a:spcAft>
              </a:pPr>
              <a:t>40</a:t>
            </a:fld>
            <a:endParaRPr lang="en-GB" altLang="en-US">
              <a:solidFill>
                <a:srgbClr val="000000"/>
              </a:solidFill>
              <a:latin typeface="Arial" panose="020B0604020202020204" pitchFamily="34" charset="0"/>
            </a:endParaRPr>
          </a:p>
        </p:txBody>
      </p:sp>
      <p:sp>
        <p:nvSpPr>
          <p:cNvPr id="82947" name="Rectangle 2">
            <a:extLst>
              <a:ext uri="{FF2B5EF4-FFF2-40B4-BE49-F238E27FC236}">
                <a16:creationId xmlns:a16="http://schemas.microsoft.com/office/drawing/2014/main" id="{E569B6F4-DFE1-0024-FC0F-5D44169435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03DB351E-27E1-B138-5847-D853B7C0CD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82949" name="Footer Placeholder 1">
            <a:extLst>
              <a:ext uri="{FF2B5EF4-FFF2-40B4-BE49-F238E27FC236}">
                <a16:creationId xmlns:a16="http://schemas.microsoft.com/office/drawing/2014/main" id="{447ABB2F-3204-02C6-940F-6D728B8EA76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endParaRPr lang="en-US" altLang="en-US">
              <a:solidFill>
                <a:srgbClr val="000000"/>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24DCA09-8285-B383-5683-EFDFA9BE5F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5B41562C-B5EB-6945-8BEA-071A6B8CC1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4996" name="Slide Number Placeholder 3">
            <a:extLst>
              <a:ext uri="{FF2B5EF4-FFF2-40B4-BE49-F238E27FC236}">
                <a16:creationId xmlns:a16="http://schemas.microsoft.com/office/drawing/2014/main" id="{9376CCEE-4DF0-5563-E229-580D804ABC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defTabSz="457200" fontAlgn="base">
              <a:spcBef>
                <a:spcPct val="0"/>
              </a:spcBef>
              <a:spcAft>
                <a:spcPct val="0"/>
              </a:spcAft>
              <a:defRPr>
                <a:solidFill>
                  <a:schemeClr val="tx1"/>
                </a:solidFill>
                <a:latin typeface="Calibri" panose="020F0502020204030204" pitchFamily="34" charset="0"/>
              </a:defRPr>
            </a:lvl6pPr>
            <a:lvl7pPr marL="2970213" indent="-227013" defTabSz="457200" fontAlgn="base">
              <a:spcBef>
                <a:spcPct val="0"/>
              </a:spcBef>
              <a:spcAft>
                <a:spcPct val="0"/>
              </a:spcAft>
              <a:defRPr>
                <a:solidFill>
                  <a:schemeClr val="tx1"/>
                </a:solidFill>
                <a:latin typeface="Calibri" panose="020F0502020204030204" pitchFamily="34" charset="0"/>
              </a:defRPr>
            </a:lvl7pPr>
            <a:lvl8pPr marL="3427413" indent="-227013" defTabSz="457200" fontAlgn="base">
              <a:spcBef>
                <a:spcPct val="0"/>
              </a:spcBef>
              <a:spcAft>
                <a:spcPct val="0"/>
              </a:spcAft>
              <a:defRPr>
                <a:solidFill>
                  <a:schemeClr val="tx1"/>
                </a:solidFill>
                <a:latin typeface="Calibri" panose="020F0502020204030204" pitchFamily="34" charset="0"/>
              </a:defRPr>
            </a:lvl8pPr>
            <a:lvl9pPr marL="3884613" indent="-227013"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46363A-E6AC-4EF3-BFCF-71ECAB77AF44}" type="slidenum">
              <a:rPr lang="en-US" altLang="en-US">
                <a:solidFill>
                  <a:srgbClr val="000000"/>
                </a:solidFill>
              </a:rPr>
              <a:pPr fontAlgn="base">
                <a:spcBef>
                  <a:spcPct val="0"/>
                </a:spcBef>
                <a:spcAft>
                  <a:spcPct val="0"/>
                </a:spcAft>
              </a:pPr>
              <a:t>41</a:t>
            </a:fld>
            <a:endParaRPr lang="en-US"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187BD94-898F-854E-E762-4DC1728BBE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4D788F50-BD5E-3E36-8397-CFF6D6FB43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87044" name="Slide Number Placeholder 3">
            <a:extLst>
              <a:ext uri="{FF2B5EF4-FFF2-40B4-BE49-F238E27FC236}">
                <a16:creationId xmlns:a16="http://schemas.microsoft.com/office/drawing/2014/main" id="{5AF8722C-77D4-5435-D3B2-C9C8A65FEC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5002A1-81CF-4F76-AA68-F2EE610614E8}" type="slidenum">
              <a:rPr lang="en-GB" altLang="en-US"/>
              <a:pPr fontAlgn="base">
                <a:spcBef>
                  <a:spcPct val="0"/>
                </a:spcBef>
                <a:spcAft>
                  <a:spcPct val="0"/>
                </a:spcAft>
              </a:pPr>
              <a:t>42</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D0282E7-740B-B729-3D4C-4557A155D9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458AF9-50D4-3218-D366-2DB45D2F0F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19460" name="Slide Number Placeholder 3">
            <a:extLst>
              <a:ext uri="{FF2B5EF4-FFF2-40B4-BE49-F238E27FC236}">
                <a16:creationId xmlns:a16="http://schemas.microsoft.com/office/drawing/2014/main" id="{36336B7F-C308-1908-B257-3EE50797A2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C119C65-34DA-40B2-842A-B29C9384D90D}" type="slidenum">
              <a:rPr lang="en-GB" altLang="en-US"/>
              <a:pPr fontAlgn="base">
                <a:spcBef>
                  <a:spcPct val="0"/>
                </a:spcBef>
                <a:spcAft>
                  <a:spcPct val="0"/>
                </a:spcAft>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794242B-41C8-83B8-493D-90D1F1D089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0B752DA-FF96-86C6-36A2-F24E9EB090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21508" name="Slide Number Placeholder 3">
            <a:extLst>
              <a:ext uri="{FF2B5EF4-FFF2-40B4-BE49-F238E27FC236}">
                <a16:creationId xmlns:a16="http://schemas.microsoft.com/office/drawing/2014/main" id="{F5982D4F-9EDD-F6DC-4DC2-C51B142D8D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1FF141-3B24-4F4B-B2F5-368A8CA6E5EB}" type="slidenum">
              <a:rPr lang="en-GB" altLang="en-US"/>
              <a:pPr fontAlgn="base">
                <a:spcBef>
                  <a:spcPct val="0"/>
                </a:spcBef>
                <a:spcAft>
                  <a:spcPct val="0"/>
                </a:spcAft>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B40F30D-4A09-B3B1-BC24-D387C19812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929AF5F-8B9C-7F46-300C-53EA1AAA73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23556" name="Slide Number Placeholder 3">
            <a:extLst>
              <a:ext uri="{FF2B5EF4-FFF2-40B4-BE49-F238E27FC236}">
                <a16:creationId xmlns:a16="http://schemas.microsoft.com/office/drawing/2014/main" id="{E314D21A-6620-4AB8-7849-5DF4CBF201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277262-6702-4AA4-A6DE-1B423F8E51CF}" type="slidenum">
              <a:rPr lang="en-GB" altLang="en-US"/>
              <a:pPr fontAlgn="base">
                <a:spcBef>
                  <a:spcPct val="0"/>
                </a:spcBef>
                <a:spcAft>
                  <a:spcPct val="0"/>
                </a:spcAft>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42A3E89-6C5F-F109-7D55-E72BCDF0F2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CB7C67A-51FB-578F-4DC8-0CBF91102D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26628" name="Slide Number Placeholder 3">
            <a:extLst>
              <a:ext uri="{FF2B5EF4-FFF2-40B4-BE49-F238E27FC236}">
                <a16:creationId xmlns:a16="http://schemas.microsoft.com/office/drawing/2014/main" id="{A5C0AB49-BBB3-060F-E227-96FF4DECB8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9A79A4-2389-4907-85E9-AE48E5D67301}" type="slidenum">
              <a:rPr lang="en-GB" altLang="en-US"/>
              <a:pPr fontAlgn="base">
                <a:spcBef>
                  <a:spcPct val="0"/>
                </a:spcBef>
                <a:spcAft>
                  <a:spcPct val="0"/>
                </a:spcAft>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E0105F4-71BD-4DAA-EB2F-A8B7C56B15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E2BDC2F-BD92-271B-CF6C-A88A0884BE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28676" name="Slide Number Placeholder 3">
            <a:extLst>
              <a:ext uri="{FF2B5EF4-FFF2-40B4-BE49-F238E27FC236}">
                <a16:creationId xmlns:a16="http://schemas.microsoft.com/office/drawing/2014/main" id="{ED46C70A-E2E3-4A3D-FB61-1F1809D6C6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80F2C3-B9E2-45CD-BF29-E0E067598319}" type="slidenum">
              <a:rPr lang="en-GB" altLang="en-US"/>
              <a:pPr fontAlgn="base">
                <a:spcBef>
                  <a:spcPct val="0"/>
                </a:spcBef>
                <a:spcAft>
                  <a:spcPct val="0"/>
                </a:spcAft>
              </a:pPr>
              <a:t>10</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675CCAE-AD68-C7F0-86C6-2683E24789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6B626F0-870B-97CB-9644-E445C6F6CC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Training with your business in mind</a:t>
            </a:r>
          </a:p>
          <a:p>
            <a:pPr>
              <a:spcBef>
                <a:spcPct val="0"/>
              </a:spcBef>
            </a:pPr>
            <a:r>
              <a:rPr lang="en-US" altLang="en-US"/>
              <a:t>Choosing to develop your workforce through apprenticeships will come with a number of advantages, a huge one being that your apprentices will be building skills that are directly relevant to your business. </a:t>
            </a:r>
          </a:p>
          <a:p>
            <a:pPr>
              <a:spcBef>
                <a:spcPct val="0"/>
              </a:spcBef>
            </a:pPr>
            <a:r>
              <a:rPr lang="en-US" altLang="en-US" b="1">
                <a:solidFill>
                  <a:srgbClr val="00395B"/>
                </a:solidFill>
                <a:latin typeface="Lato" panose="020F0502020204030203" pitchFamily="34" charset="0"/>
              </a:rPr>
              <a:t>Fill the skills gap</a:t>
            </a:r>
          </a:p>
          <a:p>
            <a:pPr>
              <a:spcBef>
                <a:spcPct val="0"/>
              </a:spcBef>
            </a:pPr>
            <a:r>
              <a:rPr lang="en-US" altLang="en-US">
                <a:solidFill>
                  <a:srgbClr val="00395B"/>
                </a:solidFill>
                <a:latin typeface="Lato" panose="020F0502020204030203" pitchFamily="34" charset="0"/>
              </a:rPr>
              <a:t>Develop and nurture your workforce then you should be in a better position to fill any skills gaps, as and when they arise.</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4. A long-term investment</a:t>
            </a:r>
          </a:p>
          <a:p>
            <a:pPr>
              <a:spcBef>
                <a:spcPct val="0"/>
              </a:spcBef>
            </a:pPr>
            <a:r>
              <a:rPr lang="en-US" altLang="en-US">
                <a:solidFill>
                  <a:srgbClr val="00395B"/>
                </a:solidFill>
                <a:latin typeface="Lato" panose="020F0502020204030203" pitchFamily="34" charset="0"/>
              </a:rPr>
              <a:t>Another significant benefit of apprenticeships, for both employers and employees, is that they can help organisations keep their teams feeling valued, productive and motivated. A member of staff who feels as though they have been invested in by their employer is likely to be more committed to their job and loyal to the company. So not only will you retain the value of your investment for longer, but you will also produce happy, fulfilled team members.</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Retain your top talent</a:t>
            </a:r>
          </a:p>
          <a:p>
            <a:pPr>
              <a:spcBef>
                <a:spcPct val="0"/>
              </a:spcBef>
            </a:pPr>
            <a:r>
              <a:rPr lang="en-US" altLang="en-US">
                <a:solidFill>
                  <a:srgbClr val="00395B"/>
                </a:solidFill>
                <a:latin typeface="Lato" panose="020F0502020204030203" pitchFamily="34" charset="0"/>
              </a:rPr>
              <a:t>If you have Valuable, hard-working employees within your team, then providing opportunities for growth is essential in order to retain them. There is nothing worse than stagnancy for creating an employee with itchy feet and you don’t want your best people looking for opportunities elsewhere. So whether you have a vacancy to fill or not, encouraging the development of your team can be beneficial for everyone involved.</a:t>
            </a:r>
          </a:p>
          <a:p>
            <a:pPr>
              <a:spcBef>
                <a:spcPct val="0"/>
              </a:spcBef>
            </a:pPr>
            <a:endParaRPr lang="en-US" altLang="en-US">
              <a:solidFill>
                <a:srgbClr val="00395B"/>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6. Keep costs down</a:t>
            </a:r>
          </a:p>
          <a:p>
            <a:pPr>
              <a:spcBef>
                <a:spcPct val="0"/>
              </a:spcBef>
            </a:pPr>
            <a:r>
              <a:rPr lang="en-US" altLang="en-US">
                <a:solidFill>
                  <a:srgbClr val="00395B"/>
                </a:solidFill>
                <a:latin typeface="Lato" panose="020F0502020204030203" pitchFamily="34" charset="0"/>
              </a:rPr>
              <a:t>Did you know that the government has funding in place to help with the cost of your apprenticeships? This means that, for small businesses, choosing to up-skill your staff through apprenticeships.</a:t>
            </a:r>
            <a:endParaRPr lang="en-US" altLang="en-US">
              <a:solidFill>
                <a:srgbClr val="1A5A98"/>
              </a:solidFill>
              <a:latin typeface="Lato" panose="020F0502020204030203" pitchFamily="34" charset="0"/>
            </a:endParaRPr>
          </a:p>
          <a:p>
            <a:pPr>
              <a:spcBef>
                <a:spcPct val="0"/>
              </a:spcBef>
            </a:pPr>
            <a:endParaRPr lang="en-US" altLang="en-US">
              <a:solidFill>
                <a:srgbClr val="1A5A98"/>
              </a:solidFill>
              <a:latin typeface="Lato" panose="020F0502020204030203" pitchFamily="34" charset="0"/>
            </a:endParaRPr>
          </a:p>
          <a:p>
            <a:pPr>
              <a:spcBef>
                <a:spcPct val="0"/>
              </a:spcBef>
            </a:pPr>
            <a:r>
              <a:rPr lang="en-US" altLang="en-US" b="1">
                <a:solidFill>
                  <a:srgbClr val="00395B"/>
                </a:solidFill>
                <a:latin typeface="Lato" panose="020F0502020204030203" pitchFamily="34" charset="0"/>
              </a:rPr>
              <a:t>Continuing professional development for existing employees</a:t>
            </a:r>
          </a:p>
          <a:p>
            <a:pPr>
              <a:spcBef>
                <a:spcPct val="0"/>
              </a:spcBef>
            </a:pPr>
            <a:r>
              <a:rPr lang="en-US" altLang="en-US">
                <a:solidFill>
                  <a:srgbClr val="1A5A98"/>
                </a:solidFill>
                <a:latin typeface="Lato" panose="020F0502020204030203" pitchFamily="34" charset="0"/>
              </a:rPr>
              <a:t>Employees who feel supported in their professional development are more motivated at work and tend to give more to their jobs. Giving your people the chance to learn new skills will help to boost their satisfaction which is great for them as individuals but also has benefits for you as a business. Research shows that not only are happy employees more productive and perform better, they are also more likely to stay with the company. This is great for businesses looking to improve talent retention (particularly for competitive roles with sought-after skills) and, in turn, enjoy the time and cost savings of not having to recruit to fill roles as often.</a:t>
            </a:r>
          </a:p>
          <a:p>
            <a:pPr>
              <a:spcBef>
                <a:spcPct val="0"/>
              </a:spcBef>
            </a:pPr>
            <a:endParaRPr lang="en-US" altLang="en-US">
              <a:solidFill>
                <a:srgbClr val="00395B"/>
              </a:solidFill>
              <a:latin typeface="Lato" panose="020F0502020204030203" pitchFamily="34" charset="0"/>
            </a:endParaRPr>
          </a:p>
          <a:p>
            <a:pPr>
              <a:spcBef>
                <a:spcPct val="0"/>
              </a:spcBef>
            </a:pPr>
            <a:endParaRPr lang="en-US" altLang="en-US">
              <a:solidFill>
                <a:srgbClr val="00395B"/>
              </a:solidFill>
              <a:latin typeface="Lato" panose="020F0502020204030203" pitchFamily="34" charset="0"/>
            </a:endParaRPr>
          </a:p>
          <a:p>
            <a:pPr>
              <a:spcBef>
                <a:spcPct val="0"/>
              </a:spcBef>
            </a:pPr>
            <a:endParaRPr lang="en-GB" altLang="en-US"/>
          </a:p>
        </p:txBody>
      </p:sp>
      <p:sp>
        <p:nvSpPr>
          <p:cNvPr id="30724" name="Slide Number Placeholder 3">
            <a:extLst>
              <a:ext uri="{FF2B5EF4-FFF2-40B4-BE49-F238E27FC236}">
                <a16:creationId xmlns:a16="http://schemas.microsoft.com/office/drawing/2014/main" id="{FD232756-7A80-7F58-4912-E95EA2AF5F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69F129-D733-453D-BC53-058362EF948F}" type="slidenum">
              <a:rPr lang="en-GB" altLang="en-US"/>
              <a:pPr fontAlgn="base">
                <a:spcBef>
                  <a:spcPct val="0"/>
                </a:spcBef>
                <a:spcAft>
                  <a:spcPct val="0"/>
                </a:spcAft>
              </a:pPr>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332DC8-8ACA-50EB-68CD-107A9A74A251}"/>
              </a:ext>
            </a:extLst>
          </p:cNvPr>
          <p:cNvSpPr>
            <a:spLocks noGrp="1"/>
          </p:cNvSpPr>
          <p:nvPr>
            <p:ph type="dt" sz="half" idx="10"/>
          </p:nvPr>
        </p:nvSpPr>
        <p:spPr/>
        <p:txBody>
          <a:bodyPr/>
          <a:lstStyle>
            <a:lvl1pPr>
              <a:defRPr/>
            </a:lvl1pPr>
          </a:lstStyle>
          <a:p>
            <a:pPr>
              <a:defRPr/>
            </a:pPr>
            <a:fld id="{8E3F2365-EABA-4C2E-AD04-8AF6C9EF87A5}"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5DE3174C-F10B-E3E2-57F2-D98A219FFB3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A0E4A15-2DFB-0111-FDED-05133389AE0D}"/>
              </a:ext>
            </a:extLst>
          </p:cNvPr>
          <p:cNvSpPr>
            <a:spLocks noGrp="1"/>
          </p:cNvSpPr>
          <p:nvPr>
            <p:ph type="sldNum" sz="quarter" idx="12"/>
          </p:nvPr>
        </p:nvSpPr>
        <p:spPr/>
        <p:txBody>
          <a:bodyPr/>
          <a:lstStyle>
            <a:lvl1pPr>
              <a:defRPr/>
            </a:lvl1pPr>
          </a:lstStyle>
          <a:p>
            <a:pPr>
              <a:defRPr/>
            </a:pPr>
            <a:fld id="{2748DC3E-92A9-4219-B0BF-B4FA245E997C}" type="slidenum">
              <a:rPr lang="en-GB"/>
              <a:pPr>
                <a:defRPr/>
              </a:pPr>
              <a:t>‹#›</a:t>
            </a:fld>
            <a:endParaRPr lang="en-GB" dirty="0"/>
          </a:p>
        </p:txBody>
      </p:sp>
    </p:spTree>
    <p:extLst>
      <p:ext uri="{BB962C8B-B14F-4D97-AF65-F5344CB8AC3E}">
        <p14:creationId xmlns:p14="http://schemas.microsoft.com/office/powerpoint/2010/main" val="145571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B5CB06C-9ACA-3857-6524-9087400B533D}"/>
              </a:ext>
            </a:extLst>
          </p:cNvPr>
          <p:cNvSpPr>
            <a:spLocks noGrp="1"/>
          </p:cNvSpPr>
          <p:nvPr>
            <p:ph type="dt" sz="half" idx="10"/>
          </p:nvPr>
        </p:nvSpPr>
        <p:spPr/>
        <p:txBody>
          <a:bodyPr/>
          <a:lstStyle>
            <a:lvl1pPr>
              <a:defRPr/>
            </a:lvl1pPr>
          </a:lstStyle>
          <a:p>
            <a:pPr>
              <a:defRPr/>
            </a:pPr>
            <a:fld id="{BD39F7DA-9B3D-4DBB-82E2-C81EE98378D1}"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97DABC0C-2747-DD81-C4AA-ECB9C160A0B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8712256-C380-EFD4-48BA-177301B9BFE5}"/>
              </a:ext>
            </a:extLst>
          </p:cNvPr>
          <p:cNvSpPr>
            <a:spLocks noGrp="1"/>
          </p:cNvSpPr>
          <p:nvPr>
            <p:ph type="sldNum" sz="quarter" idx="12"/>
          </p:nvPr>
        </p:nvSpPr>
        <p:spPr/>
        <p:txBody>
          <a:bodyPr/>
          <a:lstStyle>
            <a:lvl1pPr>
              <a:defRPr/>
            </a:lvl1pPr>
          </a:lstStyle>
          <a:p>
            <a:pPr>
              <a:defRPr/>
            </a:pPr>
            <a:fld id="{5E8F3F22-EF51-4C9E-B295-91B526927751}" type="slidenum">
              <a:rPr lang="en-GB"/>
              <a:pPr>
                <a:defRPr/>
              </a:pPr>
              <a:t>‹#›</a:t>
            </a:fld>
            <a:endParaRPr lang="en-GB" dirty="0"/>
          </a:p>
        </p:txBody>
      </p:sp>
    </p:spTree>
    <p:extLst>
      <p:ext uri="{BB962C8B-B14F-4D97-AF65-F5344CB8AC3E}">
        <p14:creationId xmlns:p14="http://schemas.microsoft.com/office/powerpoint/2010/main" val="186604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45ABCEB-B805-B0CA-5EE2-83E2D6F5129F}"/>
              </a:ext>
            </a:extLst>
          </p:cNvPr>
          <p:cNvSpPr>
            <a:spLocks noGrp="1"/>
          </p:cNvSpPr>
          <p:nvPr>
            <p:ph type="dt" sz="half" idx="10"/>
          </p:nvPr>
        </p:nvSpPr>
        <p:spPr/>
        <p:txBody>
          <a:bodyPr/>
          <a:lstStyle>
            <a:lvl1pPr>
              <a:defRPr/>
            </a:lvl1pPr>
          </a:lstStyle>
          <a:p>
            <a:pPr>
              <a:defRPr/>
            </a:pPr>
            <a:fld id="{95971607-93E7-4BE7-8721-10568B9826D2}"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C4846C3C-9641-76E1-8518-D0371B26673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28E36D-22F5-47B6-EDA2-B7A11862F4CC}"/>
              </a:ext>
            </a:extLst>
          </p:cNvPr>
          <p:cNvSpPr>
            <a:spLocks noGrp="1"/>
          </p:cNvSpPr>
          <p:nvPr>
            <p:ph type="sldNum" sz="quarter" idx="12"/>
          </p:nvPr>
        </p:nvSpPr>
        <p:spPr/>
        <p:txBody>
          <a:bodyPr/>
          <a:lstStyle>
            <a:lvl1pPr>
              <a:defRPr/>
            </a:lvl1pPr>
          </a:lstStyle>
          <a:p>
            <a:pPr>
              <a:defRPr/>
            </a:pPr>
            <a:fld id="{227128A1-477D-4819-B1B6-7665D80C152E}" type="slidenum">
              <a:rPr lang="en-GB"/>
              <a:pPr>
                <a:defRPr/>
              </a:pPr>
              <a:t>‹#›</a:t>
            </a:fld>
            <a:endParaRPr lang="en-GB" dirty="0"/>
          </a:p>
        </p:txBody>
      </p:sp>
    </p:spTree>
    <p:extLst>
      <p:ext uri="{BB962C8B-B14F-4D97-AF65-F5344CB8AC3E}">
        <p14:creationId xmlns:p14="http://schemas.microsoft.com/office/powerpoint/2010/main" val="337914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iple Timeline">
    <p:spTree>
      <p:nvGrpSpPr>
        <p:cNvPr id="1" name=""/>
        <p:cNvGrpSpPr/>
        <p:nvPr/>
      </p:nvGrpSpPr>
      <p:grpSpPr>
        <a:xfrm>
          <a:off x="0" y="0"/>
          <a:ext cx="0" cy="0"/>
          <a:chOff x="0" y="0"/>
          <a:chExt cx="0" cy="0"/>
        </a:xfrm>
      </p:grpSpPr>
      <p:sp>
        <p:nvSpPr>
          <p:cNvPr id="49" name="Text Placeholder 48"/>
          <p:cNvSpPr>
            <a:spLocks noGrp="1"/>
          </p:cNvSpPr>
          <p:nvPr>
            <p:ph type="body" sz="quarter" idx="10"/>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1" name="Text Placeholder 50"/>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p:cNvSpPr>
            <a:spLocks noGrp="1"/>
          </p:cNvSpPr>
          <p:nvPr>
            <p:ph type="body" sz="quarter" idx="12"/>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3" name="Text Placeholder 50"/>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p:cNvSpPr>
            <a:spLocks noGrp="1"/>
          </p:cNvSpPr>
          <p:nvPr>
            <p:ph type="body" sz="quarter" idx="14"/>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5" name="Text Placeholder 50"/>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p:cNvSpPr>
            <a:spLocks noGrp="1"/>
          </p:cNvSpPr>
          <p:nvPr>
            <p:ph type="body" sz="quarter" idx="16"/>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7" name="Text Placeholder 50"/>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p:cNvSpPr>
            <a:spLocks noGrp="1"/>
          </p:cNvSpPr>
          <p:nvPr>
            <p:ph type="body" sz="quarter" idx="18"/>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9" name="Text Placeholder 50"/>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p:cNvSpPr>
            <a:spLocks noGrp="1"/>
          </p:cNvSpPr>
          <p:nvPr>
            <p:ph type="body" sz="quarter" idx="20"/>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1" name="Text Placeholder 50"/>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p:cNvSpPr>
            <a:spLocks noGrp="1"/>
          </p:cNvSpPr>
          <p:nvPr>
            <p:ph type="body" sz="quarter" idx="22"/>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3" name="Text Placeholder 50"/>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8"/>
          <p:cNvSpPr>
            <a:spLocks noGrp="1"/>
          </p:cNvSpPr>
          <p:nvPr>
            <p:ph type="body" sz="quarter" idx="24"/>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Text Placeholder 50"/>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6" name="Text Placeholder 48"/>
          <p:cNvSpPr>
            <a:spLocks noGrp="1"/>
          </p:cNvSpPr>
          <p:nvPr>
            <p:ph type="body" sz="quarter" idx="26"/>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7" name="Text Placeholder 50"/>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8" name="Text Placeholder 48"/>
          <p:cNvSpPr>
            <a:spLocks noGrp="1"/>
          </p:cNvSpPr>
          <p:nvPr>
            <p:ph type="body" sz="quarter" idx="28"/>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Text Placeholder 50"/>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0" name="Text Placeholder 48"/>
          <p:cNvSpPr>
            <a:spLocks noGrp="1"/>
          </p:cNvSpPr>
          <p:nvPr>
            <p:ph type="body" sz="quarter" idx="30"/>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1" name="Text Placeholder 50"/>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2" name="Text Placeholder 48"/>
          <p:cNvSpPr>
            <a:spLocks noGrp="1"/>
          </p:cNvSpPr>
          <p:nvPr>
            <p:ph type="body" sz="quarter" idx="32"/>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50"/>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3140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12E5B9-4330-6A89-C1FF-FF0CB06D2DA9}"/>
              </a:ext>
            </a:extLst>
          </p:cNvPr>
          <p:cNvSpPr>
            <a:spLocks noGrp="1"/>
          </p:cNvSpPr>
          <p:nvPr>
            <p:ph type="dt" sz="half" idx="10"/>
          </p:nvPr>
        </p:nvSpPr>
        <p:spPr/>
        <p:txBody>
          <a:bodyPr/>
          <a:lstStyle>
            <a:lvl1pPr>
              <a:defRPr/>
            </a:lvl1pPr>
          </a:lstStyle>
          <a:p>
            <a:pPr>
              <a:defRPr/>
            </a:pPr>
            <a:fld id="{C7472AB8-80FD-45B9-9953-FF98370471BF}"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790234EB-1A4A-3797-7FE9-E817B847174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26D068-98BB-F4EF-477A-C283F823F183}"/>
              </a:ext>
            </a:extLst>
          </p:cNvPr>
          <p:cNvSpPr>
            <a:spLocks noGrp="1"/>
          </p:cNvSpPr>
          <p:nvPr>
            <p:ph type="sldNum" sz="quarter" idx="12"/>
          </p:nvPr>
        </p:nvSpPr>
        <p:spPr/>
        <p:txBody>
          <a:bodyPr/>
          <a:lstStyle>
            <a:lvl1pPr>
              <a:defRPr/>
            </a:lvl1pPr>
          </a:lstStyle>
          <a:p>
            <a:pPr>
              <a:defRPr/>
            </a:pPr>
            <a:fld id="{D46B5771-3B21-4E9D-95BB-2EE1E1474DB2}" type="slidenum">
              <a:rPr lang="en-GB"/>
              <a:pPr>
                <a:defRPr/>
              </a:pPr>
              <a:t>‹#›</a:t>
            </a:fld>
            <a:endParaRPr lang="en-GB" dirty="0"/>
          </a:p>
        </p:txBody>
      </p:sp>
    </p:spTree>
    <p:extLst>
      <p:ext uri="{BB962C8B-B14F-4D97-AF65-F5344CB8AC3E}">
        <p14:creationId xmlns:p14="http://schemas.microsoft.com/office/powerpoint/2010/main" val="182145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D66418-AF56-2744-55E2-49DA4BDC3323}"/>
              </a:ext>
            </a:extLst>
          </p:cNvPr>
          <p:cNvSpPr>
            <a:spLocks noGrp="1"/>
          </p:cNvSpPr>
          <p:nvPr>
            <p:ph type="dt" sz="half" idx="10"/>
          </p:nvPr>
        </p:nvSpPr>
        <p:spPr/>
        <p:txBody>
          <a:bodyPr/>
          <a:lstStyle>
            <a:lvl1pPr>
              <a:defRPr/>
            </a:lvl1pPr>
          </a:lstStyle>
          <a:p>
            <a:pPr>
              <a:defRPr/>
            </a:pPr>
            <a:fld id="{2FFD4EC9-622D-43AD-B7F5-3B727CC9CAFD}"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CFFED600-4733-EF39-B694-3B4AC4423E9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7A70A9C-F3A4-53B0-1787-A664E1893B3E}"/>
              </a:ext>
            </a:extLst>
          </p:cNvPr>
          <p:cNvSpPr>
            <a:spLocks noGrp="1"/>
          </p:cNvSpPr>
          <p:nvPr>
            <p:ph type="sldNum" sz="quarter" idx="12"/>
          </p:nvPr>
        </p:nvSpPr>
        <p:spPr/>
        <p:txBody>
          <a:bodyPr/>
          <a:lstStyle>
            <a:lvl1pPr>
              <a:defRPr/>
            </a:lvl1pPr>
          </a:lstStyle>
          <a:p>
            <a:pPr>
              <a:defRPr/>
            </a:pPr>
            <a:fld id="{144D52DB-DF77-4AF7-AB08-FDD4A2728D7D}" type="slidenum">
              <a:rPr lang="en-GB"/>
              <a:pPr>
                <a:defRPr/>
              </a:pPr>
              <a:t>‹#›</a:t>
            </a:fld>
            <a:endParaRPr lang="en-GB" dirty="0"/>
          </a:p>
        </p:txBody>
      </p:sp>
    </p:spTree>
    <p:extLst>
      <p:ext uri="{BB962C8B-B14F-4D97-AF65-F5344CB8AC3E}">
        <p14:creationId xmlns:p14="http://schemas.microsoft.com/office/powerpoint/2010/main" val="347766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8A5BB-CEE6-67AF-9208-E21309379EB2}"/>
              </a:ext>
            </a:extLst>
          </p:cNvPr>
          <p:cNvSpPr>
            <a:spLocks noGrp="1"/>
          </p:cNvSpPr>
          <p:nvPr>
            <p:ph type="dt" sz="half" idx="10"/>
          </p:nvPr>
        </p:nvSpPr>
        <p:spPr/>
        <p:txBody>
          <a:bodyPr/>
          <a:lstStyle>
            <a:lvl1pPr>
              <a:defRPr/>
            </a:lvl1pPr>
          </a:lstStyle>
          <a:p>
            <a:pPr>
              <a:defRPr/>
            </a:pPr>
            <a:fld id="{89C910A2-2349-4F2E-9AE0-A36F2862EB01}"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997417AF-01EE-2E54-21B7-3022FFD29F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3FD4B20-1705-2027-6396-AA9350F5C0B0}"/>
              </a:ext>
            </a:extLst>
          </p:cNvPr>
          <p:cNvSpPr>
            <a:spLocks noGrp="1"/>
          </p:cNvSpPr>
          <p:nvPr>
            <p:ph type="sldNum" sz="quarter" idx="12"/>
          </p:nvPr>
        </p:nvSpPr>
        <p:spPr/>
        <p:txBody>
          <a:bodyPr/>
          <a:lstStyle>
            <a:lvl1pPr>
              <a:defRPr/>
            </a:lvl1pPr>
          </a:lstStyle>
          <a:p>
            <a:pPr>
              <a:defRPr/>
            </a:pPr>
            <a:fld id="{E613FC61-944E-4625-AF61-00397C5E84D5}" type="slidenum">
              <a:rPr lang="en-GB"/>
              <a:pPr>
                <a:defRPr/>
              </a:pPr>
              <a:t>‹#›</a:t>
            </a:fld>
            <a:endParaRPr lang="en-GB" dirty="0"/>
          </a:p>
        </p:txBody>
      </p:sp>
    </p:spTree>
    <p:extLst>
      <p:ext uri="{BB962C8B-B14F-4D97-AF65-F5344CB8AC3E}">
        <p14:creationId xmlns:p14="http://schemas.microsoft.com/office/powerpoint/2010/main" val="1942335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DEAC5EC-5CC5-458B-C086-7AD016784138}"/>
              </a:ext>
            </a:extLst>
          </p:cNvPr>
          <p:cNvSpPr>
            <a:spLocks noGrp="1"/>
          </p:cNvSpPr>
          <p:nvPr>
            <p:ph type="dt" sz="half" idx="10"/>
          </p:nvPr>
        </p:nvSpPr>
        <p:spPr/>
        <p:txBody>
          <a:bodyPr/>
          <a:lstStyle>
            <a:lvl1pPr>
              <a:defRPr/>
            </a:lvl1pPr>
          </a:lstStyle>
          <a:p>
            <a:pPr>
              <a:defRPr/>
            </a:pPr>
            <a:fld id="{7B384ED3-7894-4CD9-92BB-30347E975C50}" type="datetimeFigureOut">
              <a:rPr lang="en-GB"/>
              <a:pPr>
                <a:defRPr/>
              </a:pPr>
              <a:t>12/07/2023</a:t>
            </a:fld>
            <a:endParaRPr lang="en-GB" dirty="0"/>
          </a:p>
        </p:txBody>
      </p:sp>
      <p:sp>
        <p:nvSpPr>
          <p:cNvPr id="6" name="Footer Placeholder 4">
            <a:extLst>
              <a:ext uri="{FF2B5EF4-FFF2-40B4-BE49-F238E27FC236}">
                <a16:creationId xmlns:a16="http://schemas.microsoft.com/office/drawing/2014/main" id="{5DEE7E6D-6245-F0A5-E327-BA62957573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29F8C9B-3C50-44E0-C326-6C5336AAA24F}"/>
              </a:ext>
            </a:extLst>
          </p:cNvPr>
          <p:cNvSpPr>
            <a:spLocks noGrp="1"/>
          </p:cNvSpPr>
          <p:nvPr>
            <p:ph type="sldNum" sz="quarter" idx="12"/>
          </p:nvPr>
        </p:nvSpPr>
        <p:spPr/>
        <p:txBody>
          <a:bodyPr/>
          <a:lstStyle>
            <a:lvl1pPr>
              <a:defRPr/>
            </a:lvl1pPr>
          </a:lstStyle>
          <a:p>
            <a:pPr>
              <a:defRPr/>
            </a:pPr>
            <a:fld id="{9584F815-61FD-4A0D-9E0C-5092073AC1B5}" type="slidenum">
              <a:rPr lang="en-GB"/>
              <a:pPr>
                <a:defRPr/>
              </a:pPr>
              <a:t>‹#›</a:t>
            </a:fld>
            <a:endParaRPr lang="en-GB" dirty="0"/>
          </a:p>
        </p:txBody>
      </p:sp>
    </p:spTree>
    <p:extLst>
      <p:ext uri="{BB962C8B-B14F-4D97-AF65-F5344CB8AC3E}">
        <p14:creationId xmlns:p14="http://schemas.microsoft.com/office/powerpoint/2010/main" val="1893230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45D57A5-E77F-D0DE-9919-3D48021D7704}"/>
              </a:ext>
            </a:extLst>
          </p:cNvPr>
          <p:cNvSpPr>
            <a:spLocks noGrp="1"/>
          </p:cNvSpPr>
          <p:nvPr>
            <p:ph type="dt" sz="half" idx="10"/>
          </p:nvPr>
        </p:nvSpPr>
        <p:spPr/>
        <p:txBody>
          <a:bodyPr/>
          <a:lstStyle>
            <a:lvl1pPr>
              <a:defRPr/>
            </a:lvl1pPr>
          </a:lstStyle>
          <a:p>
            <a:pPr>
              <a:defRPr/>
            </a:pPr>
            <a:fld id="{1FC9964E-4800-4E1A-BF52-C2C18D1D07FB}" type="datetimeFigureOut">
              <a:rPr lang="en-GB"/>
              <a:pPr>
                <a:defRPr/>
              </a:pPr>
              <a:t>12/07/2023</a:t>
            </a:fld>
            <a:endParaRPr lang="en-GB" dirty="0"/>
          </a:p>
        </p:txBody>
      </p:sp>
      <p:sp>
        <p:nvSpPr>
          <p:cNvPr id="8" name="Footer Placeholder 4">
            <a:extLst>
              <a:ext uri="{FF2B5EF4-FFF2-40B4-BE49-F238E27FC236}">
                <a16:creationId xmlns:a16="http://schemas.microsoft.com/office/drawing/2014/main" id="{6CFFE440-8B06-91BE-2704-D95854EEA18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A78D54A-18B7-8466-50D5-99A677FB7E33}"/>
              </a:ext>
            </a:extLst>
          </p:cNvPr>
          <p:cNvSpPr>
            <a:spLocks noGrp="1"/>
          </p:cNvSpPr>
          <p:nvPr>
            <p:ph type="sldNum" sz="quarter" idx="12"/>
          </p:nvPr>
        </p:nvSpPr>
        <p:spPr/>
        <p:txBody>
          <a:bodyPr/>
          <a:lstStyle>
            <a:lvl1pPr>
              <a:defRPr/>
            </a:lvl1pPr>
          </a:lstStyle>
          <a:p>
            <a:pPr>
              <a:defRPr/>
            </a:pPr>
            <a:fld id="{EB03C47C-9ED1-4A1C-8876-D92A80B5FF53}" type="slidenum">
              <a:rPr lang="en-GB"/>
              <a:pPr>
                <a:defRPr/>
              </a:pPr>
              <a:t>‹#›</a:t>
            </a:fld>
            <a:endParaRPr lang="en-GB" dirty="0"/>
          </a:p>
        </p:txBody>
      </p:sp>
    </p:spTree>
    <p:extLst>
      <p:ext uri="{BB962C8B-B14F-4D97-AF65-F5344CB8AC3E}">
        <p14:creationId xmlns:p14="http://schemas.microsoft.com/office/powerpoint/2010/main" val="1895120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99C18DA-7F31-0049-1C7F-15FA277E7042}"/>
              </a:ext>
            </a:extLst>
          </p:cNvPr>
          <p:cNvSpPr>
            <a:spLocks noGrp="1"/>
          </p:cNvSpPr>
          <p:nvPr>
            <p:ph type="dt" sz="half" idx="10"/>
          </p:nvPr>
        </p:nvSpPr>
        <p:spPr/>
        <p:txBody>
          <a:bodyPr/>
          <a:lstStyle>
            <a:lvl1pPr>
              <a:defRPr/>
            </a:lvl1pPr>
          </a:lstStyle>
          <a:p>
            <a:pPr>
              <a:defRPr/>
            </a:pPr>
            <a:fld id="{6F02D965-F439-4BD9-A833-1C52A698716E}" type="datetimeFigureOut">
              <a:rPr lang="en-GB"/>
              <a:pPr>
                <a:defRPr/>
              </a:pPr>
              <a:t>12/07/2023</a:t>
            </a:fld>
            <a:endParaRPr lang="en-GB" dirty="0"/>
          </a:p>
        </p:txBody>
      </p:sp>
      <p:sp>
        <p:nvSpPr>
          <p:cNvPr id="4" name="Footer Placeholder 4">
            <a:extLst>
              <a:ext uri="{FF2B5EF4-FFF2-40B4-BE49-F238E27FC236}">
                <a16:creationId xmlns:a16="http://schemas.microsoft.com/office/drawing/2014/main" id="{764BF028-B9E8-57D5-260D-E8AADE8C4D7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AAD2F06-4C60-D634-5FD5-199A615C9112}"/>
              </a:ext>
            </a:extLst>
          </p:cNvPr>
          <p:cNvSpPr>
            <a:spLocks noGrp="1"/>
          </p:cNvSpPr>
          <p:nvPr>
            <p:ph type="sldNum" sz="quarter" idx="12"/>
          </p:nvPr>
        </p:nvSpPr>
        <p:spPr/>
        <p:txBody>
          <a:bodyPr/>
          <a:lstStyle>
            <a:lvl1pPr>
              <a:defRPr/>
            </a:lvl1pPr>
          </a:lstStyle>
          <a:p>
            <a:pPr>
              <a:defRPr/>
            </a:pPr>
            <a:fld id="{9AEF063C-6E1E-4BED-8079-05AA5AD7D1E6}" type="slidenum">
              <a:rPr lang="en-GB"/>
              <a:pPr>
                <a:defRPr/>
              </a:pPr>
              <a:t>‹#›</a:t>
            </a:fld>
            <a:endParaRPr lang="en-GB" dirty="0"/>
          </a:p>
        </p:txBody>
      </p:sp>
    </p:spTree>
    <p:extLst>
      <p:ext uri="{BB962C8B-B14F-4D97-AF65-F5344CB8AC3E}">
        <p14:creationId xmlns:p14="http://schemas.microsoft.com/office/powerpoint/2010/main" val="1314414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A12663-CD4F-F7ED-35C4-71B36831F50F}"/>
              </a:ext>
            </a:extLst>
          </p:cNvPr>
          <p:cNvSpPr>
            <a:spLocks noGrp="1"/>
          </p:cNvSpPr>
          <p:nvPr>
            <p:ph type="dt" sz="half" idx="10"/>
          </p:nvPr>
        </p:nvSpPr>
        <p:spPr/>
        <p:txBody>
          <a:bodyPr/>
          <a:lstStyle>
            <a:lvl1pPr>
              <a:defRPr/>
            </a:lvl1pPr>
          </a:lstStyle>
          <a:p>
            <a:pPr>
              <a:defRPr/>
            </a:pPr>
            <a:fld id="{28D0B3C6-A97E-4AED-A2AF-5310001898DF}" type="datetimeFigureOut">
              <a:rPr lang="en-GB"/>
              <a:pPr>
                <a:defRPr/>
              </a:pPr>
              <a:t>12/07/2023</a:t>
            </a:fld>
            <a:endParaRPr lang="en-GB" dirty="0"/>
          </a:p>
        </p:txBody>
      </p:sp>
      <p:sp>
        <p:nvSpPr>
          <p:cNvPr id="3" name="Footer Placeholder 4">
            <a:extLst>
              <a:ext uri="{FF2B5EF4-FFF2-40B4-BE49-F238E27FC236}">
                <a16:creationId xmlns:a16="http://schemas.microsoft.com/office/drawing/2014/main" id="{A0A846CB-C67E-BFD1-DF72-E51DA0D02FA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9ACDB59-4FC8-55B9-298A-806A8B27436C}"/>
              </a:ext>
            </a:extLst>
          </p:cNvPr>
          <p:cNvSpPr>
            <a:spLocks noGrp="1"/>
          </p:cNvSpPr>
          <p:nvPr>
            <p:ph type="sldNum" sz="quarter" idx="12"/>
          </p:nvPr>
        </p:nvSpPr>
        <p:spPr/>
        <p:txBody>
          <a:bodyPr/>
          <a:lstStyle>
            <a:lvl1pPr>
              <a:defRPr/>
            </a:lvl1pPr>
          </a:lstStyle>
          <a:p>
            <a:pPr>
              <a:defRPr/>
            </a:pPr>
            <a:fld id="{6210891E-1B83-4A55-9D0B-9AB743FC721C}" type="slidenum">
              <a:rPr lang="en-GB"/>
              <a:pPr>
                <a:defRPr/>
              </a:pPr>
              <a:t>‹#›</a:t>
            </a:fld>
            <a:endParaRPr lang="en-GB" dirty="0"/>
          </a:p>
        </p:txBody>
      </p:sp>
    </p:spTree>
    <p:extLst>
      <p:ext uri="{BB962C8B-B14F-4D97-AF65-F5344CB8AC3E}">
        <p14:creationId xmlns:p14="http://schemas.microsoft.com/office/powerpoint/2010/main" val="353341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EA3830-C4DC-5458-02EB-DEDA018A8CAD}"/>
              </a:ext>
            </a:extLst>
          </p:cNvPr>
          <p:cNvSpPr>
            <a:spLocks noGrp="1"/>
          </p:cNvSpPr>
          <p:nvPr>
            <p:ph type="dt" sz="half" idx="10"/>
          </p:nvPr>
        </p:nvSpPr>
        <p:spPr/>
        <p:txBody>
          <a:bodyPr/>
          <a:lstStyle>
            <a:lvl1pPr>
              <a:defRPr/>
            </a:lvl1pPr>
          </a:lstStyle>
          <a:p>
            <a:pPr>
              <a:defRPr/>
            </a:pPr>
            <a:fld id="{7A4DEC32-70E5-44FE-B050-080620578AAF}"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0366197B-9532-82D2-8F57-18A512771AC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44B5C77-BCD4-D207-FF51-1CD662E96B14}"/>
              </a:ext>
            </a:extLst>
          </p:cNvPr>
          <p:cNvSpPr>
            <a:spLocks noGrp="1"/>
          </p:cNvSpPr>
          <p:nvPr>
            <p:ph type="sldNum" sz="quarter" idx="12"/>
          </p:nvPr>
        </p:nvSpPr>
        <p:spPr/>
        <p:txBody>
          <a:bodyPr/>
          <a:lstStyle>
            <a:lvl1pPr>
              <a:defRPr/>
            </a:lvl1pPr>
          </a:lstStyle>
          <a:p>
            <a:pPr>
              <a:defRPr/>
            </a:pPr>
            <a:fld id="{56FB200F-B1C2-4414-8BFF-B715E6528F45}" type="slidenum">
              <a:rPr lang="en-GB"/>
              <a:pPr>
                <a:defRPr/>
              </a:pPr>
              <a:t>‹#›</a:t>
            </a:fld>
            <a:endParaRPr lang="en-GB" dirty="0"/>
          </a:p>
        </p:txBody>
      </p:sp>
    </p:spTree>
    <p:extLst>
      <p:ext uri="{BB962C8B-B14F-4D97-AF65-F5344CB8AC3E}">
        <p14:creationId xmlns:p14="http://schemas.microsoft.com/office/powerpoint/2010/main" val="1640705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E8E11E-BC08-300E-722C-8AA577BF1635}"/>
              </a:ext>
            </a:extLst>
          </p:cNvPr>
          <p:cNvSpPr>
            <a:spLocks noGrp="1"/>
          </p:cNvSpPr>
          <p:nvPr>
            <p:ph type="dt" sz="half" idx="10"/>
          </p:nvPr>
        </p:nvSpPr>
        <p:spPr/>
        <p:txBody>
          <a:bodyPr/>
          <a:lstStyle>
            <a:lvl1pPr>
              <a:defRPr/>
            </a:lvl1pPr>
          </a:lstStyle>
          <a:p>
            <a:pPr>
              <a:defRPr/>
            </a:pPr>
            <a:fld id="{E5251C54-EC5A-44E0-BD0C-F0B7C5D16871}" type="datetimeFigureOut">
              <a:rPr lang="en-GB"/>
              <a:pPr>
                <a:defRPr/>
              </a:pPr>
              <a:t>12/07/2023</a:t>
            </a:fld>
            <a:endParaRPr lang="en-GB" dirty="0"/>
          </a:p>
        </p:txBody>
      </p:sp>
      <p:sp>
        <p:nvSpPr>
          <p:cNvPr id="6" name="Footer Placeholder 4">
            <a:extLst>
              <a:ext uri="{FF2B5EF4-FFF2-40B4-BE49-F238E27FC236}">
                <a16:creationId xmlns:a16="http://schemas.microsoft.com/office/drawing/2014/main" id="{4CBE5196-129A-F53F-8D84-90AF9555F8E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94140AC-523D-A0C5-0484-8C2C029C0EBF}"/>
              </a:ext>
            </a:extLst>
          </p:cNvPr>
          <p:cNvSpPr>
            <a:spLocks noGrp="1"/>
          </p:cNvSpPr>
          <p:nvPr>
            <p:ph type="sldNum" sz="quarter" idx="12"/>
          </p:nvPr>
        </p:nvSpPr>
        <p:spPr/>
        <p:txBody>
          <a:bodyPr/>
          <a:lstStyle>
            <a:lvl1pPr>
              <a:defRPr/>
            </a:lvl1pPr>
          </a:lstStyle>
          <a:p>
            <a:pPr>
              <a:defRPr/>
            </a:pPr>
            <a:fld id="{453FC6D2-406F-4D9C-8065-98B1E202A342}" type="slidenum">
              <a:rPr lang="en-GB"/>
              <a:pPr>
                <a:defRPr/>
              </a:pPr>
              <a:t>‹#›</a:t>
            </a:fld>
            <a:endParaRPr lang="en-GB" dirty="0"/>
          </a:p>
        </p:txBody>
      </p:sp>
    </p:spTree>
    <p:extLst>
      <p:ext uri="{BB962C8B-B14F-4D97-AF65-F5344CB8AC3E}">
        <p14:creationId xmlns:p14="http://schemas.microsoft.com/office/powerpoint/2010/main" val="183049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240283B-A768-75AF-C78F-51B893BE2B7E}"/>
              </a:ext>
            </a:extLst>
          </p:cNvPr>
          <p:cNvSpPr>
            <a:spLocks noGrp="1"/>
          </p:cNvSpPr>
          <p:nvPr>
            <p:ph type="dt" sz="half" idx="10"/>
          </p:nvPr>
        </p:nvSpPr>
        <p:spPr/>
        <p:txBody>
          <a:bodyPr/>
          <a:lstStyle>
            <a:lvl1pPr>
              <a:defRPr/>
            </a:lvl1pPr>
          </a:lstStyle>
          <a:p>
            <a:pPr>
              <a:defRPr/>
            </a:pPr>
            <a:fld id="{010B9372-59F1-4B38-8F55-020AB9EF77B5}" type="datetimeFigureOut">
              <a:rPr lang="en-GB"/>
              <a:pPr>
                <a:defRPr/>
              </a:pPr>
              <a:t>12/07/2023</a:t>
            </a:fld>
            <a:endParaRPr lang="en-GB" dirty="0"/>
          </a:p>
        </p:txBody>
      </p:sp>
      <p:sp>
        <p:nvSpPr>
          <p:cNvPr id="6" name="Footer Placeholder 4">
            <a:extLst>
              <a:ext uri="{FF2B5EF4-FFF2-40B4-BE49-F238E27FC236}">
                <a16:creationId xmlns:a16="http://schemas.microsoft.com/office/drawing/2014/main" id="{03C7769E-85A2-053C-757E-4850C8F52CE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28EA1E-A184-00D2-C38C-3834B0D016CA}"/>
              </a:ext>
            </a:extLst>
          </p:cNvPr>
          <p:cNvSpPr>
            <a:spLocks noGrp="1"/>
          </p:cNvSpPr>
          <p:nvPr>
            <p:ph type="sldNum" sz="quarter" idx="12"/>
          </p:nvPr>
        </p:nvSpPr>
        <p:spPr/>
        <p:txBody>
          <a:bodyPr/>
          <a:lstStyle>
            <a:lvl1pPr>
              <a:defRPr/>
            </a:lvl1pPr>
          </a:lstStyle>
          <a:p>
            <a:pPr>
              <a:defRPr/>
            </a:pPr>
            <a:fld id="{8D4962A4-A36B-483A-905B-39BE6D43B180}" type="slidenum">
              <a:rPr lang="en-GB"/>
              <a:pPr>
                <a:defRPr/>
              </a:pPr>
              <a:t>‹#›</a:t>
            </a:fld>
            <a:endParaRPr lang="en-GB" dirty="0"/>
          </a:p>
        </p:txBody>
      </p:sp>
    </p:spTree>
    <p:extLst>
      <p:ext uri="{BB962C8B-B14F-4D97-AF65-F5344CB8AC3E}">
        <p14:creationId xmlns:p14="http://schemas.microsoft.com/office/powerpoint/2010/main" val="175732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9D5FD2-2B19-AEEE-1C7C-1A67C67159B0}"/>
              </a:ext>
            </a:extLst>
          </p:cNvPr>
          <p:cNvSpPr>
            <a:spLocks noGrp="1"/>
          </p:cNvSpPr>
          <p:nvPr>
            <p:ph type="dt" sz="half" idx="10"/>
          </p:nvPr>
        </p:nvSpPr>
        <p:spPr/>
        <p:txBody>
          <a:bodyPr/>
          <a:lstStyle>
            <a:lvl1pPr>
              <a:defRPr/>
            </a:lvl1pPr>
          </a:lstStyle>
          <a:p>
            <a:pPr>
              <a:defRPr/>
            </a:pPr>
            <a:fld id="{832D4E87-E422-401B-9F17-9ABA7F6B9889}"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28EB93A5-CEEC-43EC-D1DD-3F664C8A9D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EB108F4-0361-B8B3-DC4D-9294800423CA}"/>
              </a:ext>
            </a:extLst>
          </p:cNvPr>
          <p:cNvSpPr>
            <a:spLocks noGrp="1"/>
          </p:cNvSpPr>
          <p:nvPr>
            <p:ph type="sldNum" sz="quarter" idx="12"/>
          </p:nvPr>
        </p:nvSpPr>
        <p:spPr/>
        <p:txBody>
          <a:bodyPr/>
          <a:lstStyle>
            <a:lvl1pPr>
              <a:defRPr/>
            </a:lvl1pPr>
          </a:lstStyle>
          <a:p>
            <a:pPr>
              <a:defRPr/>
            </a:pPr>
            <a:fld id="{F7C7A768-A720-47D3-B5F5-5F0935AC0BD4}" type="slidenum">
              <a:rPr lang="en-GB"/>
              <a:pPr>
                <a:defRPr/>
              </a:pPr>
              <a:t>‹#›</a:t>
            </a:fld>
            <a:endParaRPr lang="en-GB" dirty="0"/>
          </a:p>
        </p:txBody>
      </p:sp>
    </p:spTree>
    <p:extLst>
      <p:ext uri="{BB962C8B-B14F-4D97-AF65-F5344CB8AC3E}">
        <p14:creationId xmlns:p14="http://schemas.microsoft.com/office/powerpoint/2010/main" val="2114406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AE7C99-D32B-F4DD-19E9-F191BC09DFBF}"/>
              </a:ext>
            </a:extLst>
          </p:cNvPr>
          <p:cNvSpPr>
            <a:spLocks noGrp="1"/>
          </p:cNvSpPr>
          <p:nvPr>
            <p:ph type="dt" sz="half" idx="10"/>
          </p:nvPr>
        </p:nvSpPr>
        <p:spPr/>
        <p:txBody>
          <a:bodyPr/>
          <a:lstStyle>
            <a:lvl1pPr>
              <a:defRPr/>
            </a:lvl1pPr>
          </a:lstStyle>
          <a:p>
            <a:pPr>
              <a:defRPr/>
            </a:pPr>
            <a:fld id="{EA3C8836-EB1E-4837-83B3-5382ED0A1FDD}"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D43AA9F7-EC48-BDEB-5E69-6E650822866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2258869-66ED-4533-ECAA-A466FD2D5217}"/>
              </a:ext>
            </a:extLst>
          </p:cNvPr>
          <p:cNvSpPr>
            <a:spLocks noGrp="1"/>
          </p:cNvSpPr>
          <p:nvPr>
            <p:ph type="sldNum" sz="quarter" idx="12"/>
          </p:nvPr>
        </p:nvSpPr>
        <p:spPr/>
        <p:txBody>
          <a:bodyPr/>
          <a:lstStyle>
            <a:lvl1pPr>
              <a:defRPr/>
            </a:lvl1pPr>
          </a:lstStyle>
          <a:p>
            <a:pPr>
              <a:defRPr/>
            </a:pPr>
            <a:fld id="{B3AB251E-F21C-427C-BCD9-2A57D2AE7024}" type="slidenum">
              <a:rPr lang="en-GB"/>
              <a:pPr>
                <a:defRPr/>
              </a:pPr>
              <a:t>‹#›</a:t>
            </a:fld>
            <a:endParaRPr lang="en-GB" dirty="0"/>
          </a:p>
        </p:txBody>
      </p:sp>
    </p:spTree>
    <p:extLst>
      <p:ext uri="{BB962C8B-B14F-4D97-AF65-F5344CB8AC3E}">
        <p14:creationId xmlns:p14="http://schemas.microsoft.com/office/powerpoint/2010/main" val="230526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177">
            <a:extLst>
              <a:ext uri="{FF2B5EF4-FFF2-40B4-BE49-F238E27FC236}">
                <a16:creationId xmlns:a16="http://schemas.microsoft.com/office/drawing/2014/main" id="{A6445C8A-446C-CFF7-D955-CED0F8D5B83E}"/>
              </a:ext>
            </a:extLst>
          </p:cNvPr>
          <p:cNvGrpSpPr>
            <a:grpSpLocks/>
          </p:cNvGrpSpPr>
          <p:nvPr/>
        </p:nvGrpSpPr>
        <p:grpSpPr bwMode="auto">
          <a:xfrm>
            <a:off x="609600" y="431800"/>
            <a:ext cx="1150938" cy="720725"/>
            <a:chOff x="3183" y="893"/>
            <a:chExt cx="544" cy="454"/>
          </a:xfrm>
        </p:grpSpPr>
        <p:sp>
          <p:nvSpPr>
            <p:cNvPr id="3" name="Rectangle 94">
              <a:extLst>
                <a:ext uri="{FF2B5EF4-FFF2-40B4-BE49-F238E27FC236}">
                  <a16:creationId xmlns:a16="http://schemas.microsoft.com/office/drawing/2014/main" id="{FCC0721F-1E77-50DE-199E-6C47EC64FB80}"/>
                </a:ext>
              </a:extLst>
            </p:cNvPr>
            <p:cNvSpPr>
              <a:spLocks noChangeAspect="1" noChangeArrowheads="1"/>
            </p:cNvSpPr>
            <p:nvPr userDrawn="1"/>
          </p:nvSpPr>
          <p:spPr bwMode="auto">
            <a:xfrm>
              <a:off x="3183" y="893"/>
              <a:ext cx="8" cy="453"/>
            </a:xfrm>
            <a:prstGeom prst="rect">
              <a:avLst/>
            </a:prstGeom>
            <a:solidFill>
              <a:srgbClr val="00C0B5"/>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 name="Freeform 95">
              <a:extLst>
                <a:ext uri="{FF2B5EF4-FFF2-40B4-BE49-F238E27FC236}">
                  <a16:creationId xmlns:a16="http://schemas.microsoft.com/office/drawing/2014/main" id="{604ED19D-19F2-80B6-E159-8C73F1372C35}"/>
                </a:ext>
              </a:extLst>
            </p:cNvPr>
            <p:cNvSpPr>
              <a:spLocks noChangeAspect="1" noEditPoints="1"/>
            </p:cNvSpPr>
            <p:nvPr userDrawn="1"/>
          </p:nvSpPr>
          <p:spPr bwMode="auto">
            <a:xfrm>
              <a:off x="3233" y="1068"/>
              <a:ext cx="58" cy="71"/>
            </a:xfrm>
            <a:custGeom>
              <a:avLst/>
              <a:gdLst>
                <a:gd name="T0" fmla="*/ 0 w 116"/>
                <a:gd name="T1" fmla="*/ 0 h 142"/>
                <a:gd name="T2" fmla="*/ 1 w 116"/>
                <a:gd name="T3" fmla="*/ 0 h 142"/>
                <a:gd name="T4" fmla="*/ 1 w 116"/>
                <a:gd name="T5" fmla="*/ 1 h 142"/>
                <a:gd name="T6" fmla="*/ 1 w 116"/>
                <a:gd name="T7" fmla="*/ 1 h 142"/>
                <a:gd name="T8" fmla="*/ 0 w 116"/>
                <a:gd name="T9" fmla="*/ 1 h 142"/>
                <a:gd name="T10" fmla="*/ 0 w 116"/>
                <a:gd name="T11" fmla="*/ 0 h 142"/>
                <a:gd name="T12" fmla="*/ 1 w 116"/>
                <a:gd name="T13" fmla="*/ 1 h 142"/>
                <a:gd name="T14" fmla="*/ 1 w 116"/>
                <a:gd name="T15" fmla="*/ 1 h 142"/>
                <a:gd name="T16" fmla="*/ 1 w 116"/>
                <a:gd name="T17" fmla="*/ 1 h 142"/>
                <a:gd name="T18" fmla="*/ 1 w 116"/>
                <a:gd name="T19" fmla="*/ 1 h 142"/>
                <a:gd name="T20" fmla="*/ 1 w 116"/>
                <a:gd name="T21" fmla="*/ 1 h 142"/>
                <a:gd name="T22" fmla="*/ 1 w 116"/>
                <a:gd name="T23" fmla="*/ 1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42">
                  <a:moveTo>
                    <a:pt x="0" y="0"/>
                  </a:moveTo>
                  <a:cubicBezTo>
                    <a:pt x="48" y="0"/>
                    <a:pt x="48" y="0"/>
                    <a:pt x="48" y="0"/>
                  </a:cubicBezTo>
                  <a:cubicBezTo>
                    <a:pt x="92" y="0"/>
                    <a:pt x="116" y="22"/>
                    <a:pt x="116" y="68"/>
                  </a:cubicBezTo>
                  <a:cubicBezTo>
                    <a:pt x="116" y="115"/>
                    <a:pt x="95" y="142"/>
                    <a:pt x="48" y="142"/>
                  </a:cubicBezTo>
                  <a:cubicBezTo>
                    <a:pt x="0" y="142"/>
                    <a:pt x="0" y="142"/>
                    <a:pt x="0" y="142"/>
                  </a:cubicBezTo>
                  <a:lnTo>
                    <a:pt x="0" y="0"/>
                  </a:lnTo>
                  <a:close/>
                  <a:moveTo>
                    <a:pt x="18" y="126"/>
                  </a:moveTo>
                  <a:cubicBezTo>
                    <a:pt x="50" y="126"/>
                    <a:pt x="50" y="126"/>
                    <a:pt x="50" y="126"/>
                  </a:cubicBezTo>
                  <a:cubicBezTo>
                    <a:pt x="63" y="126"/>
                    <a:pt x="97" y="122"/>
                    <a:pt x="97" y="70"/>
                  </a:cubicBezTo>
                  <a:cubicBezTo>
                    <a:pt x="97" y="37"/>
                    <a:pt x="85" y="16"/>
                    <a:pt x="50" y="16"/>
                  </a:cubicBezTo>
                  <a:cubicBezTo>
                    <a:pt x="18" y="16"/>
                    <a:pt x="18" y="16"/>
                    <a:pt x="18" y="16"/>
                  </a:cubicBezTo>
                  <a:lnTo>
                    <a:pt x="18" y="1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96">
              <a:extLst>
                <a:ext uri="{FF2B5EF4-FFF2-40B4-BE49-F238E27FC236}">
                  <a16:creationId xmlns:a16="http://schemas.microsoft.com/office/drawing/2014/main" id="{814D1AC4-C03C-8FD8-6219-7E27FE6DEB0B}"/>
                </a:ext>
              </a:extLst>
            </p:cNvPr>
            <p:cNvSpPr>
              <a:spLocks noChangeAspect="1" noEditPoints="1"/>
            </p:cNvSpPr>
            <p:nvPr userDrawn="1"/>
          </p:nvSpPr>
          <p:spPr bwMode="auto">
            <a:xfrm>
              <a:off x="3296" y="1086"/>
              <a:ext cx="47" cy="54"/>
            </a:xfrm>
            <a:custGeom>
              <a:avLst/>
              <a:gdLst>
                <a:gd name="T0" fmla="*/ 0 w 95"/>
                <a:gd name="T1" fmla="*/ 1 h 107"/>
                <a:gd name="T2" fmla="*/ 0 w 95"/>
                <a:gd name="T3" fmla="*/ 1 h 107"/>
                <a:gd name="T4" fmla="*/ 0 w 95"/>
                <a:gd name="T5" fmla="*/ 1 h 107"/>
                <a:gd name="T6" fmla="*/ 0 w 95"/>
                <a:gd name="T7" fmla="*/ 0 h 107"/>
                <a:gd name="T8" fmla="*/ 0 w 95"/>
                <a:gd name="T9" fmla="*/ 1 h 107"/>
                <a:gd name="T10" fmla="*/ 0 w 95"/>
                <a:gd name="T11" fmla="*/ 1 h 107"/>
                <a:gd name="T12" fmla="*/ 0 w 95"/>
                <a:gd name="T13" fmla="*/ 1 h 107"/>
                <a:gd name="T14" fmla="*/ 0 w 95"/>
                <a:gd name="T15" fmla="*/ 1 h 107"/>
                <a:gd name="T16" fmla="*/ 0 w 95"/>
                <a:gd name="T17" fmla="*/ 1 h 107"/>
                <a:gd name="T18" fmla="*/ 0 w 95"/>
                <a:gd name="T19" fmla="*/ 1 h 107"/>
                <a:gd name="T20" fmla="*/ 0 w 95"/>
                <a:gd name="T21" fmla="*/ 1 h 107"/>
                <a:gd name="T22" fmla="*/ 0 w 95"/>
                <a:gd name="T23" fmla="*/ 1 h 107"/>
                <a:gd name="T24" fmla="*/ 0 w 95"/>
                <a:gd name="T25" fmla="*/ 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3" y="92"/>
                    <a:pt x="73" y="85"/>
                    <a:pt x="76" y="72"/>
                  </a:cubicBezTo>
                  <a:lnTo>
                    <a:pt x="93" y="72"/>
                  </a:lnTo>
                  <a:close/>
                  <a:moveTo>
                    <a:pt x="77" y="44"/>
                  </a:moveTo>
                  <a:cubicBezTo>
                    <a:pt x="76" y="28"/>
                    <a:pt x="64" y="15"/>
                    <a:pt x="47" y="15"/>
                  </a:cubicBezTo>
                  <a:cubicBezTo>
                    <a:pt x="29" y="15"/>
                    <a:pt x="19" y="28"/>
                    <a:pt x="18" y="44"/>
                  </a:cubicBezTo>
                  <a:lnTo>
                    <a:pt x="77"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97">
              <a:extLst>
                <a:ext uri="{FF2B5EF4-FFF2-40B4-BE49-F238E27FC236}">
                  <a16:creationId xmlns:a16="http://schemas.microsoft.com/office/drawing/2014/main" id="{AD93969B-3CC6-BBBB-DE7E-22B505DC7640}"/>
                </a:ext>
              </a:extLst>
            </p:cNvPr>
            <p:cNvSpPr>
              <a:spLocks noChangeAspect="1" noEditPoints="1"/>
            </p:cNvSpPr>
            <p:nvPr userDrawn="1"/>
          </p:nvSpPr>
          <p:spPr bwMode="auto">
            <a:xfrm>
              <a:off x="3350" y="1086"/>
              <a:ext cx="48" cy="72"/>
            </a:xfrm>
            <a:custGeom>
              <a:avLst/>
              <a:gdLst>
                <a:gd name="T0" fmla="*/ 0 w 97"/>
                <a:gd name="T1" fmla="*/ 1 h 144"/>
                <a:gd name="T2" fmla="*/ 0 w 97"/>
                <a:gd name="T3" fmla="*/ 1 h 144"/>
                <a:gd name="T4" fmla="*/ 0 w 97"/>
                <a:gd name="T5" fmla="*/ 1 h 144"/>
                <a:gd name="T6" fmla="*/ 0 w 97"/>
                <a:gd name="T7" fmla="*/ 1 h 144"/>
                <a:gd name="T8" fmla="*/ 0 w 97"/>
                <a:gd name="T9" fmla="*/ 0 h 144"/>
                <a:gd name="T10" fmla="*/ 0 w 97"/>
                <a:gd name="T11" fmla="*/ 1 h 144"/>
                <a:gd name="T12" fmla="*/ 0 w 97"/>
                <a:gd name="T13" fmla="*/ 1 h 144"/>
                <a:gd name="T14" fmla="*/ 0 w 97"/>
                <a:gd name="T15" fmla="*/ 1 h 144"/>
                <a:gd name="T16" fmla="*/ 0 w 97"/>
                <a:gd name="T17" fmla="*/ 1 h 144"/>
                <a:gd name="T18" fmla="*/ 0 w 97"/>
                <a:gd name="T19" fmla="*/ 1 h 144"/>
                <a:gd name="T20" fmla="*/ 0 w 97"/>
                <a:gd name="T21" fmla="*/ 1 h 144"/>
                <a:gd name="T22" fmla="*/ 0 w 97"/>
                <a:gd name="T23" fmla="*/ 1 h 144"/>
                <a:gd name="T24" fmla="*/ 0 w 97"/>
                <a:gd name="T25" fmla="*/ 1 h 144"/>
                <a:gd name="T26" fmla="*/ 0 w 97"/>
                <a:gd name="T27" fmla="*/ 1 h 144"/>
                <a:gd name="T28" fmla="*/ 0 w 97"/>
                <a:gd name="T29" fmla="*/ 1 h 144"/>
                <a:gd name="T30" fmla="*/ 0 w 97"/>
                <a:gd name="T31" fmla="*/ 1 h 144"/>
                <a:gd name="T32" fmla="*/ 0 w 97"/>
                <a:gd name="T33" fmla="*/ 1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44">
                  <a:moveTo>
                    <a:pt x="0" y="2"/>
                  </a:moveTo>
                  <a:cubicBezTo>
                    <a:pt x="17" y="2"/>
                    <a:pt x="17" y="2"/>
                    <a:pt x="17" y="2"/>
                  </a:cubicBezTo>
                  <a:cubicBezTo>
                    <a:pt x="17" y="16"/>
                    <a:pt x="17" y="16"/>
                    <a:pt x="17" y="16"/>
                  </a:cubicBezTo>
                  <a:cubicBezTo>
                    <a:pt x="18" y="16"/>
                    <a:pt x="18" y="16"/>
                    <a:pt x="18" y="16"/>
                  </a:cubicBezTo>
                  <a:cubicBezTo>
                    <a:pt x="23" y="5"/>
                    <a:pt x="36" y="0"/>
                    <a:pt x="50" y="0"/>
                  </a:cubicBezTo>
                  <a:cubicBezTo>
                    <a:pt x="82" y="0"/>
                    <a:pt x="97" y="25"/>
                    <a:pt x="97" y="54"/>
                  </a:cubicBezTo>
                  <a:cubicBezTo>
                    <a:pt x="97" y="83"/>
                    <a:pt x="82" y="107"/>
                    <a:pt x="51" y="107"/>
                  </a:cubicBezTo>
                  <a:cubicBezTo>
                    <a:pt x="40" y="107"/>
                    <a:pt x="25" y="103"/>
                    <a:pt x="18" y="91"/>
                  </a:cubicBezTo>
                  <a:cubicBezTo>
                    <a:pt x="17" y="91"/>
                    <a:pt x="17" y="91"/>
                    <a:pt x="17" y="91"/>
                  </a:cubicBezTo>
                  <a:cubicBezTo>
                    <a:pt x="17" y="144"/>
                    <a:pt x="17" y="144"/>
                    <a:pt x="17" y="144"/>
                  </a:cubicBezTo>
                  <a:cubicBezTo>
                    <a:pt x="0" y="144"/>
                    <a:pt x="0" y="144"/>
                    <a:pt x="0" y="144"/>
                  </a:cubicBezTo>
                  <a:lnTo>
                    <a:pt x="0" y="2"/>
                  </a:lnTo>
                  <a:close/>
                  <a:moveTo>
                    <a:pt x="48" y="15"/>
                  </a:moveTo>
                  <a:cubicBezTo>
                    <a:pt x="25" y="15"/>
                    <a:pt x="17" y="34"/>
                    <a:pt x="17" y="53"/>
                  </a:cubicBezTo>
                  <a:cubicBezTo>
                    <a:pt x="17" y="74"/>
                    <a:pt x="26" y="92"/>
                    <a:pt x="49" y="92"/>
                  </a:cubicBezTo>
                  <a:cubicBezTo>
                    <a:pt x="72" y="92"/>
                    <a:pt x="80" y="73"/>
                    <a:pt x="80" y="53"/>
                  </a:cubicBezTo>
                  <a:cubicBezTo>
                    <a:pt x="80" y="33"/>
                    <a:pt x="70" y="15"/>
                    <a:pt x="48" y="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98">
              <a:extLst>
                <a:ext uri="{FF2B5EF4-FFF2-40B4-BE49-F238E27FC236}">
                  <a16:creationId xmlns:a16="http://schemas.microsoft.com/office/drawing/2014/main" id="{DF908C91-2970-1AFB-403D-40459F063073}"/>
                </a:ext>
              </a:extLst>
            </p:cNvPr>
            <p:cNvSpPr>
              <a:spLocks noChangeAspect="1" noEditPoints="1"/>
            </p:cNvSpPr>
            <p:nvPr userDrawn="1"/>
          </p:nvSpPr>
          <p:spPr bwMode="auto">
            <a:xfrm>
              <a:off x="3403" y="1086"/>
              <a:ext cx="48" cy="54"/>
            </a:xfrm>
            <a:custGeom>
              <a:avLst/>
              <a:gdLst>
                <a:gd name="T0" fmla="*/ 1 w 96"/>
                <a:gd name="T1" fmla="*/ 1 h 107"/>
                <a:gd name="T2" fmla="*/ 1 w 96"/>
                <a:gd name="T3" fmla="*/ 1 h 107"/>
                <a:gd name="T4" fmla="*/ 1 w 96"/>
                <a:gd name="T5" fmla="*/ 1 h 107"/>
                <a:gd name="T6" fmla="*/ 1 w 96"/>
                <a:gd name="T7" fmla="*/ 1 h 107"/>
                <a:gd name="T8" fmla="*/ 0 w 96"/>
                <a:gd name="T9" fmla="*/ 1 h 107"/>
                <a:gd name="T10" fmla="*/ 1 w 96"/>
                <a:gd name="T11" fmla="*/ 1 h 107"/>
                <a:gd name="T12" fmla="*/ 1 w 96"/>
                <a:gd name="T13" fmla="*/ 1 h 107"/>
                <a:gd name="T14" fmla="*/ 1 w 96"/>
                <a:gd name="T15" fmla="*/ 1 h 107"/>
                <a:gd name="T16" fmla="*/ 1 w 96"/>
                <a:gd name="T17" fmla="*/ 1 h 107"/>
                <a:gd name="T18" fmla="*/ 1 w 96"/>
                <a:gd name="T19" fmla="*/ 1 h 107"/>
                <a:gd name="T20" fmla="*/ 1 w 96"/>
                <a:gd name="T21" fmla="*/ 0 h 107"/>
                <a:gd name="T22" fmla="*/ 1 w 96"/>
                <a:gd name="T23" fmla="*/ 1 h 107"/>
                <a:gd name="T24" fmla="*/ 1 w 96"/>
                <a:gd name="T25" fmla="*/ 1 h 107"/>
                <a:gd name="T26" fmla="*/ 1 w 96"/>
                <a:gd name="T27" fmla="*/ 1 h 107"/>
                <a:gd name="T28" fmla="*/ 1 w 96"/>
                <a:gd name="T29" fmla="*/ 1 h 107"/>
                <a:gd name="T30" fmla="*/ 1 w 96"/>
                <a:gd name="T31" fmla="*/ 1 h 107"/>
                <a:gd name="T32" fmla="*/ 1 w 96"/>
                <a:gd name="T33" fmla="*/ 1 h 107"/>
                <a:gd name="T34" fmla="*/ 1 w 96"/>
                <a:gd name="T35" fmla="*/ 1 h 107"/>
                <a:gd name="T36" fmla="*/ 1 w 96"/>
                <a:gd name="T37" fmla="*/ 1 h 107"/>
                <a:gd name="T38" fmla="*/ 1 w 96"/>
                <a:gd name="T39" fmla="*/ 1 h 107"/>
                <a:gd name="T40" fmla="*/ 1 w 96"/>
                <a:gd name="T41" fmla="*/ 1 h 107"/>
                <a:gd name="T42" fmla="*/ 1 w 96"/>
                <a:gd name="T43" fmla="*/ 1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07">
                  <a:moveTo>
                    <a:pt x="96" y="104"/>
                  </a:moveTo>
                  <a:cubicBezTo>
                    <a:pt x="93" y="106"/>
                    <a:pt x="89" y="107"/>
                    <a:pt x="84" y="107"/>
                  </a:cubicBezTo>
                  <a:cubicBezTo>
                    <a:pt x="75" y="107"/>
                    <a:pt x="70" y="102"/>
                    <a:pt x="70" y="91"/>
                  </a:cubicBezTo>
                  <a:cubicBezTo>
                    <a:pt x="60" y="102"/>
                    <a:pt x="48" y="107"/>
                    <a:pt x="34" y="107"/>
                  </a:cubicBezTo>
                  <a:cubicBezTo>
                    <a:pt x="15" y="107"/>
                    <a:pt x="0" y="99"/>
                    <a:pt x="0" y="78"/>
                  </a:cubicBezTo>
                  <a:cubicBezTo>
                    <a:pt x="0" y="55"/>
                    <a:pt x="17" y="50"/>
                    <a:pt x="34" y="47"/>
                  </a:cubicBezTo>
                  <a:cubicBezTo>
                    <a:pt x="53" y="43"/>
                    <a:pt x="69" y="45"/>
                    <a:pt x="69" y="32"/>
                  </a:cubicBezTo>
                  <a:cubicBezTo>
                    <a:pt x="69" y="17"/>
                    <a:pt x="57" y="15"/>
                    <a:pt x="46" y="15"/>
                  </a:cubicBezTo>
                  <a:cubicBezTo>
                    <a:pt x="32" y="15"/>
                    <a:pt x="21" y="19"/>
                    <a:pt x="20" y="34"/>
                  </a:cubicBezTo>
                  <a:cubicBezTo>
                    <a:pt x="4" y="34"/>
                    <a:pt x="4" y="34"/>
                    <a:pt x="4" y="34"/>
                  </a:cubicBezTo>
                  <a:cubicBezTo>
                    <a:pt x="5" y="9"/>
                    <a:pt x="24" y="0"/>
                    <a:pt x="47" y="0"/>
                  </a:cubicBezTo>
                  <a:cubicBezTo>
                    <a:pt x="65" y="0"/>
                    <a:pt x="85" y="4"/>
                    <a:pt x="85" y="28"/>
                  </a:cubicBezTo>
                  <a:cubicBezTo>
                    <a:pt x="85" y="81"/>
                    <a:pt x="85" y="81"/>
                    <a:pt x="85" y="81"/>
                  </a:cubicBezTo>
                  <a:cubicBezTo>
                    <a:pt x="85" y="89"/>
                    <a:pt x="85" y="92"/>
                    <a:pt x="91" y="92"/>
                  </a:cubicBezTo>
                  <a:cubicBezTo>
                    <a:pt x="92" y="92"/>
                    <a:pt x="94" y="92"/>
                    <a:pt x="96" y="91"/>
                  </a:cubicBezTo>
                  <a:lnTo>
                    <a:pt x="96" y="104"/>
                  </a:lnTo>
                  <a:close/>
                  <a:moveTo>
                    <a:pt x="69" y="52"/>
                  </a:moveTo>
                  <a:cubicBezTo>
                    <a:pt x="62" y="57"/>
                    <a:pt x="49" y="57"/>
                    <a:pt x="38" y="59"/>
                  </a:cubicBezTo>
                  <a:cubicBezTo>
                    <a:pt x="27" y="61"/>
                    <a:pt x="18" y="65"/>
                    <a:pt x="18" y="77"/>
                  </a:cubicBezTo>
                  <a:cubicBezTo>
                    <a:pt x="18" y="88"/>
                    <a:pt x="27" y="92"/>
                    <a:pt x="37" y="92"/>
                  </a:cubicBezTo>
                  <a:cubicBezTo>
                    <a:pt x="60" y="92"/>
                    <a:pt x="69" y="78"/>
                    <a:pt x="69" y="69"/>
                  </a:cubicBezTo>
                  <a:lnTo>
                    <a:pt x="69" y="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99">
              <a:extLst>
                <a:ext uri="{FF2B5EF4-FFF2-40B4-BE49-F238E27FC236}">
                  <a16:creationId xmlns:a16="http://schemas.microsoft.com/office/drawing/2014/main" id="{7EEC0D66-DFCC-D42F-A66C-F8131B108925}"/>
                </a:ext>
              </a:extLst>
            </p:cNvPr>
            <p:cNvSpPr>
              <a:spLocks noChangeAspect="1"/>
            </p:cNvSpPr>
            <p:nvPr userDrawn="1"/>
          </p:nvSpPr>
          <p:spPr bwMode="auto">
            <a:xfrm>
              <a:off x="3456" y="1086"/>
              <a:ext cx="27" cy="53"/>
            </a:xfrm>
            <a:custGeom>
              <a:avLst/>
              <a:gdLst>
                <a:gd name="T0" fmla="*/ 0 w 54"/>
                <a:gd name="T1" fmla="*/ 1 h 106"/>
                <a:gd name="T2" fmla="*/ 1 w 54"/>
                <a:gd name="T3" fmla="*/ 1 h 106"/>
                <a:gd name="T4" fmla="*/ 1 w 54"/>
                <a:gd name="T5" fmla="*/ 1 h 106"/>
                <a:gd name="T6" fmla="*/ 1 w 54"/>
                <a:gd name="T7" fmla="*/ 1 h 106"/>
                <a:gd name="T8" fmla="*/ 1 w 54"/>
                <a:gd name="T9" fmla="*/ 1 h 106"/>
                <a:gd name="T10" fmla="*/ 1 w 54"/>
                <a:gd name="T11" fmla="*/ 1 h 106"/>
                <a:gd name="T12" fmla="*/ 1 w 54"/>
                <a:gd name="T13" fmla="*/ 1 h 106"/>
                <a:gd name="T14" fmla="*/ 1 w 54"/>
                <a:gd name="T15" fmla="*/ 1 h 106"/>
                <a:gd name="T16" fmla="*/ 0 w 54"/>
                <a:gd name="T17" fmla="*/ 1 h 106"/>
                <a:gd name="T18" fmla="*/ 0 w 54"/>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7" y="25"/>
                    <a:pt x="17" y="25"/>
                    <a:pt x="17" y="25"/>
                  </a:cubicBezTo>
                  <a:cubicBezTo>
                    <a:pt x="25" y="8"/>
                    <a:pt x="36" y="0"/>
                    <a:pt x="54" y="1"/>
                  </a:cubicBezTo>
                  <a:cubicBezTo>
                    <a:pt x="54" y="19"/>
                    <a:pt x="54" y="19"/>
                    <a:pt x="54" y="19"/>
                  </a:cubicBezTo>
                  <a:cubicBezTo>
                    <a:pt x="27" y="19"/>
                    <a:pt x="17" y="34"/>
                    <a:pt x="17" y="60"/>
                  </a:cubicBezTo>
                  <a:cubicBezTo>
                    <a:pt x="17" y="106"/>
                    <a:pt x="17" y="106"/>
                    <a:pt x="17" y="106"/>
                  </a:cubicBezTo>
                  <a:cubicBezTo>
                    <a:pt x="0" y="106"/>
                    <a:pt x="0" y="106"/>
                    <a:pt x="0" y="106"/>
                  </a:cubicBez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00">
              <a:extLst>
                <a:ext uri="{FF2B5EF4-FFF2-40B4-BE49-F238E27FC236}">
                  <a16:creationId xmlns:a16="http://schemas.microsoft.com/office/drawing/2014/main" id="{675B928C-B9D0-CE83-A908-6E5954B9B319}"/>
                </a:ext>
              </a:extLst>
            </p:cNvPr>
            <p:cNvSpPr>
              <a:spLocks noChangeAspect="1"/>
            </p:cNvSpPr>
            <p:nvPr userDrawn="1"/>
          </p:nvSpPr>
          <p:spPr bwMode="auto">
            <a:xfrm>
              <a:off x="3487" y="1072"/>
              <a:ext cx="27" cy="67"/>
            </a:xfrm>
            <a:custGeom>
              <a:avLst/>
              <a:gdLst>
                <a:gd name="T0" fmla="*/ 1 w 54"/>
                <a:gd name="T1" fmla="*/ 1 h 133"/>
                <a:gd name="T2" fmla="*/ 1 w 54"/>
                <a:gd name="T3" fmla="*/ 1 h 133"/>
                <a:gd name="T4" fmla="*/ 1 w 54"/>
                <a:gd name="T5" fmla="*/ 1 h 133"/>
                <a:gd name="T6" fmla="*/ 1 w 54"/>
                <a:gd name="T7" fmla="*/ 1 h 133"/>
                <a:gd name="T8" fmla="*/ 1 w 54"/>
                <a:gd name="T9" fmla="*/ 1 h 133"/>
                <a:gd name="T10" fmla="*/ 1 w 54"/>
                <a:gd name="T11" fmla="*/ 1 h 133"/>
                <a:gd name="T12" fmla="*/ 1 w 54"/>
                <a:gd name="T13" fmla="*/ 1 h 133"/>
                <a:gd name="T14" fmla="*/ 1 w 54"/>
                <a:gd name="T15" fmla="*/ 1 h 133"/>
                <a:gd name="T16" fmla="*/ 1 w 54"/>
                <a:gd name="T17" fmla="*/ 1 h 133"/>
                <a:gd name="T18" fmla="*/ 1 w 54"/>
                <a:gd name="T19" fmla="*/ 1 h 133"/>
                <a:gd name="T20" fmla="*/ 1 w 54"/>
                <a:gd name="T21" fmla="*/ 1 h 133"/>
                <a:gd name="T22" fmla="*/ 0 w 54"/>
                <a:gd name="T23" fmla="*/ 1 h 133"/>
                <a:gd name="T24" fmla="*/ 0 w 54"/>
                <a:gd name="T25" fmla="*/ 1 h 133"/>
                <a:gd name="T26" fmla="*/ 1 w 54"/>
                <a:gd name="T27" fmla="*/ 1 h 133"/>
                <a:gd name="T28" fmla="*/ 1 w 54"/>
                <a:gd name="T29" fmla="*/ 0 h 133"/>
                <a:gd name="T30" fmla="*/ 1 w 54"/>
                <a:gd name="T31" fmla="*/ 0 h 133"/>
                <a:gd name="T32" fmla="*/ 1 w 54"/>
                <a:gd name="T33" fmla="*/ 1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33">
                  <a:moveTo>
                    <a:pt x="34" y="30"/>
                  </a:moveTo>
                  <a:cubicBezTo>
                    <a:pt x="54" y="30"/>
                    <a:pt x="54" y="30"/>
                    <a:pt x="54" y="30"/>
                  </a:cubicBezTo>
                  <a:cubicBezTo>
                    <a:pt x="54" y="45"/>
                    <a:pt x="54" y="45"/>
                    <a:pt x="54" y="45"/>
                  </a:cubicBezTo>
                  <a:cubicBezTo>
                    <a:pt x="34" y="45"/>
                    <a:pt x="34" y="45"/>
                    <a:pt x="34" y="45"/>
                  </a:cubicBezTo>
                  <a:cubicBezTo>
                    <a:pt x="34" y="109"/>
                    <a:pt x="34" y="109"/>
                    <a:pt x="34" y="109"/>
                  </a:cubicBezTo>
                  <a:cubicBezTo>
                    <a:pt x="34" y="116"/>
                    <a:pt x="36" y="118"/>
                    <a:pt x="46" y="118"/>
                  </a:cubicBezTo>
                  <a:cubicBezTo>
                    <a:pt x="54" y="118"/>
                    <a:pt x="54" y="118"/>
                    <a:pt x="54" y="118"/>
                  </a:cubicBezTo>
                  <a:cubicBezTo>
                    <a:pt x="54" y="133"/>
                    <a:pt x="54" y="133"/>
                    <a:pt x="54" y="133"/>
                  </a:cubicBezTo>
                  <a:cubicBezTo>
                    <a:pt x="41" y="133"/>
                    <a:pt x="41" y="133"/>
                    <a:pt x="41" y="133"/>
                  </a:cubicBezTo>
                  <a:cubicBezTo>
                    <a:pt x="24" y="133"/>
                    <a:pt x="17" y="129"/>
                    <a:pt x="17" y="110"/>
                  </a:cubicBezTo>
                  <a:cubicBezTo>
                    <a:pt x="17" y="45"/>
                    <a:pt x="17" y="45"/>
                    <a:pt x="17" y="45"/>
                  </a:cubicBezTo>
                  <a:cubicBezTo>
                    <a:pt x="0" y="45"/>
                    <a:pt x="0" y="45"/>
                    <a:pt x="0" y="45"/>
                  </a:cubicBezTo>
                  <a:cubicBezTo>
                    <a:pt x="0" y="30"/>
                    <a:pt x="0" y="30"/>
                    <a:pt x="0" y="30"/>
                  </a:cubicBezTo>
                  <a:cubicBezTo>
                    <a:pt x="17" y="30"/>
                    <a:pt x="17" y="30"/>
                    <a:pt x="17" y="30"/>
                  </a:cubicBezTo>
                  <a:cubicBezTo>
                    <a:pt x="17" y="0"/>
                    <a:pt x="17" y="0"/>
                    <a:pt x="17" y="0"/>
                  </a:cubicBezTo>
                  <a:cubicBezTo>
                    <a:pt x="34" y="0"/>
                    <a:pt x="34" y="0"/>
                    <a:pt x="34" y="0"/>
                  </a:cubicBezTo>
                  <a:lnTo>
                    <a:pt x="34"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01">
              <a:extLst>
                <a:ext uri="{FF2B5EF4-FFF2-40B4-BE49-F238E27FC236}">
                  <a16:creationId xmlns:a16="http://schemas.microsoft.com/office/drawing/2014/main" id="{9F5B4FA4-95E2-EB38-B7DA-962D6FDA31A6}"/>
                </a:ext>
              </a:extLst>
            </p:cNvPr>
            <p:cNvSpPr>
              <a:spLocks noChangeAspect="1"/>
            </p:cNvSpPr>
            <p:nvPr userDrawn="1"/>
          </p:nvSpPr>
          <p:spPr bwMode="auto">
            <a:xfrm>
              <a:off x="3520" y="1086"/>
              <a:ext cx="71" cy="53"/>
            </a:xfrm>
            <a:custGeom>
              <a:avLst/>
              <a:gdLst>
                <a:gd name="T0" fmla="*/ 0 w 143"/>
                <a:gd name="T1" fmla="*/ 1 h 105"/>
                <a:gd name="T2" fmla="*/ 0 w 143"/>
                <a:gd name="T3" fmla="*/ 1 h 105"/>
                <a:gd name="T4" fmla="*/ 0 w 143"/>
                <a:gd name="T5" fmla="*/ 1 h 105"/>
                <a:gd name="T6" fmla="*/ 0 w 143"/>
                <a:gd name="T7" fmla="*/ 1 h 105"/>
                <a:gd name="T8" fmla="*/ 0 w 143"/>
                <a:gd name="T9" fmla="*/ 0 h 105"/>
                <a:gd name="T10" fmla="*/ 0 w 143"/>
                <a:gd name="T11" fmla="*/ 1 h 105"/>
                <a:gd name="T12" fmla="*/ 0 w 143"/>
                <a:gd name="T13" fmla="*/ 0 h 105"/>
                <a:gd name="T14" fmla="*/ 0 w 143"/>
                <a:gd name="T15" fmla="*/ 1 h 105"/>
                <a:gd name="T16" fmla="*/ 0 w 143"/>
                <a:gd name="T17" fmla="*/ 1 h 105"/>
                <a:gd name="T18" fmla="*/ 0 w 143"/>
                <a:gd name="T19" fmla="*/ 1 h 105"/>
                <a:gd name="T20" fmla="*/ 0 w 143"/>
                <a:gd name="T21" fmla="*/ 1 h 105"/>
                <a:gd name="T22" fmla="*/ 0 w 143"/>
                <a:gd name="T23" fmla="*/ 1 h 105"/>
                <a:gd name="T24" fmla="*/ 0 w 143"/>
                <a:gd name="T25" fmla="*/ 1 h 105"/>
                <a:gd name="T26" fmla="*/ 0 w 143"/>
                <a:gd name="T27" fmla="*/ 1 h 105"/>
                <a:gd name="T28" fmla="*/ 0 w 143"/>
                <a:gd name="T29" fmla="*/ 1 h 105"/>
                <a:gd name="T30" fmla="*/ 0 w 143"/>
                <a:gd name="T31" fmla="*/ 1 h 105"/>
                <a:gd name="T32" fmla="*/ 0 w 143"/>
                <a:gd name="T33" fmla="*/ 1 h 105"/>
                <a:gd name="T34" fmla="*/ 0 w 143"/>
                <a:gd name="T35" fmla="*/ 1 h 105"/>
                <a:gd name="T36" fmla="*/ 0 w 143"/>
                <a:gd name="T37" fmla="*/ 1 h 105"/>
                <a:gd name="T38" fmla="*/ 0 w 143"/>
                <a:gd name="T39" fmla="*/ 1 h 105"/>
                <a:gd name="T40" fmla="*/ 0 w 143"/>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 h="105">
                  <a:moveTo>
                    <a:pt x="0" y="2"/>
                  </a:moveTo>
                  <a:cubicBezTo>
                    <a:pt x="16" y="2"/>
                    <a:pt x="16" y="2"/>
                    <a:pt x="16" y="2"/>
                  </a:cubicBezTo>
                  <a:cubicBezTo>
                    <a:pt x="16" y="17"/>
                    <a:pt x="16" y="17"/>
                    <a:pt x="16" y="17"/>
                  </a:cubicBezTo>
                  <a:cubicBezTo>
                    <a:pt x="16" y="17"/>
                    <a:pt x="16" y="17"/>
                    <a:pt x="16" y="17"/>
                  </a:cubicBezTo>
                  <a:cubicBezTo>
                    <a:pt x="23" y="6"/>
                    <a:pt x="35" y="0"/>
                    <a:pt x="49" y="0"/>
                  </a:cubicBezTo>
                  <a:cubicBezTo>
                    <a:pt x="61" y="0"/>
                    <a:pt x="73" y="5"/>
                    <a:pt x="77" y="17"/>
                  </a:cubicBezTo>
                  <a:cubicBezTo>
                    <a:pt x="84" y="6"/>
                    <a:pt x="96" y="0"/>
                    <a:pt x="109" y="0"/>
                  </a:cubicBezTo>
                  <a:cubicBezTo>
                    <a:pt x="130" y="0"/>
                    <a:pt x="143" y="8"/>
                    <a:pt x="143" y="30"/>
                  </a:cubicBezTo>
                  <a:cubicBezTo>
                    <a:pt x="143" y="105"/>
                    <a:pt x="143" y="105"/>
                    <a:pt x="143" y="105"/>
                  </a:cubicBezTo>
                  <a:cubicBezTo>
                    <a:pt x="126" y="105"/>
                    <a:pt x="126" y="105"/>
                    <a:pt x="126" y="105"/>
                  </a:cubicBezTo>
                  <a:cubicBezTo>
                    <a:pt x="126" y="38"/>
                    <a:pt x="126" y="38"/>
                    <a:pt x="126" y="38"/>
                  </a:cubicBezTo>
                  <a:cubicBezTo>
                    <a:pt x="126" y="25"/>
                    <a:pt x="123" y="15"/>
                    <a:pt x="107" y="15"/>
                  </a:cubicBezTo>
                  <a:cubicBezTo>
                    <a:pt x="90" y="15"/>
                    <a:pt x="80" y="25"/>
                    <a:pt x="80" y="41"/>
                  </a:cubicBezTo>
                  <a:cubicBezTo>
                    <a:pt x="80" y="105"/>
                    <a:pt x="80" y="105"/>
                    <a:pt x="80" y="105"/>
                  </a:cubicBezTo>
                  <a:cubicBezTo>
                    <a:pt x="63" y="105"/>
                    <a:pt x="63" y="105"/>
                    <a:pt x="63" y="105"/>
                  </a:cubicBezTo>
                  <a:cubicBezTo>
                    <a:pt x="63" y="38"/>
                    <a:pt x="63" y="38"/>
                    <a:pt x="63" y="38"/>
                  </a:cubicBezTo>
                  <a:cubicBezTo>
                    <a:pt x="63" y="24"/>
                    <a:pt x="59" y="15"/>
                    <a:pt x="44" y="15"/>
                  </a:cubicBezTo>
                  <a:cubicBezTo>
                    <a:pt x="24" y="15"/>
                    <a:pt x="17" y="33"/>
                    <a:pt x="17" y="41"/>
                  </a:cubicBezTo>
                  <a:cubicBezTo>
                    <a:pt x="17" y="105"/>
                    <a:pt x="17" y="105"/>
                    <a:pt x="17" y="105"/>
                  </a:cubicBezTo>
                  <a:cubicBezTo>
                    <a:pt x="0" y="105"/>
                    <a:pt x="0" y="105"/>
                    <a:pt x="0" y="105"/>
                  </a:cubicBez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02">
              <a:extLst>
                <a:ext uri="{FF2B5EF4-FFF2-40B4-BE49-F238E27FC236}">
                  <a16:creationId xmlns:a16="http://schemas.microsoft.com/office/drawing/2014/main" id="{9FC7C6F0-67B7-5F54-C92F-4B170CDC165E}"/>
                </a:ext>
              </a:extLst>
            </p:cNvPr>
            <p:cNvSpPr>
              <a:spLocks noChangeAspect="1" noEditPoints="1"/>
            </p:cNvSpPr>
            <p:nvPr userDrawn="1"/>
          </p:nvSpPr>
          <p:spPr bwMode="auto">
            <a:xfrm>
              <a:off x="3599" y="1086"/>
              <a:ext cx="48" cy="54"/>
            </a:xfrm>
            <a:custGeom>
              <a:avLst/>
              <a:gdLst>
                <a:gd name="T0" fmla="*/ 1 w 96"/>
                <a:gd name="T1" fmla="*/ 1 h 107"/>
                <a:gd name="T2" fmla="*/ 1 w 96"/>
                <a:gd name="T3" fmla="*/ 1 h 107"/>
                <a:gd name="T4" fmla="*/ 0 w 96"/>
                <a:gd name="T5" fmla="*/ 1 h 107"/>
                <a:gd name="T6" fmla="*/ 1 w 96"/>
                <a:gd name="T7" fmla="*/ 0 h 107"/>
                <a:gd name="T8" fmla="*/ 1 w 96"/>
                <a:gd name="T9" fmla="*/ 1 h 107"/>
                <a:gd name="T10" fmla="*/ 1 w 96"/>
                <a:gd name="T11" fmla="*/ 1 h 107"/>
                <a:gd name="T12" fmla="*/ 1 w 96"/>
                <a:gd name="T13" fmla="*/ 1 h 107"/>
                <a:gd name="T14" fmla="*/ 1 w 96"/>
                <a:gd name="T15" fmla="*/ 1 h 107"/>
                <a:gd name="T16" fmla="*/ 1 w 96"/>
                <a:gd name="T17" fmla="*/ 1 h 107"/>
                <a:gd name="T18" fmla="*/ 1 w 96"/>
                <a:gd name="T19" fmla="*/ 1 h 107"/>
                <a:gd name="T20" fmla="*/ 1 w 96"/>
                <a:gd name="T21" fmla="*/ 1 h 107"/>
                <a:gd name="T22" fmla="*/ 1 w 96"/>
                <a:gd name="T23" fmla="*/ 1 h 107"/>
                <a:gd name="T24" fmla="*/ 1 w 96"/>
                <a:gd name="T25" fmla="*/ 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107">
                  <a:moveTo>
                    <a:pt x="93" y="72"/>
                  </a:moveTo>
                  <a:cubicBezTo>
                    <a:pt x="89" y="95"/>
                    <a:pt x="72" y="107"/>
                    <a:pt x="49" y="107"/>
                  </a:cubicBezTo>
                  <a:cubicBezTo>
                    <a:pt x="17" y="107"/>
                    <a:pt x="1" y="85"/>
                    <a:pt x="0" y="53"/>
                  </a:cubicBezTo>
                  <a:cubicBezTo>
                    <a:pt x="0" y="23"/>
                    <a:pt x="20" y="0"/>
                    <a:pt x="48" y="0"/>
                  </a:cubicBezTo>
                  <a:cubicBezTo>
                    <a:pt x="85" y="0"/>
                    <a:pt x="96" y="34"/>
                    <a:pt x="95" y="59"/>
                  </a:cubicBezTo>
                  <a:cubicBezTo>
                    <a:pt x="18" y="59"/>
                    <a:pt x="18" y="59"/>
                    <a:pt x="18" y="59"/>
                  </a:cubicBezTo>
                  <a:cubicBezTo>
                    <a:pt x="17" y="76"/>
                    <a:pt x="28" y="92"/>
                    <a:pt x="50" y="92"/>
                  </a:cubicBezTo>
                  <a:cubicBezTo>
                    <a:pt x="64" y="92"/>
                    <a:pt x="74" y="85"/>
                    <a:pt x="76" y="72"/>
                  </a:cubicBezTo>
                  <a:lnTo>
                    <a:pt x="93" y="72"/>
                  </a:lnTo>
                  <a:close/>
                  <a:moveTo>
                    <a:pt x="77" y="44"/>
                  </a:moveTo>
                  <a:cubicBezTo>
                    <a:pt x="76" y="28"/>
                    <a:pt x="64" y="15"/>
                    <a:pt x="47" y="15"/>
                  </a:cubicBezTo>
                  <a:cubicBezTo>
                    <a:pt x="30" y="15"/>
                    <a:pt x="19" y="28"/>
                    <a:pt x="18" y="44"/>
                  </a:cubicBezTo>
                  <a:lnTo>
                    <a:pt x="77"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03">
              <a:extLst>
                <a:ext uri="{FF2B5EF4-FFF2-40B4-BE49-F238E27FC236}">
                  <a16:creationId xmlns:a16="http://schemas.microsoft.com/office/drawing/2014/main" id="{40888B1A-B2F3-05B6-A7CB-18C68BE94BDA}"/>
                </a:ext>
              </a:extLst>
            </p:cNvPr>
            <p:cNvSpPr>
              <a:spLocks noChangeAspect="1"/>
            </p:cNvSpPr>
            <p:nvPr userDrawn="1"/>
          </p:nvSpPr>
          <p:spPr bwMode="auto">
            <a:xfrm>
              <a:off x="3653" y="1086"/>
              <a:ext cx="42" cy="53"/>
            </a:xfrm>
            <a:custGeom>
              <a:avLst/>
              <a:gdLst>
                <a:gd name="T0" fmla="*/ 0 w 84"/>
                <a:gd name="T1" fmla="*/ 1 h 105"/>
                <a:gd name="T2" fmla="*/ 1 w 84"/>
                <a:gd name="T3" fmla="*/ 1 h 105"/>
                <a:gd name="T4" fmla="*/ 1 w 84"/>
                <a:gd name="T5" fmla="*/ 1 h 105"/>
                <a:gd name="T6" fmla="*/ 1 w 84"/>
                <a:gd name="T7" fmla="*/ 1 h 105"/>
                <a:gd name="T8" fmla="*/ 1 w 84"/>
                <a:gd name="T9" fmla="*/ 0 h 105"/>
                <a:gd name="T10" fmla="*/ 1 w 84"/>
                <a:gd name="T11" fmla="*/ 1 h 105"/>
                <a:gd name="T12" fmla="*/ 1 w 84"/>
                <a:gd name="T13" fmla="*/ 1 h 105"/>
                <a:gd name="T14" fmla="*/ 1 w 84"/>
                <a:gd name="T15" fmla="*/ 1 h 105"/>
                <a:gd name="T16" fmla="*/ 1 w 84"/>
                <a:gd name="T17" fmla="*/ 1 h 105"/>
                <a:gd name="T18" fmla="*/ 1 w 84"/>
                <a:gd name="T19" fmla="*/ 1 h 105"/>
                <a:gd name="T20" fmla="*/ 1 w 84"/>
                <a:gd name="T21" fmla="*/ 1 h 105"/>
                <a:gd name="T22" fmla="*/ 1 w 84"/>
                <a:gd name="T23" fmla="*/ 1 h 105"/>
                <a:gd name="T24" fmla="*/ 0 w 84"/>
                <a:gd name="T25" fmla="*/ 1 h 105"/>
                <a:gd name="T26" fmla="*/ 0 w 84"/>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105">
                  <a:moveTo>
                    <a:pt x="0" y="2"/>
                  </a:moveTo>
                  <a:cubicBezTo>
                    <a:pt x="15" y="2"/>
                    <a:pt x="15" y="2"/>
                    <a:pt x="15" y="2"/>
                  </a:cubicBezTo>
                  <a:cubicBezTo>
                    <a:pt x="15" y="19"/>
                    <a:pt x="15" y="19"/>
                    <a:pt x="15" y="19"/>
                  </a:cubicBezTo>
                  <a:cubicBezTo>
                    <a:pt x="16" y="19"/>
                    <a:pt x="16" y="19"/>
                    <a:pt x="16" y="19"/>
                  </a:cubicBezTo>
                  <a:cubicBezTo>
                    <a:pt x="23" y="6"/>
                    <a:pt x="34" y="0"/>
                    <a:pt x="49" y="0"/>
                  </a:cubicBezTo>
                  <a:cubicBezTo>
                    <a:pt x="76" y="0"/>
                    <a:pt x="84" y="15"/>
                    <a:pt x="84" y="37"/>
                  </a:cubicBezTo>
                  <a:cubicBezTo>
                    <a:pt x="84" y="105"/>
                    <a:pt x="84" y="105"/>
                    <a:pt x="84" y="105"/>
                  </a:cubicBezTo>
                  <a:cubicBezTo>
                    <a:pt x="67" y="105"/>
                    <a:pt x="67" y="105"/>
                    <a:pt x="67" y="105"/>
                  </a:cubicBezTo>
                  <a:cubicBezTo>
                    <a:pt x="67" y="35"/>
                    <a:pt x="67" y="35"/>
                    <a:pt x="67" y="35"/>
                  </a:cubicBezTo>
                  <a:cubicBezTo>
                    <a:pt x="67" y="23"/>
                    <a:pt x="60" y="15"/>
                    <a:pt x="47" y="15"/>
                  </a:cubicBezTo>
                  <a:cubicBezTo>
                    <a:pt x="26" y="15"/>
                    <a:pt x="16" y="28"/>
                    <a:pt x="16" y="47"/>
                  </a:cubicBezTo>
                  <a:cubicBezTo>
                    <a:pt x="16" y="105"/>
                    <a:pt x="16" y="105"/>
                    <a:pt x="16" y="105"/>
                  </a:cubicBezTo>
                  <a:cubicBezTo>
                    <a:pt x="0" y="105"/>
                    <a:pt x="0" y="105"/>
                    <a:pt x="0" y="105"/>
                  </a:cubicBez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04">
              <a:extLst>
                <a:ext uri="{FF2B5EF4-FFF2-40B4-BE49-F238E27FC236}">
                  <a16:creationId xmlns:a16="http://schemas.microsoft.com/office/drawing/2014/main" id="{F5904961-CC97-7E70-041E-083839DE0FD1}"/>
                </a:ext>
              </a:extLst>
            </p:cNvPr>
            <p:cNvSpPr>
              <a:spLocks noChangeAspect="1"/>
            </p:cNvSpPr>
            <p:nvPr userDrawn="1"/>
          </p:nvSpPr>
          <p:spPr bwMode="auto">
            <a:xfrm>
              <a:off x="3700" y="1072"/>
              <a:ext cx="27" cy="67"/>
            </a:xfrm>
            <a:custGeom>
              <a:avLst/>
              <a:gdLst>
                <a:gd name="T0" fmla="*/ 0 w 55"/>
                <a:gd name="T1" fmla="*/ 1 h 133"/>
                <a:gd name="T2" fmla="*/ 0 w 55"/>
                <a:gd name="T3" fmla="*/ 1 h 133"/>
                <a:gd name="T4" fmla="*/ 0 w 55"/>
                <a:gd name="T5" fmla="*/ 1 h 133"/>
                <a:gd name="T6" fmla="*/ 0 w 55"/>
                <a:gd name="T7" fmla="*/ 1 h 133"/>
                <a:gd name="T8" fmla="*/ 0 w 55"/>
                <a:gd name="T9" fmla="*/ 1 h 133"/>
                <a:gd name="T10" fmla="*/ 0 w 55"/>
                <a:gd name="T11" fmla="*/ 1 h 133"/>
                <a:gd name="T12" fmla="*/ 0 w 55"/>
                <a:gd name="T13" fmla="*/ 1 h 133"/>
                <a:gd name="T14" fmla="*/ 0 w 55"/>
                <a:gd name="T15" fmla="*/ 1 h 133"/>
                <a:gd name="T16" fmla="*/ 0 w 55"/>
                <a:gd name="T17" fmla="*/ 1 h 133"/>
                <a:gd name="T18" fmla="*/ 0 w 55"/>
                <a:gd name="T19" fmla="*/ 1 h 133"/>
                <a:gd name="T20" fmla="*/ 0 w 55"/>
                <a:gd name="T21" fmla="*/ 1 h 133"/>
                <a:gd name="T22" fmla="*/ 0 w 55"/>
                <a:gd name="T23" fmla="*/ 1 h 133"/>
                <a:gd name="T24" fmla="*/ 0 w 55"/>
                <a:gd name="T25" fmla="*/ 1 h 133"/>
                <a:gd name="T26" fmla="*/ 0 w 55"/>
                <a:gd name="T27" fmla="*/ 1 h 133"/>
                <a:gd name="T28" fmla="*/ 0 w 55"/>
                <a:gd name="T29" fmla="*/ 0 h 133"/>
                <a:gd name="T30" fmla="*/ 0 w 55"/>
                <a:gd name="T31" fmla="*/ 0 h 133"/>
                <a:gd name="T32" fmla="*/ 0 w 55"/>
                <a:gd name="T33" fmla="*/ 1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33">
                  <a:moveTo>
                    <a:pt x="35" y="30"/>
                  </a:moveTo>
                  <a:cubicBezTo>
                    <a:pt x="55" y="30"/>
                    <a:pt x="55" y="30"/>
                    <a:pt x="55" y="30"/>
                  </a:cubicBezTo>
                  <a:cubicBezTo>
                    <a:pt x="55" y="45"/>
                    <a:pt x="55" y="45"/>
                    <a:pt x="55" y="45"/>
                  </a:cubicBezTo>
                  <a:cubicBezTo>
                    <a:pt x="35" y="45"/>
                    <a:pt x="35" y="45"/>
                    <a:pt x="35" y="45"/>
                  </a:cubicBezTo>
                  <a:cubicBezTo>
                    <a:pt x="35" y="109"/>
                    <a:pt x="35" y="109"/>
                    <a:pt x="35" y="109"/>
                  </a:cubicBezTo>
                  <a:cubicBezTo>
                    <a:pt x="35" y="116"/>
                    <a:pt x="37" y="118"/>
                    <a:pt x="47" y="118"/>
                  </a:cubicBezTo>
                  <a:cubicBezTo>
                    <a:pt x="55" y="118"/>
                    <a:pt x="55" y="118"/>
                    <a:pt x="55" y="118"/>
                  </a:cubicBezTo>
                  <a:cubicBezTo>
                    <a:pt x="55" y="133"/>
                    <a:pt x="55" y="133"/>
                    <a:pt x="55" y="133"/>
                  </a:cubicBezTo>
                  <a:cubicBezTo>
                    <a:pt x="42" y="133"/>
                    <a:pt x="42" y="133"/>
                    <a:pt x="42" y="133"/>
                  </a:cubicBezTo>
                  <a:cubicBezTo>
                    <a:pt x="25" y="133"/>
                    <a:pt x="18" y="129"/>
                    <a:pt x="18" y="110"/>
                  </a:cubicBezTo>
                  <a:cubicBezTo>
                    <a:pt x="18" y="45"/>
                    <a:pt x="18" y="45"/>
                    <a:pt x="18" y="45"/>
                  </a:cubicBezTo>
                  <a:cubicBezTo>
                    <a:pt x="0" y="45"/>
                    <a:pt x="0" y="45"/>
                    <a:pt x="0" y="45"/>
                  </a:cubicBezTo>
                  <a:cubicBezTo>
                    <a:pt x="0" y="30"/>
                    <a:pt x="0" y="30"/>
                    <a:pt x="0" y="30"/>
                  </a:cubicBezTo>
                  <a:cubicBezTo>
                    <a:pt x="18" y="30"/>
                    <a:pt x="18" y="30"/>
                    <a:pt x="18" y="30"/>
                  </a:cubicBezTo>
                  <a:cubicBezTo>
                    <a:pt x="18" y="0"/>
                    <a:pt x="18" y="0"/>
                    <a:pt x="18" y="0"/>
                  </a:cubicBezTo>
                  <a:cubicBezTo>
                    <a:pt x="35" y="0"/>
                    <a:pt x="35" y="0"/>
                    <a:pt x="35" y="0"/>
                  </a:cubicBezTo>
                  <a:lnTo>
                    <a:pt x="35" y="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5">
              <a:extLst>
                <a:ext uri="{FF2B5EF4-FFF2-40B4-BE49-F238E27FC236}">
                  <a16:creationId xmlns:a16="http://schemas.microsoft.com/office/drawing/2014/main" id="{DFAB90A7-7469-3DDF-B1CC-75A355D42BDC}"/>
                </a:ext>
              </a:extLst>
            </p:cNvPr>
            <p:cNvSpPr>
              <a:spLocks noChangeAspect="1"/>
            </p:cNvSpPr>
            <p:nvPr userDrawn="1"/>
          </p:nvSpPr>
          <p:spPr bwMode="auto">
            <a:xfrm>
              <a:off x="3226" y="1171"/>
              <a:ext cx="28" cy="71"/>
            </a:xfrm>
            <a:custGeom>
              <a:avLst/>
              <a:gdLst>
                <a:gd name="T0" fmla="*/ 1 w 56"/>
                <a:gd name="T1" fmla="*/ 0 h 143"/>
                <a:gd name="T2" fmla="*/ 0 w 56"/>
                <a:gd name="T3" fmla="*/ 0 h 143"/>
                <a:gd name="T4" fmla="*/ 0 w 56"/>
                <a:gd name="T5" fmla="*/ 0 h 143"/>
                <a:gd name="T6" fmla="*/ 1 w 56"/>
                <a:gd name="T7" fmla="*/ 0 h 143"/>
                <a:gd name="T8" fmla="*/ 1 w 56"/>
                <a:gd name="T9" fmla="*/ 0 h 143"/>
                <a:gd name="T10" fmla="*/ 1 w 56"/>
                <a:gd name="T11" fmla="*/ 0 h 143"/>
                <a:gd name="T12" fmla="*/ 1 w 56"/>
                <a:gd name="T13" fmla="*/ 0 h 143"/>
                <a:gd name="T14" fmla="*/ 1 w 56"/>
                <a:gd name="T15" fmla="*/ 0 h 143"/>
                <a:gd name="T16" fmla="*/ 1 w 56"/>
                <a:gd name="T17" fmla="*/ 0 h 143"/>
                <a:gd name="T18" fmla="*/ 1 w 56"/>
                <a:gd name="T19" fmla="*/ 0 h 143"/>
                <a:gd name="T20" fmla="*/ 1 w 56"/>
                <a:gd name="T21" fmla="*/ 0 h 143"/>
                <a:gd name="T22" fmla="*/ 1 w 56"/>
                <a:gd name="T23" fmla="*/ 0 h 143"/>
                <a:gd name="T24" fmla="*/ 1 w 56"/>
                <a:gd name="T25" fmla="*/ 0 h 143"/>
                <a:gd name="T26" fmla="*/ 1 w 56"/>
                <a:gd name="T27" fmla="*/ 0 h 143"/>
                <a:gd name="T28" fmla="*/ 1 w 56"/>
                <a:gd name="T29" fmla="*/ 0 h 143"/>
                <a:gd name="T30" fmla="*/ 1 w 56"/>
                <a:gd name="T31" fmla="*/ 0 h 143"/>
                <a:gd name="T32" fmla="*/ 1 w 56"/>
                <a:gd name="T33" fmla="*/ 0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43">
                  <a:moveTo>
                    <a:pt x="17" y="55"/>
                  </a:moveTo>
                  <a:cubicBezTo>
                    <a:pt x="0" y="55"/>
                    <a:pt x="0" y="55"/>
                    <a:pt x="0" y="55"/>
                  </a:cubicBezTo>
                  <a:cubicBezTo>
                    <a:pt x="0" y="40"/>
                    <a:pt x="0" y="40"/>
                    <a:pt x="0" y="40"/>
                  </a:cubicBezTo>
                  <a:cubicBezTo>
                    <a:pt x="17" y="40"/>
                    <a:pt x="17" y="40"/>
                    <a:pt x="17" y="40"/>
                  </a:cubicBezTo>
                  <a:cubicBezTo>
                    <a:pt x="17" y="25"/>
                    <a:pt x="17" y="25"/>
                    <a:pt x="17" y="25"/>
                  </a:cubicBezTo>
                  <a:cubicBezTo>
                    <a:pt x="17" y="8"/>
                    <a:pt x="27" y="0"/>
                    <a:pt x="45" y="0"/>
                  </a:cubicBezTo>
                  <a:cubicBezTo>
                    <a:pt x="48" y="0"/>
                    <a:pt x="53" y="0"/>
                    <a:pt x="56" y="1"/>
                  </a:cubicBezTo>
                  <a:cubicBezTo>
                    <a:pt x="56" y="16"/>
                    <a:pt x="56" y="16"/>
                    <a:pt x="56" y="16"/>
                  </a:cubicBezTo>
                  <a:cubicBezTo>
                    <a:pt x="53" y="15"/>
                    <a:pt x="49" y="15"/>
                    <a:pt x="47" y="15"/>
                  </a:cubicBezTo>
                  <a:cubicBezTo>
                    <a:pt x="38" y="15"/>
                    <a:pt x="34" y="17"/>
                    <a:pt x="34" y="26"/>
                  </a:cubicBezTo>
                  <a:cubicBezTo>
                    <a:pt x="34" y="40"/>
                    <a:pt x="34" y="40"/>
                    <a:pt x="34" y="40"/>
                  </a:cubicBezTo>
                  <a:cubicBezTo>
                    <a:pt x="53" y="40"/>
                    <a:pt x="53" y="40"/>
                    <a:pt x="53" y="40"/>
                  </a:cubicBezTo>
                  <a:cubicBezTo>
                    <a:pt x="53" y="55"/>
                    <a:pt x="53" y="55"/>
                    <a:pt x="53" y="55"/>
                  </a:cubicBezTo>
                  <a:cubicBezTo>
                    <a:pt x="34" y="55"/>
                    <a:pt x="34" y="55"/>
                    <a:pt x="34" y="55"/>
                  </a:cubicBezTo>
                  <a:cubicBezTo>
                    <a:pt x="34" y="143"/>
                    <a:pt x="34" y="143"/>
                    <a:pt x="34" y="143"/>
                  </a:cubicBezTo>
                  <a:cubicBezTo>
                    <a:pt x="17" y="143"/>
                    <a:pt x="17" y="143"/>
                    <a:pt x="17" y="143"/>
                  </a:cubicBezTo>
                  <a:lnTo>
                    <a:pt x="17" y="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06">
              <a:extLst>
                <a:ext uri="{FF2B5EF4-FFF2-40B4-BE49-F238E27FC236}">
                  <a16:creationId xmlns:a16="http://schemas.microsoft.com/office/drawing/2014/main" id="{F64A2B41-9418-788A-9813-49F804705E4F}"/>
                </a:ext>
              </a:extLst>
            </p:cNvPr>
            <p:cNvSpPr>
              <a:spLocks noChangeAspect="1" noEditPoints="1"/>
            </p:cNvSpPr>
            <p:nvPr userDrawn="1"/>
          </p:nvSpPr>
          <p:spPr bwMode="auto">
            <a:xfrm>
              <a:off x="3254" y="1190"/>
              <a:ext cx="50" cy="53"/>
            </a:xfrm>
            <a:custGeom>
              <a:avLst/>
              <a:gdLst>
                <a:gd name="T0" fmla="*/ 1 w 100"/>
                <a:gd name="T1" fmla="*/ 0 h 107"/>
                <a:gd name="T2" fmla="*/ 1 w 100"/>
                <a:gd name="T3" fmla="*/ 0 h 107"/>
                <a:gd name="T4" fmla="*/ 1 w 100"/>
                <a:gd name="T5" fmla="*/ 0 h 107"/>
                <a:gd name="T6" fmla="*/ 0 w 100"/>
                <a:gd name="T7" fmla="*/ 0 h 107"/>
                <a:gd name="T8" fmla="*/ 1 w 100"/>
                <a:gd name="T9" fmla="*/ 0 h 107"/>
                <a:gd name="T10" fmla="*/ 1 w 100"/>
                <a:gd name="T11" fmla="*/ 0 h 107"/>
                <a:gd name="T12" fmla="*/ 1 w 100"/>
                <a:gd name="T13" fmla="*/ 0 h 107"/>
                <a:gd name="T14" fmla="*/ 1 w 100"/>
                <a:gd name="T15" fmla="*/ 0 h 107"/>
                <a:gd name="T16" fmla="*/ 1 w 100"/>
                <a:gd name="T17" fmla="*/ 0 h 107"/>
                <a:gd name="T18" fmla="*/ 1 w 100"/>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3" y="0"/>
                    <a:pt x="100" y="24"/>
                    <a:pt x="100" y="54"/>
                  </a:cubicBezTo>
                  <a:cubicBezTo>
                    <a:pt x="100" y="84"/>
                    <a:pt x="83"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3" y="15"/>
                    <a:pt x="18" y="29"/>
                    <a:pt x="18" y="54"/>
                  </a:cubicBezTo>
                  <a:cubicBezTo>
                    <a:pt x="18" y="78"/>
                    <a:pt x="33" y="92"/>
                    <a:pt x="50" y="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07">
              <a:extLst>
                <a:ext uri="{FF2B5EF4-FFF2-40B4-BE49-F238E27FC236}">
                  <a16:creationId xmlns:a16="http://schemas.microsoft.com/office/drawing/2014/main" id="{8BA0813E-F06D-078D-1EBE-65F3759CACE0}"/>
                </a:ext>
              </a:extLst>
            </p:cNvPr>
            <p:cNvSpPr>
              <a:spLocks noChangeAspect="1"/>
            </p:cNvSpPr>
            <p:nvPr userDrawn="1"/>
          </p:nvSpPr>
          <p:spPr bwMode="auto">
            <a:xfrm>
              <a:off x="3312" y="1189"/>
              <a:ext cx="26" cy="53"/>
            </a:xfrm>
            <a:custGeom>
              <a:avLst/>
              <a:gdLst>
                <a:gd name="T0" fmla="*/ 0 w 54"/>
                <a:gd name="T1" fmla="*/ 1 h 106"/>
                <a:gd name="T2" fmla="*/ 0 w 54"/>
                <a:gd name="T3" fmla="*/ 1 h 106"/>
                <a:gd name="T4" fmla="*/ 0 w 54"/>
                <a:gd name="T5" fmla="*/ 1 h 106"/>
                <a:gd name="T6" fmla="*/ 0 w 54"/>
                <a:gd name="T7" fmla="*/ 1 h 106"/>
                <a:gd name="T8" fmla="*/ 0 w 54"/>
                <a:gd name="T9" fmla="*/ 1 h 106"/>
                <a:gd name="T10" fmla="*/ 0 w 54"/>
                <a:gd name="T11" fmla="*/ 1 h 106"/>
                <a:gd name="T12" fmla="*/ 0 w 54"/>
                <a:gd name="T13" fmla="*/ 1 h 106"/>
                <a:gd name="T14" fmla="*/ 0 w 54"/>
                <a:gd name="T15" fmla="*/ 1 h 106"/>
                <a:gd name="T16" fmla="*/ 0 w 54"/>
                <a:gd name="T17" fmla="*/ 1 h 106"/>
                <a:gd name="T18" fmla="*/ 0 w 54"/>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6" y="25"/>
                    <a:pt x="16" y="25"/>
                    <a:pt x="16" y="25"/>
                  </a:cubicBezTo>
                  <a:cubicBezTo>
                    <a:pt x="24" y="8"/>
                    <a:pt x="35" y="0"/>
                    <a:pt x="54" y="1"/>
                  </a:cubicBezTo>
                  <a:cubicBezTo>
                    <a:pt x="54" y="19"/>
                    <a:pt x="54" y="19"/>
                    <a:pt x="54" y="19"/>
                  </a:cubicBezTo>
                  <a:cubicBezTo>
                    <a:pt x="26" y="19"/>
                    <a:pt x="17" y="34"/>
                    <a:pt x="17" y="60"/>
                  </a:cubicBezTo>
                  <a:cubicBezTo>
                    <a:pt x="17" y="106"/>
                    <a:pt x="17" y="106"/>
                    <a:pt x="17" y="106"/>
                  </a:cubicBezTo>
                  <a:cubicBezTo>
                    <a:pt x="0" y="106"/>
                    <a:pt x="0" y="106"/>
                    <a:pt x="0" y="106"/>
                  </a:cubicBez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08">
              <a:extLst>
                <a:ext uri="{FF2B5EF4-FFF2-40B4-BE49-F238E27FC236}">
                  <a16:creationId xmlns:a16="http://schemas.microsoft.com/office/drawing/2014/main" id="{F0A1ADB3-C5D7-FBA9-0270-91A819DB0D9D}"/>
                </a:ext>
              </a:extLst>
            </p:cNvPr>
            <p:cNvSpPr>
              <a:spLocks noChangeAspect="1"/>
            </p:cNvSpPr>
            <p:nvPr userDrawn="1"/>
          </p:nvSpPr>
          <p:spPr bwMode="auto">
            <a:xfrm>
              <a:off x="3365" y="1171"/>
              <a:ext cx="89" cy="71"/>
            </a:xfrm>
            <a:custGeom>
              <a:avLst/>
              <a:gdLst>
                <a:gd name="T0" fmla="*/ 0 w 423"/>
                <a:gd name="T1" fmla="*/ 0 h 336"/>
                <a:gd name="T2" fmla="*/ 0 w 423"/>
                <a:gd name="T3" fmla="*/ 0 h 336"/>
                <a:gd name="T4" fmla="*/ 0 w 423"/>
                <a:gd name="T5" fmla="*/ 0 h 336"/>
                <a:gd name="T6" fmla="*/ 0 w 423"/>
                <a:gd name="T7" fmla="*/ 0 h 336"/>
                <a:gd name="T8" fmla="*/ 0 w 423"/>
                <a:gd name="T9" fmla="*/ 0 h 336"/>
                <a:gd name="T10" fmla="*/ 0 w 423"/>
                <a:gd name="T11" fmla="*/ 0 h 336"/>
                <a:gd name="T12" fmla="*/ 0 w 423"/>
                <a:gd name="T13" fmla="*/ 0 h 336"/>
                <a:gd name="T14" fmla="*/ 0 w 423"/>
                <a:gd name="T15" fmla="*/ 0 h 336"/>
                <a:gd name="T16" fmla="*/ 0 w 423"/>
                <a:gd name="T17" fmla="*/ 0 h 336"/>
                <a:gd name="T18" fmla="*/ 0 w 423"/>
                <a:gd name="T19" fmla="*/ 0 h 336"/>
                <a:gd name="T20" fmla="*/ 0 w 423"/>
                <a:gd name="T21" fmla="*/ 0 h 336"/>
                <a:gd name="T22" fmla="*/ 0 w 423"/>
                <a:gd name="T23" fmla="*/ 0 h 336"/>
                <a:gd name="T24" fmla="*/ 0 w 423"/>
                <a:gd name="T25" fmla="*/ 0 h 336"/>
                <a:gd name="T26" fmla="*/ 0 w 423"/>
                <a:gd name="T27" fmla="*/ 0 h 336"/>
                <a:gd name="T28" fmla="*/ 0 w 423"/>
                <a:gd name="T29" fmla="*/ 0 h 336"/>
                <a:gd name="T30" fmla="*/ 0 w 423"/>
                <a:gd name="T31" fmla="*/ 0 h 336"/>
                <a:gd name="T32" fmla="*/ 0 w 423"/>
                <a:gd name="T33" fmla="*/ 0 h 3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336">
                  <a:moveTo>
                    <a:pt x="334" y="336"/>
                  </a:moveTo>
                  <a:lnTo>
                    <a:pt x="286" y="336"/>
                  </a:lnTo>
                  <a:lnTo>
                    <a:pt x="211" y="55"/>
                  </a:lnTo>
                  <a:lnTo>
                    <a:pt x="133" y="336"/>
                  </a:lnTo>
                  <a:lnTo>
                    <a:pt x="85" y="336"/>
                  </a:lnTo>
                  <a:lnTo>
                    <a:pt x="0" y="0"/>
                  </a:lnTo>
                  <a:lnTo>
                    <a:pt x="45" y="0"/>
                  </a:lnTo>
                  <a:lnTo>
                    <a:pt x="111" y="279"/>
                  </a:lnTo>
                  <a:lnTo>
                    <a:pt x="187" y="0"/>
                  </a:lnTo>
                  <a:lnTo>
                    <a:pt x="234" y="0"/>
                  </a:lnTo>
                  <a:lnTo>
                    <a:pt x="310" y="279"/>
                  </a:lnTo>
                  <a:lnTo>
                    <a:pt x="378" y="0"/>
                  </a:lnTo>
                  <a:lnTo>
                    <a:pt x="423" y="0"/>
                  </a:lnTo>
                  <a:lnTo>
                    <a:pt x="334" y="3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09">
              <a:extLst>
                <a:ext uri="{FF2B5EF4-FFF2-40B4-BE49-F238E27FC236}">
                  <a16:creationId xmlns:a16="http://schemas.microsoft.com/office/drawing/2014/main" id="{E70952D1-E3B4-F05D-D182-3A579A122259}"/>
                </a:ext>
              </a:extLst>
            </p:cNvPr>
            <p:cNvSpPr>
              <a:spLocks noChangeAspect="1" noEditPoints="1"/>
            </p:cNvSpPr>
            <p:nvPr userDrawn="1"/>
          </p:nvSpPr>
          <p:spPr bwMode="auto">
            <a:xfrm>
              <a:off x="3453" y="1190"/>
              <a:ext cx="50" cy="53"/>
            </a:xfrm>
            <a:custGeom>
              <a:avLst/>
              <a:gdLst>
                <a:gd name="T0" fmla="*/ 1 w 100"/>
                <a:gd name="T1" fmla="*/ 0 h 107"/>
                <a:gd name="T2" fmla="*/ 1 w 100"/>
                <a:gd name="T3" fmla="*/ 0 h 107"/>
                <a:gd name="T4" fmla="*/ 1 w 100"/>
                <a:gd name="T5" fmla="*/ 0 h 107"/>
                <a:gd name="T6" fmla="*/ 0 w 100"/>
                <a:gd name="T7" fmla="*/ 0 h 107"/>
                <a:gd name="T8" fmla="*/ 1 w 100"/>
                <a:gd name="T9" fmla="*/ 0 h 107"/>
                <a:gd name="T10" fmla="*/ 1 w 100"/>
                <a:gd name="T11" fmla="*/ 0 h 107"/>
                <a:gd name="T12" fmla="*/ 1 w 100"/>
                <a:gd name="T13" fmla="*/ 0 h 107"/>
                <a:gd name="T14" fmla="*/ 1 w 100"/>
                <a:gd name="T15" fmla="*/ 0 h 107"/>
                <a:gd name="T16" fmla="*/ 1 w 100"/>
                <a:gd name="T17" fmla="*/ 0 h 107"/>
                <a:gd name="T18" fmla="*/ 1 w 100"/>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2" y="0"/>
                    <a:pt x="100" y="24"/>
                    <a:pt x="100" y="54"/>
                  </a:cubicBezTo>
                  <a:cubicBezTo>
                    <a:pt x="100" y="84"/>
                    <a:pt x="82"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2" y="15"/>
                    <a:pt x="18" y="29"/>
                    <a:pt x="18" y="54"/>
                  </a:cubicBezTo>
                  <a:cubicBezTo>
                    <a:pt x="18" y="78"/>
                    <a:pt x="32" y="92"/>
                    <a:pt x="50" y="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10">
              <a:extLst>
                <a:ext uri="{FF2B5EF4-FFF2-40B4-BE49-F238E27FC236}">
                  <a16:creationId xmlns:a16="http://schemas.microsoft.com/office/drawing/2014/main" id="{CA71C62D-239E-39AA-A11F-064AFE227120}"/>
                </a:ext>
              </a:extLst>
            </p:cNvPr>
            <p:cNvSpPr>
              <a:spLocks noChangeAspect="1"/>
            </p:cNvSpPr>
            <p:nvPr userDrawn="1"/>
          </p:nvSpPr>
          <p:spPr bwMode="auto">
            <a:xfrm>
              <a:off x="3510" y="1189"/>
              <a:ext cx="27" cy="53"/>
            </a:xfrm>
            <a:custGeom>
              <a:avLst/>
              <a:gdLst>
                <a:gd name="T0" fmla="*/ 0 w 53"/>
                <a:gd name="T1" fmla="*/ 1 h 106"/>
                <a:gd name="T2" fmla="*/ 1 w 53"/>
                <a:gd name="T3" fmla="*/ 1 h 106"/>
                <a:gd name="T4" fmla="*/ 1 w 53"/>
                <a:gd name="T5" fmla="*/ 1 h 106"/>
                <a:gd name="T6" fmla="*/ 1 w 53"/>
                <a:gd name="T7" fmla="*/ 1 h 106"/>
                <a:gd name="T8" fmla="*/ 1 w 53"/>
                <a:gd name="T9" fmla="*/ 1 h 106"/>
                <a:gd name="T10" fmla="*/ 1 w 53"/>
                <a:gd name="T11" fmla="*/ 1 h 106"/>
                <a:gd name="T12" fmla="*/ 1 w 53"/>
                <a:gd name="T13" fmla="*/ 1 h 106"/>
                <a:gd name="T14" fmla="*/ 1 w 53"/>
                <a:gd name="T15" fmla="*/ 1 h 106"/>
                <a:gd name="T16" fmla="*/ 0 w 53"/>
                <a:gd name="T17" fmla="*/ 1 h 106"/>
                <a:gd name="T18" fmla="*/ 0 w 53"/>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106">
                  <a:moveTo>
                    <a:pt x="0" y="3"/>
                  </a:moveTo>
                  <a:cubicBezTo>
                    <a:pt x="15" y="3"/>
                    <a:pt x="15" y="3"/>
                    <a:pt x="15" y="3"/>
                  </a:cubicBezTo>
                  <a:cubicBezTo>
                    <a:pt x="15" y="25"/>
                    <a:pt x="15" y="25"/>
                    <a:pt x="15" y="25"/>
                  </a:cubicBezTo>
                  <a:cubicBezTo>
                    <a:pt x="16" y="25"/>
                    <a:pt x="16" y="25"/>
                    <a:pt x="16" y="25"/>
                  </a:cubicBezTo>
                  <a:cubicBezTo>
                    <a:pt x="24" y="8"/>
                    <a:pt x="35" y="0"/>
                    <a:pt x="53" y="1"/>
                  </a:cubicBezTo>
                  <a:cubicBezTo>
                    <a:pt x="53" y="19"/>
                    <a:pt x="53" y="19"/>
                    <a:pt x="53" y="19"/>
                  </a:cubicBezTo>
                  <a:cubicBezTo>
                    <a:pt x="26" y="19"/>
                    <a:pt x="16" y="34"/>
                    <a:pt x="16" y="60"/>
                  </a:cubicBezTo>
                  <a:cubicBezTo>
                    <a:pt x="16" y="106"/>
                    <a:pt x="16" y="106"/>
                    <a:pt x="16" y="106"/>
                  </a:cubicBezTo>
                  <a:cubicBezTo>
                    <a:pt x="0" y="106"/>
                    <a:pt x="0" y="106"/>
                    <a:pt x="0" y="106"/>
                  </a:cubicBez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11">
              <a:extLst>
                <a:ext uri="{FF2B5EF4-FFF2-40B4-BE49-F238E27FC236}">
                  <a16:creationId xmlns:a16="http://schemas.microsoft.com/office/drawing/2014/main" id="{122F4048-7E98-8DAD-F106-46367A7A94BF}"/>
                </a:ext>
              </a:extLst>
            </p:cNvPr>
            <p:cNvSpPr>
              <a:spLocks noChangeAspect="1"/>
            </p:cNvSpPr>
            <p:nvPr userDrawn="1"/>
          </p:nvSpPr>
          <p:spPr bwMode="auto">
            <a:xfrm>
              <a:off x="3542" y="1171"/>
              <a:ext cx="44" cy="71"/>
            </a:xfrm>
            <a:custGeom>
              <a:avLst/>
              <a:gdLst>
                <a:gd name="T0" fmla="*/ 0 w 210"/>
                <a:gd name="T1" fmla="*/ 0 h 336"/>
                <a:gd name="T2" fmla="*/ 0 w 210"/>
                <a:gd name="T3" fmla="*/ 0 h 336"/>
                <a:gd name="T4" fmla="*/ 0 w 210"/>
                <a:gd name="T5" fmla="*/ 0 h 336"/>
                <a:gd name="T6" fmla="*/ 0 w 210"/>
                <a:gd name="T7" fmla="*/ 0 h 336"/>
                <a:gd name="T8" fmla="*/ 0 w 210"/>
                <a:gd name="T9" fmla="*/ 0 h 336"/>
                <a:gd name="T10" fmla="*/ 0 w 210"/>
                <a:gd name="T11" fmla="*/ 0 h 336"/>
                <a:gd name="T12" fmla="*/ 0 w 210"/>
                <a:gd name="T13" fmla="*/ 0 h 336"/>
                <a:gd name="T14" fmla="*/ 0 w 210"/>
                <a:gd name="T15" fmla="*/ 0 h 336"/>
                <a:gd name="T16" fmla="*/ 0 w 210"/>
                <a:gd name="T17" fmla="*/ 0 h 336"/>
                <a:gd name="T18" fmla="*/ 0 w 210"/>
                <a:gd name="T19" fmla="*/ 0 h 336"/>
                <a:gd name="T20" fmla="*/ 0 w 210"/>
                <a:gd name="T21" fmla="*/ 0 h 336"/>
                <a:gd name="T22" fmla="*/ 0 w 210"/>
                <a:gd name="T23" fmla="*/ 0 h 336"/>
                <a:gd name="T24" fmla="*/ 0 w 210"/>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0" h="336">
                  <a:moveTo>
                    <a:pt x="0" y="0"/>
                  </a:moveTo>
                  <a:lnTo>
                    <a:pt x="40" y="0"/>
                  </a:lnTo>
                  <a:lnTo>
                    <a:pt x="40" y="199"/>
                  </a:lnTo>
                  <a:lnTo>
                    <a:pt x="151" y="92"/>
                  </a:lnTo>
                  <a:lnTo>
                    <a:pt x="203" y="92"/>
                  </a:lnTo>
                  <a:lnTo>
                    <a:pt x="109" y="182"/>
                  </a:lnTo>
                  <a:lnTo>
                    <a:pt x="210" y="336"/>
                  </a:lnTo>
                  <a:lnTo>
                    <a:pt x="161" y="336"/>
                  </a:lnTo>
                  <a:lnTo>
                    <a:pt x="78" y="208"/>
                  </a:lnTo>
                  <a:lnTo>
                    <a:pt x="40" y="244"/>
                  </a:lnTo>
                  <a:lnTo>
                    <a:pt x="40" y="336"/>
                  </a:lnTo>
                  <a:lnTo>
                    <a:pt x="0" y="33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12">
              <a:extLst>
                <a:ext uri="{FF2B5EF4-FFF2-40B4-BE49-F238E27FC236}">
                  <a16:creationId xmlns:a16="http://schemas.microsoft.com/office/drawing/2014/main" id="{7C961811-17E7-C03E-6770-27B2E9EFD1C0}"/>
                </a:ext>
              </a:extLst>
            </p:cNvPr>
            <p:cNvSpPr>
              <a:spLocks noChangeAspect="1" noEditPoints="1"/>
            </p:cNvSpPr>
            <p:nvPr userDrawn="1"/>
          </p:nvSpPr>
          <p:spPr bwMode="auto">
            <a:xfrm>
              <a:off x="3615" y="1171"/>
              <a:ext cx="60" cy="72"/>
            </a:xfrm>
            <a:custGeom>
              <a:avLst/>
              <a:gdLst>
                <a:gd name="T0" fmla="*/ 0 w 121"/>
                <a:gd name="T1" fmla="*/ 1 h 144"/>
                <a:gd name="T2" fmla="*/ 0 w 121"/>
                <a:gd name="T3" fmla="*/ 1 h 144"/>
                <a:gd name="T4" fmla="*/ 0 w 121"/>
                <a:gd name="T5" fmla="*/ 1 h 144"/>
                <a:gd name="T6" fmla="*/ 0 w 121"/>
                <a:gd name="T7" fmla="*/ 1 h 144"/>
                <a:gd name="T8" fmla="*/ 0 w 121"/>
                <a:gd name="T9" fmla="*/ 1 h 144"/>
                <a:gd name="T10" fmla="*/ 0 w 121"/>
                <a:gd name="T11" fmla="*/ 0 h 144"/>
                <a:gd name="T12" fmla="*/ 0 w 121"/>
                <a:gd name="T13" fmla="*/ 1 h 144"/>
                <a:gd name="T14" fmla="*/ 0 w 121"/>
                <a:gd name="T15" fmla="*/ 1 h 144"/>
                <a:gd name="T16" fmla="*/ 0 w 121"/>
                <a:gd name="T17" fmla="*/ 1 h 144"/>
                <a:gd name="T18" fmla="*/ 0 w 121"/>
                <a:gd name="T19" fmla="*/ 1 h 144"/>
                <a:gd name="T20" fmla="*/ 0 w 121"/>
                <a:gd name="T21" fmla="*/ 1 h 144"/>
                <a:gd name="T22" fmla="*/ 0 w 121"/>
                <a:gd name="T23" fmla="*/ 1 h 144"/>
                <a:gd name="T24" fmla="*/ 0 w 121"/>
                <a:gd name="T25" fmla="*/ 1 h 144"/>
                <a:gd name="T26" fmla="*/ 0 w 121"/>
                <a:gd name="T27" fmla="*/ 1 h 144"/>
                <a:gd name="T28" fmla="*/ 0 w 121"/>
                <a:gd name="T29" fmla="*/ 1 h 144"/>
                <a:gd name="T30" fmla="*/ 0 w 121"/>
                <a:gd name="T31" fmla="*/ 1 h 144"/>
                <a:gd name="T32" fmla="*/ 0 w 121"/>
                <a:gd name="T33" fmla="*/ 1 h 144"/>
                <a:gd name="T34" fmla="*/ 0 w 121"/>
                <a:gd name="T35" fmla="*/ 1 h 144"/>
                <a:gd name="T36" fmla="*/ 0 w 121"/>
                <a:gd name="T37" fmla="*/ 1 h 144"/>
                <a:gd name="T38" fmla="*/ 0 w 121"/>
                <a:gd name="T39" fmla="*/ 1 h 144"/>
                <a:gd name="T40" fmla="*/ 0 w 121"/>
                <a:gd name="T41" fmla="*/ 1 h 144"/>
                <a:gd name="T42" fmla="*/ 0 w 121"/>
                <a:gd name="T43" fmla="*/ 1 h 144"/>
                <a:gd name="T44" fmla="*/ 0 w 121"/>
                <a:gd name="T45" fmla="*/ 1 h 144"/>
                <a:gd name="T46" fmla="*/ 0 w 121"/>
                <a:gd name="T47" fmla="*/ 1 h 144"/>
                <a:gd name="T48" fmla="*/ 0 w 121"/>
                <a:gd name="T49" fmla="*/ 1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44">
                  <a:moveTo>
                    <a:pt x="84" y="124"/>
                  </a:moveTo>
                  <a:cubicBezTo>
                    <a:pt x="76" y="137"/>
                    <a:pt x="59" y="144"/>
                    <a:pt x="44" y="144"/>
                  </a:cubicBezTo>
                  <a:cubicBezTo>
                    <a:pt x="6" y="144"/>
                    <a:pt x="0" y="117"/>
                    <a:pt x="0" y="105"/>
                  </a:cubicBezTo>
                  <a:cubicBezTo>
                    <a:pt x="0" y="83"/>
                    <a:pt x="15" y="72"/>
                    <a:pt x="33" y="63"/>
                  </a:cubicBezTo>
                  <a:cubicBezTo>
                    <a:pt x="25" y="51"/>
                    <a:pt x="17" y="44"/>
                    <a:pt x="17" y="29"/>
                  </a:cubicBezTo>
                  <a:cubicBezTo>
                    <a:pt x="17" y="14"/>
                    <a:pt x="29" y="0"/>
                    <a:pt x="49" y="0"/>
                  </a:cubicBezTo>
                  <a:cubicBezTo>
                    <a:pt x="67" y="0"/>
                    <a:pt x="83" y="10"/>
                    <a:pt x="83" y="29"/>
                  </a:cubicBezTo>
                  <a:cubicBezTo>
                    <a:pt x="83" y="46"/>
                    <a:pt x="71" y="58"/>
                    <a:pt x="57" y="66"/>
                  </a:cubicBezTo>
                  <a:cubicBezTo>
                    <a:pt x="82" y="97"/>
                    <a:pt x="82" y="97"/>
                    <a:pt x="82" y="97"/>
                  </a:cubicBezTo>
                  <a:cubicBezTo>
                    <a:pt x="85" y="90"/>
                    <a:pt x="87" y="83"/>
                    <a:pt x="87" y="75"/>
                  </a:cubicBezTo>
                  <a:cubicBezTo>
                    <a:pt x="103" y="75"/>
                    <a:pt x="103" y="75"/>
                    <a:pt x="103" y="75"/>
                  </a:cubicBezTo>
                  <a:cubicBezTo>
                    <a:pt x="102" y="92"/>
                    <a:pt x="99" y="97"/>
                    <a:pt x="94" y="110"/>
                  </a:cubicBezTo>
                  <a:cubicBezTo>
                    <a:pt x="121" y="142"/>
                    <a:pt x="121" y="142"/>
                    <a:pt x="121" y="142"/>
                  </a:cubicBezTo>
                  <a:cubicBezTo>
                    <a:pt x="99" y="142"/>
                    <a:pt x="99" y="142"/>
                    <a:pt x="99" y="142"/>
                  </a:cubicBezTo>
                  <a:lnTo>
                    <a:pt x="84" y="124"/>
                  </a:lnTo>
                  <a:close/>
                  <a:moveTo>
                    <a:pt x="42" y="73"/>
                  </a:moveTo>
                  <a:cubicBezTo>
                    <a:pt x="29" y="81"/>
                    <a:pt x="18" y="88"/>
                    <a:pt x="18" y="105"/>
                  </a:cubicBezTo>
                  <a:cubicBezTo>
                    <a:pt x="18" y="120"/>
                    <a:pt x="31" y="129"/>
                    <a:pt x="45" y="129"/>
                  </a:cubicBezTo>
                  <a:cubicBezTo>
                    <a:pt x="58" y="129"/>
                    <a:pt x="68" y="123"/>
                    <a:pt x="75" y="112"/>
                  </a:cubicBezTo>
                  <a:lnTo>
                    <a:pt x="42" y="73"/>
                  </a:lnTo>
                  <a:close/>
                  <a:moveTo>
                    <a:pt x="67" y="30"/>
                  </a:moveTo>
                  <a:cubicBezTo>
                    <a:pt x="67" y="22"/>
                    <a:pt x="60" y="15"/>
                    <a:pt x="50" y="15"/>
                  </a:cubicBezTo>
                  <a:cubicBezTo>
                    <a:pt x="42" y="15"/>
                    <a:pt x="34" y="20"/>
                    <a:pt x="34" y="30"/>
                  </a:cubicBezTo>
                  <a:cubicBezTo>
                    <a:pt x="34" y="39"/>
                    <a:pt x="42" y="47"/>
                    <a:pt x="48" y="55"/>
                  </a:cubicBezTo>
                  <a:cubicBezTo>
                    <a:pt x="56" y="50"/>
                    <a:pt x="67" y="42"/>
                    <a:pt x="67" y="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13">
              <a:extLst>
                <a:ext uri="{FF2B5EF4-FFF2-40B4-BE49-F238E27FC236}">
                  <a16:creationId xmlns:a16="http://schemas.microsoft.com/office/drawing/2014/main" id="{D2D21A4A-0F2E-11E1-64EF-B61C17A4FBB0}"/>
                </a:ext>
              </a:extLst>
            </p:cNvPr>
            <p:cNvSpPr>
              <a:spLocks noChangeAspect="1" noEditPoints="1"/>
            </p:cNvSpPr>
            <p:nvPr userDrawn="1"/>
          </p:nvSpPr>
          <p:spPr bwMode="auto">
            <a:xfrm>
              <a:off x="3233" y="1275"/>
              <a:ext cx="52" cy="71"/>
            </a:xfrm>
            <a:custGeom>
              <a:avLst/>
              <a:gdLst>
                <a:gd name="T0" fmla="*/ 0 w 105"/>
                <a:gd name="T1" fmla="*/ 0 h 142"/>
                <a:gd name="T2" fmla="*/ 0 w 105"/>
                <a:gd name="T3" fmla="*/ 0 h 142"/>
                <a:gd name="T4" fmla="*/ 0 w 105"/>
                <a:gd name="T5" fmla="*/ 1 h 142"/>
                <a:gd name="T6" fmla="*/ 0 w 105"/>
                <a:gd name="T7" fmla="*/ 1 h 142"/>
                <a:gd name="T8" fmla="*/ 0 w 105"/>
                <a:gd name="T9" fmla="*/ 1 h 142"/>
                <a:gd name="T10" fmla="*/ 0 w 105"/>
                <a:gd name="T11" fmla="*/ 1 h 142"/>
                <a:gd name="T12" fmla="*/ 0 w 105"/>
                <a:gd name="T13" fmla="*/ 1 h 142"/>
                <a:gd name="T14" fmla="*/ 0 w 105"/>
                <a:gd name="T15" fmla="*/ 0 h 142"/>
                <a:gd name="T16" fmla="*/ 0 w 105"/>
                <a:gd name="T17" fmla="*/ 1 h 142"/>
                <a:gd name="T18" fmla="*/ 0 w 105"/>
                <a:gd name="T19" fmla="*/ 1 h 142"/>
                <a:gd name="T20" fmla="*/ 0 w 105"/>
                <a:gd name="T21" fmla="*/ 1 h 142"/>
                <a:gd name="T22" fmla="*/ 0 w 105"/>
                <a:gd name="T23" fmla="*/ 1 h 142"/>
                <a:gd name="T24" fmla="*/ 0 w 105"/>
                <a:gd name="T25" fmla="*/ 1 h 142"/>
                <a:gd name="T26" fmla="*/ 0 w 105"/>
                <a:gd name="T27" fmla="*/ 1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142">
                  <a:moveTo>
                    <a:pt x="0" y="0"/>
                  </a:moveTo>
                  <a:cubicBezTo>
                    <a:pt x="62" y="0"/>
                    <a:pt x="62" y="0"/>
                    <a:pt x="62" y="0"/>
                  </a:cubicBezTo>
                  <a:cubicBezTo>
                    <a:pt x="90" y="0"/>
                    <a:pt x="105" y="16"/>
                    <a:pt x="105" y="42"/>
                  </a:cubicBezTo>
                  <a:cubicBezTo>
                    <a:pt x="105" y="68"/>
                    <a:pt x="90" y="84"/>
                    <a:pt x="62" y="84"/>
                  </a:cubicBezTo>
                  <a:cubicBezTo>
                    <a:pt x="18" y="84"/>
                    <a:pt x="18" y="84"/>
                    <a:pt x="18" y="84"/>
                  </a:cubicBezTo>
                  <a:cubicBezTo>
                    <a:pt x="18" y="142"/>
                    <a:pt x="18" y="142"/>
                    <a:pt x="18" y="142"/>
                  </a:cubicBezTo>
                  <a:cubicBezTo>
                    <a:pt x="0" y="142"/>
                    <a:pt x="0" y="142"/>
                    <a:pt x="0" y="142"/>
                  </a:cubicBezTo>
                  <a:lnTo>
                    <a:pt x="0" y="0"/>
                  </a:lnTo>
                  <a:close/>
                  <a:moveTo>
                    <a:pt x="18" y="68"/>
                  </a:moveTo>
                  <a:cubicBezTo>
                    <a:pt x="55" y="68"/>
                    <a:pt x="55" y="68"/>
                    <a:pt x="55" y="68"/>
                  </a:cubicBezTo>
                  <a:cubicBezTo>
                    <a:pt x="76" y="68"/>
                    <a:pt x="86" y="59"/>
                    <a:pt x="86" y="42"/>
                  </a:cubicBezTo>
                  <a:cubicBezTo>
                    <a:pt x="86" y="25"/>
                    <a:pt x="76" y="16"/>
                    <a:pt x="55" y="16"/>
                  </a:cubicBezTo>
                  <a:cubicBezTo>
                    <a:pt x="18" y="16"/>
                    <a:pt x="18" y="16"/>
                    <a:pt x="18" y="16"/>
                  </a:cubicBezTo>
                  <a:lnTo>
                    <a:pt x="18" y="6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14">
              <a:extLst>
                <a:ext uri="{FF2B5EF4-FFF2-40B4-BE49-F238E27FC236}">
                  <a16:creationId xmlns:a16="http://schemas.microsoft.com/office/drawing/2014/main" id="{AB7E6E76-60AA-74D0-A35F-C8CCEBFE9225}"/>
                </a:ext>
              </a:extLst>
            </p:cNvPr>
            <p:cNvSpPr>
              <a:spLocks noChangeAspect="1" noEditPoints="1"/>
            </p:cNvSpPr>
            <p:nvPr userDrawn="1"/>
          </p:nvSpPr>
          <p:spPr bwMode="auto">
            <a:xfrm>
              <a:off x="3288" y="1294"/>
              <a:ext cx="47" cy="53"/>
            </a:xfrm>
            <a:custGeom>
              <a:avLst/>
              <a:gdLst>
                <a:gd name="T0" fmla="*/ 0 w 95"/>
                <a:gd name="T1" fmla="*/ 0 h 107"/>
                <a:gd name="T2" fmla="*/ 0 w 95"/>
                <a:gd name="T3" fmla="*/ 0 h 107"/>
                <a:gd name="T4" fmla="*/ 0 w 95"/>
                <a:gd name="T5" fmla="*/ 0 h 107"/>
                <a:gd name="T6" fmla="*/ 0 w 95"/>
                <a:gd name="T7" fmla="*/ 0 h 107"/>
                <a:gd name="T8" fmla="*/ 0 w 95"/>
                <a:gd name="T9" fmla="*/ 0 h 107"/>
                <a:gd name="T10" fmla="*/ 0 w 95"/>
                <a:gd name="T11" fmla="*/ 0 h 107"/>
                <a:gd name="T12" fmla="*/ 0 w 95"/>
                <a:gd name="T13" fmla="*/ 0 h 107"/>
                <a:gd name="T14" fmla="*/ 0 w 95"/>
                <a:gd name="T15" fmla="*/ 0 h 107"/>
                <a:gd name="T16" fmla="*/ 0 w 95"/>
                <a:gd name="T17" fmla="*/ 0 h 107"/>
                <a:gd name="T18" fmla="*/ 0 w 95"/>
                <a:gd name="T19" fmla="*/ 0 h 107"/>
                <a:gd name="T20" fmla="*/ 0 w 95"/>
                <a:gd name="T21" fmla="*/ 0 h 107"/>
                <a:gd name="T22" fmla="*/ 0 w 95"/>
                <a:gd name="T23" fmla="*/ 0 h 107"/>
                <a:gd name="T24" fmla="*/ 0 w 95"/>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4" y="92"/>
                    <a:pt x="73" y="85"/>
                    <a:pt x="76" y="72"/>
                  </a:cubicBezTo>
                  <a:lnTo>
                    <a:pt x="93" y="72"/>
                  </a:lnTo>
                  <a:close/>
                  <a:moveTo>
                    <a:pt x="77" y="44"/>
                  </a:moveTo>
                  <a:cubicBezTo>
                    <a:pt x="76" y="28"/>
                    <a:pt x="64" y="15"/>
                    <a:pt x="47" y="15"/>
                  </a:cubicBezTo>
                  <a:cubicBezTo>
                    <a:pt x="30" y="15"/>
                    <a:pt x="19" y="28"/>
                    <a:pt x="18" y="44"/>
                  </a:cubicBezTo>
                  <a:lnTo>
                    <a:pt x="77"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15">
              <a:extLst>
                <a:ext uri="{FF2B5EF4-FFF2-40B4-BE49-F238E27FC236}">
                  <a16:creationId xmlns:a16="http://schemas.microsoft.com/office/drawing/2014/main" id="{F2C5B797-0567-3667-D7CD-A833C28DBCD9}"/>
                </a:ext>
              </a:extLst>
            </p:cNvPr>
            <p:cNvSpPr>
              <a:spLocks noChangeAspect="1"/>
            </p:cNvSpPr>
            <p:nvPr userDrawn="1"/>
          </p:nvSpPr>
          <p:spPr bwMode="auto">
            <a:xfrm>
              <a:off x="3342" y="1294"/>
              <a:ext cx="42" cy="52"/>
            </a:xfrm>
            <a:custGeom>
              <a:avLst/>
              <a:gdLst>
                <a:gd name="T0" fmla="*/ 0 w 85"/>
                <a:gd name="T1" fmla="*/ 0 h 105"/>
                <a:gd name="T2" fmla="*/ 0 w 85"/>
                <a:gd name="T3" fmla="*/ 0 h 105"/>
                <a:gd name="T4" fmla="*/ 0 w 85"/>
                <a:gd name="T5" fmla="*/ 0 h 105"/>
                <a:gd name="T6" fmla="*/ 0 w 85"/>
                <a:gd name="T7" fmla="*/ 0 h 105"/>
                <a:gd name="T8" fmla="*/ 0 w 85"/>
                <a:gd name="T9" fmla="*/ 0 h 105"/>
                <a:gd name="T10" fmla="*/ 0 w 85"/>
                <a:gd name="T11" fmla="*/ 0 h 105"/>
                <a:gd name="T12" fmla="*/ 0 w 85"/>
                <a:gd name="T13" fmla="*/ 0 h 105"/>
                <a:gd name="T14" fmla="*/ 0 w 85"/>
                <a:gd name="T15" fmla="*/ 0 h 105"/>
                <a:gd name="T16" fmla="*/ 0 w 85"/>
                <a:gd name="T17" fmla="*/ 0 h 105"/>
                <a:gd name="T18" fmla="*/ 0 w 85"/>
                <a:gd name="T19" fmla="*/ 0 h 105"/>
                <a:gd name="T20" fmla="*/ 0 w 85"/>
                <a:gd name="T21" fmla="*/ 0 h 105"/>
                <a:gd name="T22" fmla="*/ 0 w 85"/>
                <a:gd name="T23" fmla="*/ 0 h 105"/>
                <a:gd name="T24" fmla="*/ 0 w 85"/>
                <a:gd name="T25" fmla="*/ 0 h 105"/>
                <a:gd name="T26" fmla="*/ 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7" y="19"/>
                    <a:pt x="17" y="19"/>
                    <a:pt x="17" y="19"/>
                  </a:cubicBezTo>
                  <a:cubicBezTo>
                    <a:pt x="24"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16">
              <a:extLst>
                <a:ext uri="{FF2B5EF4-FFF2-40B4-BE49-F238E27FC236}">
                  <a16:creationId xmlns:a16="http://schemas.microsoft.com/office/drawing/2014/main" id="{2F1FFBBD-F76B-9615-BBC7-A6080354551C}"/>
                </a:ext>
              </a:extLst>
            </p:cNvPr>
            <p:cNvSpPr>
              <a:spLocks noChangeAspect="1"/>
            </p:cNvSpPr>
            <p:nvPr userDrawn="1"/>
          </p:nvSpPr>
          <p:spPr bwMode="auto">
            <a:xfrm>
              <a:off x="3391" y="1294"/>
              <a:ext cx="44" cy="53"/>
            </a:xfrm>
            <a:custGeom>
              <a:avLst/>
              <a:gdLst>
                <a:gd name="T0" fmla="*/ 1 w 87"/>
                <a:gd name="T1" fmla="*/ 0 h 107"/>
                <a:gd name="T2" fmla="*/ 1 w 87"/>
                <a:gd name="T3" fmla="*/ 0 h 107"/>
                <a:gd name="T4" fmla="*/ 1 w 87"/>
                <a:gd name="T5" fmla="*/ 0 h 107"/>
                <a:gd name="T6" fmla="*/ 1 w 87"/>
                <a:gd name="T7" fmla="*/ 0 h 107"/>
                <a:gd name="T8" fmla="*/ 1 w 87"/>
                <a:gd name="T9" fmla="*/ 0 h 107"/>
                <a:gd name="T10" fmla="*/ 1 w 87"/>
                <a:gd name="T11" fmla="*/ 0 h 107"/>
                <a:gd name="T12" fmla="*/ 1 w 87"/>
                <a:gd name="T13" fmla="*/ 0 h 107"/>
                <a:gd name="T14" fmla="*/ 1 w 87"/>
                <a:gd name="T15" fmla="*/ 0 h 107"/>
                <a:gd name="T16" fmla="*/ 1 w 87"/>
                <a:gd name="T17" fmla="*/ 0 h 107"/>
                <a:gd name="T18" fmla="*/ 1 w 87"/>
                <a:gd name="T19" fmla="*/ 0 h 107"/>
                <a:gd name="T20" fmla="*/ 1 w 87"/>
                <a:gd name="T21" fmla="*/ 0 h 107"/>
                <a:gd name="T22" fmla="*/ 1 w 87"/>
                <a:gd name="T23" fmla="*/ 0 h 107"/>
                <a:gd name="T24" fmla="*/ 1 w 87"/>
                <a:gd name="T25" fmla="*/ 0 h 107"/>
                <a:gd name="T26" fmla="*/ 0 w 87"/>
                <a:gd name="T27" fmla="*/ 0 h 107"/>
                <a:gd name="T28" fmla="*/ 1 w 87"/>
                <a:gd name="T29" fmla="*/ 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3" y="49"/>
                    <a:pt x="3" y="29"/>
                  </a:cubicBezTo>
                  <a:cubicBezTo>
                    <a:pt x="3"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1" y="49"/>
                    <a:pt x="87" y="55"/>
                    <a:pt x="87" y="75"/>
                  </a:cubicBezTo>
                  <a:cubicBezTo>
                    <a:pt x="87" y="99"/>
                    <a:pt x="65" y="107"/>
                    <a:pt x="44" y="107"/>
                  </a:cubicBezTo>
                  <a:cubicBezTo>
                    <a:pt x="21" y="107"/>
                    <a:pt x="1" y="98"/>
                    <a:pt x="0" y="72"/>
                  </a:cubicBezTo>
                  <a:lnTo>
                    <a:pt x="17" y="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17">
              <a:extLst>
                <a:ext uri="{FF2B5EF4-FFF2-40B4-BE49-F238E27FC236}">
                  <a16:creationId xmlns:a16="http://schemas.microsoft.com/office/drawing/2014/main" id="{0686AEC1-9E17-B5BA-190C-07AEC7329C16}"/>
                </a:ext>
              </a:extLst>
            </p:cNvPr>
            <p:cNvSpPr>
              <a:spLocks noChangeAspect="1" noEditPoints="1"/>
            </p:cNvSpPr>
            <p:nvPr userDrawn="1"/>
          </p:nvSpPr>
          <p:spPr bwMode="auto">
            <a:xfrm>
              <a:off x="3442" y="1275"/>
              <a:ext cx="9" cy="71"/>
            </a:xfrm>
            <a:custGeom>
              <a:avLst/>
              <a:gdLst>
                <a:gd name="T0" fmla="*/ 0 w 40"/>
                <a:gd name="T1" fmla="*/ 0 h 335"/>
                <a:gd name="T2" fmla="*/ 0 w 40"/>
                <a:gd name="T3" fmla="*/ 0 h 335"/>
                <a:gd name="T4" fmla="*/ 0 w 40"/>
                <a:gd name="T5" fmla="*/ 0 h 335"/>
                <a:gd name="T6" fmla="*/ 0 w 40"/>
                <a:gd name="T7" fmla="*/ 0 h 335"/>
                <a:gd name="T8" fmla="*/ 0 w 40"/>
                <a:gd name="T9" fmla="*/ 0 h 335"/>
                <a:gd name="T10" fmla="*/ 0 w 40"/>
                <a:gd name="T11" fmla="*/ 0 h 335"/>
                <a:gd name="T12" fmla="*/ 0 w 40"/>
                <a:gd name="T13" fmla="*/ 0 h 335"/>
                <a:gd name="T14" fmla="*/ 0 w 40"/>
                <a:gd name="T15" fmla="*/ 0 h 335"/>
                <a:gd name="T16" fmla="*/ 0 w 40"/>
                <a:gd name="T17" fmla="*/ 0 h 335"/>
                <a:gd name="T18" fmla="*/ 0 w 40"/>
                <a:gd name="T19" fmla="*/ 0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35">
                  <a:moveTo>
                    <a:pt x="40" y="49"/>
                  </a:moveTo>
                  <a:lnTo>
                    <a:pt x="0" y="49"/>
                  </a:lnTo>
                  <a:lnTo>
                    <a:pt x="0" y="0"/>
                  </a:lnTo>
                  <a:lnTo>
                    <a:pt x="40" y="0"/>
                  </a:lnTo>
                  <a:lnTo>
                    <a:pt x="40" y="49"/>
                  </a:lnTo>
                  <a:close/>
                  <a:moveTo>
                    <a:pt x="0" y="92"/>
                  </a:moveTo>
                  <a:lnTo>
                    <a:pt x="40" y="92"/>
                  </a:lnTo>
                  <a:lnTo>
                    <a:pt x="40" y="335"/>
                  </a:lnTo>
                  <a:lnTo>
                    <a:pt x="0" y="335"/>
                  </a:lnTo>
                  <a:lnTo>
                    <a:pt x="0" y="9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18">
              <a:extLst>
                <a:ext uri="{FF2B5EF4-FFF2-40B4-BE49-F238E27FC236}">
                  <a16:creationId xmlns:a16="http://schemas.microsoft.com/office/drawing/2014/main" id="{97CC850D-58B5-582C-8EBB-D7949478E26C}"/>
                </a:ext>
              </a:extLst>
            </p:cNvPr>
            <p:cNvSpPr>
              <a:spLocks noChangeAspect="1" noEditPoints="1"/>
            </p:cNvSpPr>
            <p:nvPr userDrawn="1"/>
          </p:nvSpPr>
          <p:spPr bwMode="auto">
            <a:xfrm>
              <a:off x="3459" y="1294"/>
              <a:ext cx="49" cy="53"/>
            </a:xfrm>
            <a:custGeom>
              <a:avLst/>
              <a:gdLst>
                <a:gd name="T0" fmla="*/ 0 w 99"/>
                <a:gd name="T1" fmla="*/ 0 h 107"/>
                <a:gd name="T2" fmla="*/ 0 w 99"/>
                <a:gd name="T3" fmla="*/ 0 h 107"/>
                <a:gd name="T4" fmla="*/ 0 w 99"/>
                <a:gd name="T5" fmla="*/ 0 h 107"/>
                <a:gd name="T6" fmla="*/ 0 w 99"/>
                <a:gd name="T7" fmla="*/ 0 h 107"/>
                <a:gd name="T8" fmla="*/ 0 w 99"/>
                <a:gd name="T9" fmla="*/ 0 h 107"/>
                <a:gd name="T10" fmla="*/ 0 w 99"/>
                <a:gd name="T11" fmla="*/ 0 h 107"/>
                <a:gd name="T12" fmla="*/ 0 w 99"/>
                <a:gd name="T13" fmla="*/ 0 h 107"/>
                <a:gd name="T14" fmla="*/ 0 w 99"/>
                <a:gd name="T15" fmla="*/ 0 h 107"/>
                <a:gd name="T16" fmla="*/ 0 w 99"/>
                <a:gd name="T17" fmla="*/ 0 h 107"/>
                <a:gd name="T18" fmla="*/ 0 w 99"/>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07">
                  <a:moveTo>
                    <a:pt x="49" y="0"/>
                  </a:moveTo>
                  <a:cubicBezTo>
                    <a:pt x="82" y="0"/>
                    <a:pt x="99" y="24"/>
                    <a:pt x="99" y="54"/>
                  </a:cubicBezTo>
                  <a:cubicBezTo>
                    <a:pt x="99" y="84"/>
                    <a:pt x="82" y="107"/>
                    <a:pt x="49" y="107"/>
                  </a:cubicBezTo>
                  <a:cubicBezTo>
                    <a:pt x="17" y="107"/>
                    <a:pt x="0" y="84"/>
                    <a:pt x="0" y="54"/>
                  </a:cubicBezTo>
                  <a:cubicBezTo>
                    <a:pt x="0" y="24"/>
                    <a:pt x="17" y="0"/>
                    <a:pt x="49" y="0"/>
                  </a:cubicBezTo>
                  <a:close/>
                  <a:moveTo>
                    <a:pt x="49" y="92"/>
                  </a:moveTo>
                  <a:cubicBezTo>
                    <a:pt x="67" y="92"/>
                    <a:pt x="81" y="78"/>
                    <a:pt x="81" y="54"/>
                  </a:cubicBezTo>
                  <a:cubicBezTo>
                    <a:pt x="81" y="29"/>
                    <a:pt x="67" y="15"/>
                    <a:pt x="49" y="15"/>
                  </a:cubicBezTo>
                  <a:cubicBezTo>
                    <a:pt x="32" y="15"/>
                    <a:pt x="17" y="29"/>
                    <a:pt x="17" y="54"/>
                  </a:cubicBezTo>
                  <a:cubicBezTo>
                    <a:pt x="17" y="78"/>
                    <a:pt x="32" y="92"/>
                    <a:pt x="49" y="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19">
              <a:extLst>
                <a:ext uri="{FF2B5EF4-FFF2-40B4-BE49-F238E27FC236}">
                  <a16:creationId xmlns:a16="http://schemas.microsoft.com/office/drawing/2014/main" id="{727654B6-91DA-6952-5AC1-BF793C8C751C}"/>
                </a:ext>
              </a:extLst>
            </p:cNvPr>
            <p:cNvSpPr>
              <a:spLocks noChangeAspect="1"/>
            </p:cNvSpPr>
            <p:nvPr userDrawn="1"/>
          </p:nvSpPr>
          <p:spPr bwMode="auto">
            <a:xfrm>
              <a:off x="3515" y="1294"/>
              <a:ext cx="43" cy="52"/>
            </a:xfrm>
            <a:custGeom>
              <a:avLst/>
              <a:gdLst>
                <a:gd name="T0" fmla="*/ 0 w 85"/>
                <a:gd name="T1" fmla="*/ 0 h 105"/>
                <a:gd name="T2" fmla="*/ 1 w 85"/>
                <a:gd name="T3" fmla="*/ 0 h 105"/>
                <a:gd name="T4" fmla="*/ 1 w 85"/>
                <a:gd name="T5" fmla="*/ 0 h 105"/>
                <a:gd name="T6" fmla="*/ 1 w 85"/>
                <a:gd name="T7" fmla="*/ 0 h 105"/>
                <a:gd name="T8" fmla="*/ 1 w 85"/>
                <a:gd name="T9" fmla="*/ 0 h 105"/>
                <a:gd name="T10" fmla="*/ 1 w 85"/>
                <a:gd name="T11" fmla="*/ 0 h 105"/>
                <a:gd name="T12" fmla="*/ 1 w 85"/>
                <a:gd name="T13" fmla="*/ 0 h 105"/>
                <a:gd name="T14" fmla="*/ 1 w 85"/>
                <a:gd name="T15" fmla="*/ 0 h 105"/>
                <a:gd name="T16" fmla="*/ 1 w 85"/>
                <a:gd name="T17" fmla="*/ 0 h 105"/>
                <a:gd name="T18" fmla="*/ 1 w 85"/>
                <a:gd name="T19" fmla="*/ 0 h 105"/>
                <a:gd name="T20" fmla="*/ 1 w 85"/>
                <a:gd name="T21" fmla="*/ 0 h 105"/>
                <a:gd name="T22" fmla="*/ 1 w 85"/>
                <a:gd name="T23" fmla="*/ 0 h 105"/>
                <a:gd name="T24" fmla="*/ 0 w 85"/>
                <a:gd name="T25" fmla="*/ 0 h 105"/>
                <a:gd name="T26" fmla="*/ 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6" y="19"/>
                    <a:pt x="16" y="19"/>
                    <a:pt x="16" y="19"/>
                  </a:cubicBezTo>
                  <a:cubicBezTo>
                    <a:pt x="23"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120">
              <a:extLst>
                <a:ext uri="{FF2B5EF4-FFF2-40B4-BE49-F238E27FC236}">
                  <a16:creationId xmlns:a16="http://schemas.microsoft.com/office/drawing/2014/main" id="{6769D662-073E-33FF-895F-BDC15ACA8461}"/>
                </a:ext>
              </a:extLst>
            </p:cNvPr>
            <p:cNvSpPr>
              <a:spLocks noChangeAspect="1"/>
            </p:cNvSpPr>
            <p:nvPr userDrawn="1"/>
          </p:nvSpPr>
          <p:spPr bwMode="auto">
            <a:xfrm>
              <a:off x="3565" y="1294"/>
              <a:ext cx="43" cy="53"/>
            </a:xfrm>
            <a:custGeom>
              <a:avLst/>
              <a:gdLst>
                <a:gd name="T0" fmla="*/ 0 w 87"/>
                <a:gd name="T1" fmla="*/ 0 h 107"/>
                <a:gd name="T2" fmla="*/ 0 w 87"/>
                <a:gd name="T3" fmla="*/ 0 h 107"/>
                <a:gd name="T4" fmla="*/ 0 w 87"/>
                <a:gd name="T5" fmla="*/ 0 h 107"/>
                <a:gd name="T6" fmla="*/ 0 w 87"/>
                <a:gd name="T7" fmla="*/ 0 h 107"/>
                <a:gd name="T8" fmla="*/ 0 w 87"/>
                <a:gd name="T9" fmla="*/ 0 h 107"/>
                <a:gd name="T10" fmla="*/ 0 w 87"/>
                <a:gd name="T11" fmla="*/ 0 h 107"/>
                <a:gd name="T12" fmla="*/ 0 w 87"/>
                <a:gd name="T13" fmla="*/ 0 h 107"/>
                <a:gd name="T14" fmla="*/ 0 w 87"/>
                <a:gd name="T15" fmla="*/ 0 h 107"/>
                <a:gd name="T16" fmla="*/ 0 w 87"/>
                <a:gd name="T17" fmla="*/ 0 h 107"/>
                <a:gd name="T18" fmla="*/ 0 w 87"/>
                <a:gd name="T19" fmla="*/ 0 h 107"/>
                <a:gd name="T20" fmla="*/ 0 w 87"/>
                <a:gd name="T21" fmla="*/ 0 h 107"/>
                <a:gd name="T22" fmla="*/ 0 w 87"/>
                <a:gd name="T23" fmla="*/ 0 h 107"/>
                <a:gd name="T24" fmla="*/ 0 w 87"/>
                <a:gd name="T25" fmla="*/ 0 h 107"/>
                <a:gd name="T26" fmla="*/ 0 w 87"/>
                <a:gd name="T27" fmla="*/ 0 h 107"/>
                <a:gd name="T28" fmla="*/ 0 w 87"/>
                <a:gd name="T29" fmla="*/ 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2" y="49"/>
                    <a:pt x="2" y="29"/>
                  </a:cubicBezTo>
                  <a:cubicBezTo>
                    <a:pt x="2"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0" y="49"/>
                    <a:pt x="87" y="55"/>
                    <a:pt x="87" y="75"/>
                  </a:cubicBezTo>
                  <a:cubicBezTo>
                    <a:pt x="87" y="99"/>
                    <a:pt x="64" y="107"/>
                    <a:pt x="44" y="107"/>
                  </a:cubicBezTo>
                  <a:cubicBezTo>
                    <a:pt x="21" y="107"/>
                    <a:pt x="1" y="98"/>
                    <a:pt x="0" y="72"/>
                  </a:cubicBezTo>
                  <a:lnTo>
                    <a:pt x="17" y="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121">
              <a:extLst>
                <a:ext uri="{FF2B5EF4-FFF2-40B4-BE49-F238E27FC236}">
                  <a16:creationId xmlns:a16="http://schemas.microsoft.com/office/drawing/2014/main" id="{0718AD62-9251-FDBD-B522-4F11CFAFC655}"/>
                </a:ext>
              </a:extLst>
            </p:cNvPr>
            <p:cNvSpPr>
              <a:spLocks noChangeAspect="1"/>
            </p:cNvSpPr>
            <p:nvPr userDrawn="1"/>
          </p:nvSpPr>
          <p:spPr bwMode="auto">
            <a:xfrm>
              <a:off x="3297" y="916"/>
              <a:ext cx="4" cy="7"/>
            </a:xfrm>
            <a:custGeom>
              <a:avLst/>
              <a:gdLst>
                <a:gd name="T0" fmla="*/ 1 w 7"/>
                <a:gd name="T1" fmla="*/ 0 h 14"/>
                <a:gd name="T2" fmla="*/ 0 w 7"/>
                <a:gd name="T3" fmla="*/ 1 h 14"/>
                <a:gd name="T4" fmla="*/ 1 w 7"/>
                <a:gd name="T5" fmla="*/ 1 h 14"/>
                <a:gd name="T6" fmla="*/ 1 w 7"/>
                <a:gd name="T7" fmla="*/ 1 h 14"/>
                <a:gd name="T8" fmla="*/ 1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3" y="0"/>
                  </a:moveTo>
                  <a:cubicBezTo>
                    <a:pt x="1" y="3"/>
                    <a:pt x="0" y="5"/>
                    <a:pt x="0" y="7"/>
                  </a:cubicBezTo>
                  <a:cubicBezTo>
                    <a:pt x="0" y="10"/>
                    <a:pt x="3" y="11"/>
                    <a:pt x="4" y="14"/>
                  </a:cubicBezTo>
                  <a:cubicBezTo>
                    <a:pt x="5" y="11"/>
                    <a:pt x="7" y="9"/>
                    <a:pt x="7" y="7"/>
                  </a:cubicBezTo>
                  <a:cubicBezTo>
                    <a:pt x="7" y="4"/>
                    <a:pt x="4" y="1"/>
                    <a:pt x="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122">
              <a:extLst>
                <a:ext uri="{FF2B5EF4-FFF2-40B4-BE49-F238E27FC236}">
                  <a16:creationId xmlns:a16="http://schemas.microsoft.com/office/drawing/2014/main" id="{5E4746A4-B76E-55E3-9DE3-BC2409012185}"/>
                </a:ext>
              </a:extLst>
            </p:cNvPr>
            <p:cNvSpPr>
              <a:spLocks noChangeAspect="1"/>
            </p:cNvSpPr>
            <p:nvPr userDrawn="1"/>
          </p:nvSpPr>
          <p:spPr bwMode="auto">
            <a:xfrm>
              <a:off x="3317" y="916"/>
              <a:ext cx="3" cy="7"/>
            </a:xfrm>
            <a:custGeom>
              <a:avLst/>
              <a:gdLst>
                <a:gd name="T0" fmla="*/ 0 w 7"/>
                <a:gd name="T1" fmla="*/ 0 h 14"/>
                <a:gd name="T2" fmla="*/ 0 w 7"/>
                <a:gd name="T3" fmla="*/ 1 h 14"/>
                <a:gd name="T4" fmla="*/ 0 w 7"/>
                <a:gd name="T5" fmla="*/ 1 h 14"/>
                <a:gd name="T6" fmla="*/ 0 w 7"/>
                <a:gd name="T7" fmla="*/ 1 h 14"/>
                <a:gd name="T8" fmla="*/ 0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4" y="0"/>
                  </a:moveTo>
                  <a:cubicBezTo>
                    <a:pt x="6" y="3"/>
                    <a:pt x="7" y="5"/>
                    <a:pt x="7" y="7"/>
                  </a:cubicBezTo>
                  <a:cubicBezTo>
                    <a:pt x="7" y="10"/>
                    <a:pt x="5" y="11"/>
                    <a:pt x="3" y="14"/>
                  </a:cubicBezTo>
                  <a:cubicBezTo>
                    <a:pt x="2" y="11"/>
                    <a:pt x="0" y="9"/>
                    <a:pt x="1" y="7"/>
                  </a:cubicBezTo>
                  <a:cubicBezTo>
                    <a:pt x="1" y="4"/>
                    <a:pt x="4" y="1"/>
                    <a:pt x="4"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Oval 123">
              <a:extLst>
                <a:ext uri="{FF2B5EF4-FFF2-40B4-BE49-F238E27FC236}">
                  <a16:creationId xmlns:a16="http://schemas.microsoft.com/office/drawing/2014/main" id="{F165D369-5F92-064B-7C57-AC86AD19D071}"/>
                </a:ext>
              </a:extLst>
            </p:cNvPr>
            <p:cNvSpPr>
              <a:spLocks noChangeAspect="1" noChangeArrowheads="1"/>
            </p:cNvSpPr>
            <p:nvPr userDrawn="1"/>
          </p:nvSpPr>
          <p:spPr bwMode="auto">
            <a:xfrm>
              <a:off x="3285" y="912"/>
              <a:ext cx="3"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33" name="Oval 124">
              <a:extLst>
                <a:ext uri="{FF2B5EF4-FFF2-40B4-BE49-F238E27FC236}">
                  <a16:creationId xmlns:a16="http://schemas.microsoft.com/office/drawing/2014/main" id="{D2BDEE72-AE87-FAE9-805A-45E9AA812129}"/>
                </a:ext>
              </a:extLst>
            </p:cNvPr>
            <p:cNvSpPr>
              <a:spLocks noChangeAspect="1" noChangeArrowheads="1"/>
            </p:cNvSpPr>
            <p:nvPr userDrawn="1"/>
          </p:nvSpPr>
          <p:spPr bwMode="auto">
            <a:xfrm>
              <a:off x="3285" y="915"/>
              <a:ext cx="3"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34" name="Oval 125">
              <a:extLst>
                <a:ext uri="{FF2B5EF4-FFF2-40B4-BE49-F238E27FC236}">
                  <a16:creationId xmlns:a16="http://schemas.microsoft.com/office/drawing/2014/main" id="{FD13FBE5-37F5-0D07-2699-FA5B5A1313E6}"/>
                </a:ext>
              </a:extLst>
            </p:cNvPr>
            <p:cNvSpPr>
              <a:spLocks noChangeAspect="1" noChangeArrowheads="1"/>
            </p:cNvSpPr>
            <p:nvPr userDrawn="1"/>
          </p:nvSpPr>
          <p:spPr bwMode="auto">
            <a:xfrm>
              <a:off x="3286" y="919"/>
              <a:ext cx="2"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35" name="Oval 126">
              <a:extLst>
                <a:ext uri="{FF2B5EF4-FFF2-40B4-BE49-F238E27FC236}">
                  <a16:creationId xmlns:a16="http://schemas.microsoft.com/office/drawing/2014/main" id="{2EA1DB53-13B7-9E88-3EB0-4285322F394C}"/>
                </a:ext>
              </a:extLst>
            </p:cNvPr>
            <p:cNvSpPr>
              <a:spLocks noChangeAspect="1" noChangeArrowheads="1"/>
            </p:cNvSpPr>
            <p:nvPr userDrawn="1"/>
          </p:nvSpPr>
          <p:spPr bwMode="auto">
            <a:xfrm>
              <a:off x="3293" y="905"/>
              <a:ext cx="3"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36" name="Oval 127">
              <a:extLst>
                <a:ext uri="{FF2B5EF4-FFF2-40B4-BE49-F238E27FC236}">
                  <a16:creationId xmlns:a16="http://schemas.microsoft.com/office/drawing/2014/main" id="{A002E748-8B4E-9662-4ACE-915AE8DA149D}"/>
                </a:ext>
              </a:extLst>
            </p:cNvPr>
            <p:cNvSpPr>
              <a:spLocks noChangeAspect="1" noChangeArrowheads="1"/>
            </p:cNvSpPr>
            <p:nvPr userDrawn="1"/>
          </p:nvSpPr>
          <p:spPr bwMode="auto">
            <a:xfrm>
              <a:off x="3290" y="907"/>
              <a:ext cx="2"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37" name="Oval 128">
              <a:extLst>
                <a:ext uri="{FF2B5EF4-FFF2-40B4-BE49-F238E27FC236}">
                  <a16:creationId xmlns:a16="http://schemas.microsoft.com/office/drawing/2014/main" id="{4B27EBB9-FCF6-CA35-6E3F-7454A9A8EA38}"/>
                </a:ext>
              </a:extLst>
            </p:cNvPr>
            <p:cNvSpPr>
              <a:spLocks noChangeAspect="1" noChangeArrowheads="1"/>
            </p:cNvSpPr>
            <p:nvPr userDrawn="1"/>
          </p:nvSpPr>
          <p:spPr bwMode="auto">
            <a:xfrm>
              <a:off x="3287" y="909"/>
              <a:ext cx="3"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38" name="Oval 129">
              <a:extLst>
                <a:ext uri="{FF2B5EF4-FFF2-40B4-BE49-F238E27FC236}">
                  <a16:creationId xmlns:a16="http://schemas.microsoft.com/office/drawing/2014/main" id="{773AEA81-95F1-1B38-581D-C9F71DB734CE}"/>
                </a:ext>
              </a:extLst>
            </p:cNvPr>
            <p:cNvSpPr>
              <a:spLocks noChangeAspect="1" noChangeArrowheads="1"/>
            </p:cNvSpPr>
            <p:nvPr userDrawn="1"/>
          </p:nvSpPr>
          <p:spPr bwMode="auto">
            <a:xfrm>
              <a:off x="3297" y="906"/>
              <a:ext cx="3"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39" name="Oval 130">
              <a:extLst>
                <a:ext uri="{FF2B5EF4-FFF2-40B4-BE49-F238E27FC236}">
                  <a16:creationId xmlns:a16="http://schemas.microsoft.com/office/drawing/2014/main" id="{09198E4A-6B89-DDB2-AB0B-E54CC81EE845}"/>
                </a:ext>
              </a:extLst>
            </p:cNvPr>
            <p:cNvSpPr>
              <a:spLocks noChangeAspect="1" noChangeArrowheads="1"/>
            </p:cNvSpPr>
            <p:nvPr userDrawn="1"/>
          </p:nvSpPr>
          <p:spPr bwMode="auto">
            <a:xfrm>
              <a:off x="3300" y="907"/>
              <a:ext cx="3"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0" name="Oval 131">
              <a:extLst>
                <a:ext uri="{FF2B5EF4-FFF2-40B4-BE49-F238E27FC236}">
                  <a16:creationId xmlns:a16="http://schemas.microsoft.com/office/drawing/2014/main" id="{8D0A194C-BDA1-8F0F-0FA7-1948412D962C}"/>
                </a:ext>
              </a:extLst>
            </p:cNvPr>
            <p:cNvSpPr>
              <a:spLocks noChangeAspect="1" noChangeArrowheads="1"/>
            </p:cNvSpPr>
            <p:nvPr userDrawn="1"/>
          </p:nvSpPr>
          <p:spPr bwMode="auto">
            <a:xfrm>
              <a:off x="3304" y="908"/>
              <a:ext cx="2"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1" name="Oval 132">
              <a:extLst>
                <a:ext uri="{FF2B5EF4-FFF2-40B4-BE49-F238E27FC236}">
                  <a16:creationId xmlns:a16="http://schemas.microsoft.com/office/drawing/2014/main" id="{CFD88E64-68A1-AAE0-C469-C7018278917F}"/>
                </a:ext>
              </a:extLst>
            </p:cNvPr>
            <p:cNvSpPr>
              <a:spLocks noChangeAspect="1" noChangeArrowheads="1"/>
            </p:cNvSpPr>
            <p:nvPr userDrawn="1"/>
          </p:nvSpPr>
          <p:spPr bwMode="auto">
            <a:xfrm>
              <a:off x="3330" y="912"/>
              <a:ext cx="2"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2" name="Oval 133">
              <a:extLst>
                <a:ext uri="{FF2B5EF4-FFF2-40B4-BE49-F238E27FC236}">
                  <a16:creationId xmlns:a16="http://schemas.microsoft.com/office/drawing/2014/main" id="{5372D920-C4CE-AF1A-0B5B-F43704A57AC6}"/>
                </a:ext>
              </a:extLst>
            </p:cNvPr>
            <p:cNvSpPr>
              <a:spLocks noChangeAspect="1" noChangeArrowheads="1"/>
            </p:cNvSpPr>
            <p:nvPr userDrawn="1"/>
          </p:nvSpPr>
          <p:spPr bwMode="auto">
            <a:xfrm>
              <a:off x="3330" y="915"/>
              <a:ext cx="3"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3" name="Oval 134">
              <a:extLst>
                <a:ext uri="{FF2B5EF4-FFF2-40B4-BE49-F238E27FC236}">
                  <a16:creationId xmlns:a16="http://schemas.microsoft.com/office/drawing/2014/main" id="{23A7E623-1BCF-E69E-36C8-0E949CE83598}"/>
                </a:ext>
              </a:extLst>
            </p:cNvPr>
            <p:cNvSpPr>
              <a:spLocks noChangeAspect="1" noChangeArrowheads="1"/>
            </p:cNvSpPr>
            <p:nvPr userDrawn="1"/>
          </p:nvSpPr>
          <p:spPr bwMode="auto">
            <a:xfrm>
              <a:off x="3330" y="919"/>
              <a:ext cx="2"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4" name="Oval 135">
              <a:extLst>
                <a:ext uri="{FF2B5EF4-FFF2-40B4-BE49-F238E27FC236}">
                  <a16:creationId xmlns:a16="http://schemas.microsoft.com/office/drawing/2014/main" id="{980E877F-BC21-0910-441A-00008B2191B6}"/>
                </a:ext>
              </a:extLst>
            </p:cNvPr>
            <p:cNvSpPr>
              <a:spLocks noChangeAspect="1" noChangeArrowheads="1"/>
            </p:cNvSpPr>
            <p:nvPr userDrawn="1"/>
          </p:nvSpPr>
          <p:spPr bwMode="auto">
            <a:xfrm>
              <a:off x="3322" y="905"/>
              <a:ext cx="3"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5" name="Oval 136">
              <a:extLst>
                <a:ext uri="{FF2B5EF4-FFF2-40B4-BE49-F238E27FC236}">
                  <a16:creationId xmlns:a16="http://schemas.microsoft.com/office/drawing/2014/main" id="{A42CC92C-DFB5-878C-6FAD-4F283C8EEC40}"/>
                </a:ext>
              </a:extLst>
            </p:cNvPr>
            <p:cNvSpPr>
              <a:spLocks noChangeAspect="1" noChangeArrowheads="1"/>
            </p:cNvSpPr>
            <p:nvPr userDrawn="1"/>
          </p:nvSpPr>
          <p:spPr bwMode="auto">
            <a:xfrm>
              <a:off x="3326" y="907"/>
              <a:ext cx="2"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6" name="Oval 137">
              <a:extLst>
                <a:ext uri="{FF2B5EF4-FFF2-40B4-BE49-F238E27FC236}">
                  <a16:creationId xmlns:a16="http://schemas.microsoft.com/office/drawing/2014/main" id="{B5BDAA7D-03B3-F0E7-4E4F-14F5BA633066}"/>
                </a:ext>
              </a:extLst>
            </p:cNvPr>
            <p:cNvSpPr>
              <a:spLocks noChangeAspect="1" noChangeArrowheads="1"/>
            </p:cNvSpPr>
            <p:nvPr userDrawn="1"/>
          </p:nvSpPr>
          <p:spPr bwMode="auto">
            <a:xfrm>
              <a:off x="3328" y="909"/>
              <a:ext cx="3"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7" name="Oval 138">
              <a:extLst>
                <a:ext uri="{FF2B5EF4-FFF2-40B4-BE49-F238E27FC236}">
                  <a16:creationId xmlns:a16="http://schemas.microsoft.com/office/drawing/2014/main" id="{0CBF1508-8C05-B655-6411-CE5151B4B225}"/>
                </a:ext>
              </a:extLst>
            </p:cNvPr>
            <p:cNvSpPr>
              <a:spLocks noChangeAspect="1" noChangeArrowheads="1"/>
            </p:cNvSpPr>
            <p:nvPr userDrawn="1"/>
          </p:nvSpPr>
          <p:spPr bwMode="auto">
            <a:xfrm>
              <a:off x="3319" y="906"/>
              <a:ext cx="2"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8" name="Oval 139">
              <a:extLst>
                <a:ext uri="{FF2B5EF4-FFF2-40B4-BE49-F238E27FC236}">
                  <a16:creationId xmlns:a16="http://schemas.microsoft.com/office/drawing/2014/main" id="{FBC2924F-86C3-B513-55D9-F35D23FAB0C6}"/>
                </a:ext>
              </a:extLst>
            </p:cNvPr>
            <p:cNvSpPr>
              <a:spLocks noChangeAspect="1" noChangeArrowheads="1"/>
            </p:cNvSpPr>
            <p:nvPr userDrawn="1"/>
          </p:nvSpPr>
          <p:spPr bwMode="auto">
            <a:xfrm>
              <a:off x="3315" y="907"/>
              <a:ext cx="3"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49" name="Oval 140">
              <a:extLst>
                <a:ext uri="{FF2B5EF4-FFF2-40B4-BE49-F238E27FC236}">
                  <a16:creationId xmlns:a16="http://schemas.microsoft.com/office/drawing/2014/main" id="{E659AF76-268F-9D96-BD62-FB3E5B853B18}"/>
                </a:ext>
              </a:extLst>
            </p:cNvPr>
            <p:cNvSpPr>
              <a:spLocks noChangeAspect="1" noChangeArrowheads="1"/>
            </p:cNvSpPr>
            <p:nvPr userDrawn="1"/>
          </p:nvSpPr>
          <p:spPr bwMode="auto">
            <a:xfrm>
              <a:off x="3312" y="908"/>
              <a:ext cx="3" cy="3"/>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50" name="Freeform 141">
              <a:extLst>
                <a:ext uri="{FF2B5EF4-FFF2-40B4-BE49-F238E27FC236}">
                  <a16:creationId xmlns:a16="http://schemas.microsoft.com/office/drawing/2014/main" id="{999F43CD-4865-8F5B-287C-702C477A7363}"/>
                </a:ext>
              </a:extLst>
            </p:cNvPr>
            <p:cNvSpPr>
              <a:spLocks noChangeAspect="1"/>
            </p:cNvSpPr>
            <p:nvPr userDrawn="1"/>
          </p:nvSpPr>
          <p:spPr bwMode="auto">
            <a:xfrm>
              <a:off x="3307" y="911"/>
              <a:ext cx="1" cy="6"/>
            </a:xfrm>
            <a:custGeom>
              <a:avLst/>
              <a:gdLst>
                <a:gd name="T0" fmla="*/ 0 w 3"/>
                <a:gd name="T1" fmla="*/ 0 h 13"/>
                <a:gd name="T2" fmla="*/ 0 w 3"/>
                <a:gd name="T3" fmla="*/ 0 h 13"/>
                <a:gd name="T4" fmla="*/ 0 w 3"/>
                <a:gd name="T5" fmla="*/ 0 h 13"/>
                <a:gd name="T6" fmla="*/ 0 w 3"/>
                <a:gd name="T7" fmla="*/ 0 h 13"/>
                <a:gd name="T8" fmla="*/ 0 w 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0" y="13"/>
                  </a:moveTo>
                  <a:cubicBezTo>
                    <a:pt x="3" y="13"/>
                    <a:pt x="3" y="13"/>
                    <a:pt x="3" y="13"/>
                  </a:cubicBezTo>
                  <a:cubicBezTo>
                    <a:pt x="3" y="1"/>
                    <a:pt x="3" y="1"/>
                    <a:pt x="3" y="1"/>
                  </a:cubicBezTo>
                  <a:cubicBezTo>
                    <a:pt x="2" y="1"/>
                    <a:pt x="1" y="0"/>
                    <a:pt x="0" y="0"/>
                  </a:cubicBezTo>
                  <a:lnTo>
                    <a:pt x="0"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142">
              <a:extLst>
                <a:ext uri="{FF2B5EF4-FFF2-40B4-BE49-F238E27FC236}">
                  <a16:creationId xmlns:a16="http://schemas.microsoft.com/office/drawing/2014/main" id="{9F50D502-F672-92B3-9A62-AF7123292E4E}"/>
                </a:ext>
              </a:extLst>
            </p:cNvPr>
            <p:cNvSpPr>
              <a:spLocks noChangeAspect="1"/>
            </p:cNvSpPr>
            <p:nvPr userDrawn="1"/>
          </p:nvSpPr>
          <p:spPr bwMode="auto">
            <a:xfrm>
              <a:off x="3310" y="911"/>
              <a:ext cx="1" cy="6"/>
            </a:xfrm>
            <a:custGeom>
              <a:avLst/>
              <a:gdLst>
                <a:gd name="T0" fmla="*/ 0 w 3"/>
                <a:gd name="T1" fmla="*/ 0 h 13"/>
                <a:gd name="T2" fmla="*/ 0 w 3"/>
                <a:gd name="T3" fmla="*/ 0 h 13"/>
                <a:gd name="T4" fmla="*/ 0 w 3"/>
                <a:gd name="T5" fmla="*/ 0 h 13"/>
                <a:gd name="T6" fmla="*/ 0 w 3"/>
                <a:gd name="T7" fmla="*/ 0 h 13"/>
                <a:gd name="T8" fmla="*/ 0 w 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0"/>
                  </a:moveTo>
                  <a:cubicBezTo>
                    <a:pt x="2" y="0"/>
                    <a:pt x="1" y="1"/>
                    <a:pt x="0" y="1"/>
                  </a:cubicBezTo>
                  <a:cubicBezTo>
                    <a:pt x="0" y="13"/>
                    <a:pt x="0" y="13"/>
                    <a:pt x="0" y="13"/>
                  </a:cubicBezTo>
                  <a:cubicBezTo>
                    <a:pt x="3" y="13"/>
                    <a:pt x="3" y="13"/>
                    <a:pt x="3" y="13"/>
                  </a:cubicBezTo>
                  <a:lnTo>
                    <a:pt x="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143">
              <a:extLst>
                <a:ext uri="{FF2B5EF4-FFF2-40B4-BE49-F238E27FC236}">
                  <a16:creationId xmlns:a16="http://schemas.microsoft.com/office/drawing/2014/main" id="{F86F3610-2098-66A4-5151-DA5D38626FD2}"/>
                </a:ext>
              </a:extLst>
            </p:cNvPr>
            <p:cNvSpPr>
              <a:spLocks noChangeAspect="1"/>
            </p:cNvSpPr>
            <p:nvPr userDrawn="1"/>
          </p:nvSpPr>
          <p:spPr bwMode="auto">
            <a:xfrm>
              <a:off x="3305" y="900"/>
              <a:ext cx="3" cy="4"/>
            </a:xfrm>
            <a:custGeom>
              <a:avLst/>
              <a:gdLst>
                <a:gd name="T0" fmla="*/ 0 w 7"/>
                <a:gd name="T1" fmla="*/ 1 h 8"/>
                <a:gd name="T2" fmla="*/ 0 w 7"/>
                <a:gd name="T3" fmla="*/ 0 h 8"/>
                <a:gd name="T4" fmla="*/ 0 w 7"/>
                <a:gd name="T5" fmla="*/ 1 h 8"/>
                <a:gd name="T6" fmla="*/ 0 w 7"/>
                <a:gd name="T7" fmla="*/ 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8"/>
                  </a:moveTo>
                  <a:cubicBezTo>
                    <a:pt x="7" y="0"/>
                    <a:pt x="7" y="0"/>
                    <a:pt x="7" y="0"/>
                  </a:cubicBezTo>
                  <a:cubicBezTo>
                    <a:pt x="3" y="1"/>
                    <a:pt x="1" y="4"/>
                    <a:pt x="0" y="8"/>
                  </a:cubicBezTo>
                  <a:lnTo>
                    <a:pt x="7"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144">
              <a:extLst>
                <a:ext uri="{FF2B5EF4-FFF2-40B4-BE49-F238E27FC236}">
                  <a16:creationId xmlns:a16="http://schemas.microsoft.com/office/drawing/2014/main" id="{9B367B14-7F47-F570-A113-C23FCDCB8CF5}"/>
                </a:ext>
              </a:extLst>
            </p:cNvPr>
            <p:cNvSpPr>
              <a:spLocks noChangeAspect="1"/>
            </p:cNvSpPr>
            <p:nvPr userDrawn="1"/>
          </p:nvSpPr>
          <p:spPr bwMode="auto">
            <a:xfrm>
              <a:off x="3310" y="900"/>
              <a:ext cx="3" cy="4"/>
            </a:xfrm>
            <a:custGeom>
              <a:avLst/>
              <a:gdLst>
                <a:gd name="T0" fmla="*/ 0 w 6"/>
                <a:gd name="T1" fmla="*/ 1 h 8"/>
                <a:gd name="T2" fmla="*/ 1 w 6"/>
                <a:gd name="T3" fmla="*/ 1 h 8"/>
                <a:gd name="T4" fmla="*/ 0 w 6"/>
                <a:gd name="T5" fmla="*/ 0 h 8"/>
                <a:gd name="T6" fmla="*/ 0 w 6"/>
                <a:gd name="T7" fmla="*/ 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0" y="8"/>
                  </a:moveTo>
                  <a:cubicBezTo>
                    <a:pt x="6" y="8"/>
                    <a:pt x="6" y="8"/>
                    <a:pt x="6" y="8"/>
                  </a:cubicBezTo>
                  <a:cubicBezTo>
                    <a:pt x="6" y="4"/>
                    <a:pt x="3" y="1"/>
                    <a:pt x="0" y="0"/>
                  </a:cubicBezTo>
                  <a:lnTo>
                    <a:pt x="0"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145">
              <a:extLst>
                <a:ext uri="{FF2B5EF4-FFF2-40B4-BE49-F238E27FC236}">
                  <a16:creationId xmlns:a16="http://schemas.microsoft.com/office/drawing/2014/main" id="{55CB3E4E-D7A1-DEE0-F564-80F13880728E}"/>
                </a:ext>
              </a:extLst>
            </p:cNvPr>
            <p:cNvSpPr>
              <a:spLocks noChangeAspect="1"/>
            </p:cNvSpPr>
            <p:nvPr userDrawn="1"/>
          </p:nvSpPr>
          <p:spPr bwMode="auto">
            <a:xfrm>
              <a:off x="3305" y="906"/>
              <a:ext cx="8" cy="3"/>
            </a:xfrm>
            <a:custGeom>
              <a:avLst/>
              <a:gdLst>
                <a:gd name="T0" fmla="*/ 0 w 17"/>
                <a:gd name="T1" fmla="*/ 0 h 7"/>
                <a:gd name="T2" fmla="*/ 0 w 17"/>
                <a:gd name="T3" fmla="*/ 0 h 7"/>
                <a:gd name="T4" fmla="*/ 0 w 17"/>
                <a:gd name="T5" fmla="*/ 0 h 7"/>
                <a:gd name="T6" fmla="*/ 0 w 17"/>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7">
                  <a:moveTo>
                    <a:pt x="0" y="0"/>
                  </a:moveTo>
                  <a:cubicBezTo>
                    <a:pt x="1" y="4"/>
                    <a:pt x="4" y="7"/>
                    <a:pt x="9" y="7"/>
                  </a:cubicBezTo>
                  <a:cubicBezTo>
                    <a:pt x="13" y="7"/>
                    <a:pt x="16" y="4"/>
                    <a:pt x="17" y="0"/>
                  </a:cubicBez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146">
              <a:extLst>
                <a:ext uri="{FF2B5EF4-FFF2-40B4-BE49-F238E27FC236}">
                  <a16:creationId xmlns:a16="http://schemas.microsoft.com/office/drawing/2014/main" id="{181384E1-D345-EBCB-1E35-666208F2C0E5}"/>
                </a:ext>
              </a:extLst>
            </p:cNvPr>
            <p:cNvSpPr>
              <a:spLocks noChangeAspect="1"/>
            </p:cNvSpPr>
            <p:nvPr userDrawn="1"/>
          </p:nvSpPr>
          <p:spPr bwMode="auto">
            <a:xfrm>
              <a:off x="3305" y="893"/>
              <a:ext cx="7" cy="7"/>
            </a:xfrm>
            <a:custGeom>
              <a:avLst/>
              <a:gdLst>
                <a:gd name="T0" fmla="*/ 0 w 15"/>
                <a:gd name="T1" fmla="*/ 1 h 14"/>
                <a:gd name="T2" fmla="*/ 0 w 15"/>
                <a:gd name="T3" fmla="*/ 1 h 14"/>
                <a:gd name="T4" fmla="*/ 0 w 15"/>
                <a:gd name="T5" fmla="*/ 1 h 14"/>
                <a:gd name="T6" fmla="*/ 0 w 15"/>
                <a:gd name="T7" fmla="*/ 1 h 14"/>
                <a:gd name="T8" fmla="*/ 0 w 15"/>
                <a:gd name="T9" fmla="*/ 1 h 14"/>
                <a:gd name="T10" fmla="*/ 0 w 15"/>
                <a:gd name="T11" fmla="*/ 0 h 14"/>
                <a:gd name="T12" fmla="*/ 0 w 15"/>
                <a:gd name="T13" fmla="*/ 0 h 14"/>
                <a:gd name="T14" fmla="*/ 0 w 15"/>
                <a:gd name="T15" fmla="*/ 1 h 14"/>
                <a:gd name="T16" fmla="*/ 0 w 15"/>
                <a:gd name="T17" fmla="*/ 1 h 14"/>
                <a:gd name="T18" fmla="*/ 0 w 15"/>
                <a:gd name="T19" fmla="*/ 1 h 14"/>
                <a:gd name="T20" fmla="*/ 0 w 15"/>
                <a:gd name="T21" fmla="*/ 1 h 14"/>
                <a:gd name="T22" fmla="*/ 0 w 15"/>
                <a:gd name="T23" fmla="*/ 1 h 14"/>
                <a:gd name="T24" fmla="*/ 0 w 1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4">
                  <a:moveTo>
                    <a:pt x="13" y="14"/>
                  </a:moveTo>
                  <a:cubicBezTo>
                    <a:pt x="11" y="13"/>
                    <a:pt x="9" y="11"/>
                    <a:pt x="9" y="8"/>
                  </a:cubicBezTo>
                  <a:cubicBezTo>
                    <a:pt x="11" y="9"/>
                    <a:pt x="14" y="10"/>
                    <a:pt x="15" y="12"/>
                  </a:cubicBezTo>
                  <a:cubicBezTo>
                    <a:pt x="15" y="3"/>
                    <a:pt x="15" y="3"/>
                    <a:pt x="15" y="3"/>
                  </a:cubicBezTo>
                  <a:cubicBezTo>
                    <a:pt x="14" y="5"/>
                    <a:pt x="11" y="6"/>
                    <a:pt x="9" y="7"/>
                  </a:cubicBezTo>
                  <a:cubicBezTo>
                    <a:pt x="9" y="4"/>
                    <a:pt x="10" y="2"/>
                    <a:pt x="12" y="0"/>
                  </a:cubicBezTo>
                  <a:cubicBezTo>
                    <a:pt x="3" y="0"/>
                    <a:pt x="3" y="0"/>
                    <a:pt x="3" y="0"/>
                  </a:cubicBezTo>
                  <a:cubicBezTo>
                    <a:pt x="5" y="2"/>
                    <a:pt x="6" y="4"/>
                    <a:pt x="7" y="7"/>
                  </a:cubicBezTo>
                  <a:cubicBezTo>
                    <a:pt x="4" y="6"/>
                    <a:pt x="2" y="5"/>
                    <a:pt x="0" y="3"/>
                  </a:cubicBezTo>
                  <a:cubicBezTo>
                    <a:pt x="0" y="12"/>
                    <a:pt x="0" y="12"/>
                    <a:pt x="0" y="12"/>
                  </a:cubicBezTo>
                  <a:cubicBezTo>
                    <a:pt x="2" y="10"/>
                    <a:pt x="4" y="9"/>
                    <a:pt x="7" y="8"/>
                  </a:cubicBezTo>
                  <a:cubicBezTo>
                    <a:pt x="6" y="11"/>
                    <a:pt x="5" y="13"/>
                    <a:pt x="3" y="14"/>
                  </a:cubicBezTo>
                  <a:lnTo>
                    <a:pt x="13"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147">
              <a:extLst>
                <a:ext uri="{FF2B5EF4-FFF2-40B4-BE49-F238E27FC236}">
                  <a16:creationId xmlns:a16="http://schemas.microsoft.com/office/drawing/2014/main" id="{3E727D53-CECF-A216-F213-DD048494747B}"/>
                </a:ext>
              </a:extLst>
            </p:cNvPr>
            <p:cNvSpPr>
              <a:spLocks noChangeAspect="1" noEditPoints="1"/>
            </p:cNvSpPr>
            <p:nvPr userDrawn="1"/>
          </p:nvSpPr>
          <p:spPr bwMode="auto">
            <a:xfrm>
              <a:off x="3280" y="972"/>
              <a:ext cx="44" cy="30"/>
            </a:xfrm>
            <a:custGeom>
              <a:avLst/>
              <a:gdLst>
                <a:gd name="T0" fmla="*/ 0 w 89"/>
                <a:gd name="T1" fmla="*/ 1 h 60"/>
                <a:gd name="T2" fmla="*/ 0 w 89"/>
                <a:gd name="T3" fmla="*/ 1 h 60"/>
                <a:gd name="T4" fmla="*/ 0 w 89"/>
                <a:gd name="T5" fmla="*/ 1 h 60"/>
                <a:gd name="T6" fmla="*/ 0 w 89"/>
                <a:gd name="T7" fmla="*/ 1 h 60"/>
                <a:gd name="T8" fmla="*/ 0 w 89"/>
                <a:gd name="T9" fmla="*/ 1 h 60"/>
                <a:gd name="T10" fmla="*/ 0 w 89"/>
                <a:gd name="T11" fmla="*/ 1 h 60"/>
                <a:gd name="T12" fmla="*/ 0 w 89"/>
                <a:gd name="T13" fmla="*/ 1 h 60"/>
                <a:gd name="T14" fmla="*/ 0 w 89"/>
                <a:gd name="T15" fmla="*/ 1 h 60"/>
                <a:gd name="T16" fmla="*/ 0 w 89"/>
                <a:gd name="T17" fmla="*/ 1 h 60"/>
                <a:gd name="T18" fmla="*/ 0 w 89"/>
                <a:gd name="T19" fmla="*/ 1 h 60"/>
                <a:gd name="T20" fmla="*/ 0 w 89"/>
                <a:gd name="T21" fmla="*/ 1 h 60"/>
                <a:gd name="T22" fmla="*/ 0 w 89"/>
                <a:gd name="T23" fmla="*/ 1 h 60"/>
                <a:gd name="T24" fmla="*/ 0 w 89"/>
                <a:gd name="T25" fmla="*/ 1 h 60"/>
                <a:gd name="T26" fmla="*/ 0 w 89"/>
                <a:gd name="T27" fmla="*/ 1 h 60"/>
                <a:gd name="T28" fmla="*/ 0 w 89"/>
                <a:gd name="T29" fmla="*/ 1 h 60"/>
                <a:gd name="T30" fmla="*/ 0 w 89"/>
                <a:gd name="T31" fmla="*/ 1 h 60"/>
                <a:gd name="T32" fmla="*/ 0 w 89"/>
                <a:gd name="T33" fmla="*/ 1 h 60"/>
                <a:gd name="T34" fmla="*/ 0 w 89"/>
                <a:gd name="T35" fmla="*/ 1 h 60"/>
                <a:gd name="T36" fmla="*/ 0 w 89"/>
                <a:gd name="T37" fmla="*/ 1 h 60"/>
                <a:gd name="T38" fmla="*/ 0 w 89"/>
                <a:gd name="T39" fmla="*/ 1 h 60"/>
                <a:gd name="T40" fmla="*/ 0 w 89"/>
                <a:gd name="T41" fmla="*/ 1 h 60"/>
                <a:gd name="T42" fmla="*/ 0 w 89"/>
                <a:gd name="T43" fmla="*/ 1 h 60"/>
                <a:gd name="T44" fmla="*/ 0 w 89"/>
                <a:gd name="T45" fmla="*/ 1 h 60"/>
                <a:gd name="T46" fmla="*/ 0 w 89"/>
                <a:gd name="T47" fmla="*/ 1 h 60"/>
                <a:gd name="T48" fmla="*/ 0 w 89"/>
                <a:gd name="T49" fmla="*/ 0 h 60"/>
                <a:gd name="T50" fmla="*/ 0 w 89"/>
                <a:gd name="T51" fmla="*/ 1 h 60"/>
                <a:gd name="T52" fmla="*/ 0 w 89"/>
                <a:gd name="T53" fmla="*/ 1 h 60"/>
                <a:gd name="T54" fmla="*/ 0 w 89"/>
                <a:gd name="T55" fmla="*/ 1 h 60"/>
                <a:gd name="T56" fmla="*/ 0 w 89"/>
                <a:gd name="T57" fmla="*/ 1 h 60"/>
                <a:gd name="T58" fmla="*/ 0 w 89"/>
                <a:gd name="T59" fmla="*/ 1 h 60"/>
                <a:gd name="T60" fmla="*/ 0 w 89"/>
                <a:gd name="T61" fmla="*/ 1 h 60"/>
                <a:gd name="T62" fmla="*/ 0 w 89"/>
                <a:gd name="T63" fmla="*/ 1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60">
                  <a:moveTo>
                    <a:pt x="63" y="57"/>
                  </a:moveTo>
                  <a:cubicBezTo>
                    <a:pt x="61" y="57"/>
                    <a:pt x="59" y="55"/>
                    <a:pt x="59" y="53"/>
                  </a:cubicBezTo>
                  <a:cubicBezTo>
                    <a:pt x="59" y="51"/>
                    <a:pt x="61" y="50"/>
                    <a:pt x="63" y="50"/>
                  </a:cubicBezTo>
                  <a:cubicBezTo>
                    <a:pt x="65" y="50"/>
                    <a:pt x="66" y="51"/>
                    <a:pt x="66" y="53"/>
                  </a:cubicBezTo>
                  <a:cubicBezTo>
                    <a:pt x="66" y="55"/>
                    <a:pt x="65" y="57"/>
                    <a:pt x="63" y="57"/>
                  </a:cubicBezTo>
                  <a:moveTo>
                    <a:pt x="46" y="51"/>
                  </a:moveTo>
                  <a:cubicBezTo>
                    <a:pt x="44" y="51"/>
                    <a:pt x="42" y="50"/>
                    <a:pt x="42" y="48"/>
                  </a:cubicBezTo>
                  <a:cubicBezTo>
                    <a:pt x="42" y="46"/>
                    <a:pt x="44" y="44"/>
                    <a:pt x="46" y="44"/>
                  </a:cubicBezTo>
                  <a:cubicBezTo>
                    <a:pt x="48" y="44"/>
                    <a:pt x="50" y="46"/>
                    <a:pt x="50" y="48"/>
                  </a:cubicBezTo>
                  <a:cubicBezTo>
                    <a:pt x="50" y="50"/>
                    <a:pt x="48" y="51"/>
                    <a:pt x="46" y="51"/>
                  </a:cubicBezTo>
                  <a:moveTo>
                    <a:pt x="41" y="35"/>
                  </a:moveTo>
                  <a:cubicBezTo>
                    <a:pt x="40" y="34"/>
                    <a:pt x="40" y="34"/>
                    <a:pt x="40" y="34"/>
                  </a:cubicBezTo>
                  <a:cubicBezTo>
                    <a:pt x="38" y="33"/>
                    <a:pt x="36" y="33"/>
                    <a:pt x="35" y="34"/>
                  </a:cubicBezTo>
                  <a:cubicBezTo>
                    <a:pt x="34" y="35"/>
                    <a:pt x="33" y="35"/>
                    <a:pt x="33" y="36"/>
                  </a:cubicBezTo>
                  <a:cubicBezTo>
                    <a:pt x="32" y="37"/>
                    <a:pt x="32" y="37"/>
                    <a:pt x="32" y="37"/>
                  </a:cubicBezTo>
                  <a:cubicBezTo>
                    <a:pt x="33" y="38"/>
                    <a:pt x="33" y="38"/>
                    <a:pt x="33" y="38"/>
                  </a:cubicBezTo>
                  <a:cubicBezTo>
                    <a:pt x="34" y="39"/>
                    <a:pt x="35" y="41"/>
                    <a:pt x="34" y="42"/>
                  </a:cubicBezTo>
                  <a:cubicBezTo>
                    <a:pt x="34" y="42"/>
                    <a:pt x="34" y="42"/>
                    <a:pt x="33" y="42"/>
                  </a:cubicBezTo>
                  <a:cubicBezTo>
                    <a:pt x="32" y="43"/>
                    <a:pt x="31" y="42"/>
                    <a:pt x="30" y="42"/>
                  </a:cubicBezTo>
                  <a:cubicBezTo>
                    <a:pt x="29" y="41"/>
                    <a:pt x="29" y="41"/>
                    <a:pt x="29" y="41"/>
                  </a:cubicBezTo>
                  <a:cubicBezTo>
                    <a:pt x="29" y="42"/>
                    <a:pt x="29" y="42"/>
                    <a:pt x="29" y="42"/>
                  </a:cubicBezTo>
                  <a:cubicBezTo>
                    <a:pt x="29" y="42"/>
                    <a:pt x="28" y="42"/>
                    <a:pt x="28" y="42"/>
                  </a:cubicBezTo>
                  <a:cubicBezTo>
                    <a:pt x="28" y="43"/>
                    <a:pt x="28" y="43"/>
                    <a:pt x="28" y="43"/>
                  </a:cubicBezTo>
                  <a:cubicBezTo>
                    <a:pt x="27" y="44"/>
                    <a:pt x="27" y="45"/>
                    <a:pt x="27" y="46"/>
                  </a:cubicBezTo>
                  <a:cubicBezTo>
                    <a:pt x="27" y="47"/>
                    <a:pt x="27" y="47"/>
                    <a:pt x="27" y="47"/>
                  </a:cubicBezTo>
                  <a:cubicBezTo>
                    <a:pt x="27" y="48"/>
                    <a:pt x="28" y="48"/>
                    <a:pt x="29" y="49"/>
                  </a:cubicBezTo>
                  <a:cubicBezTo>
                    <a:pt x="29" y="49"/>
                    <a:pt x="29" y="49"/>
                    <a:pt x="29" y="49"/>
                  </a:cubicBezTo>
                  <a:cubicBezTo>
                    <a:pt x="30" y="50"/>
                    <a:pt x="31" y="50"/>
                    <a:pt x="32" y="51"/>
                  </a:cubicBezTo>
                  <a:cubicBezTo>
                    <a:pt x="30" y="52"/>
                    <a:pt x="29" y="52"/>
                    <a:pt x="27" y="51"/>
                  </a:cubicBezTo>
                  <a:cubicBezTo>
                    <a:pt x="25" y="50"/>
                    <a:pt x="23" y="47"/>
                    <a:pt x="23" y="46"/>
                  </a:cubicBezTo>
                  <a:cubicBezTo>
                    <a:pt x="23" y="44"/>
                    <a:pt x="24" y="41"/>
                    <a:pt x="26" y="38"/>
                  </a:cubicBezTo>
                  <a:cubicBezTo>
                    <a:pt x="26" y="38"/>
                    <a:pt x="26" y="38"/>
                    <a:pt x="26" y="38"/>
                  </a:cubicBezTo>
                  <a:cubicBezTo>
                    <a:pt x="26" y="37"/>
                    <a:pt x="26" y="37"/>
                    <a:pt x="26" y="37"/>
                  </a:cubicBezTo>
                  <a:cubicBezTo>
                    <a:pt x="25" y="36"/>
                    <a:pt x="25" y="36"/>
                    <a:pt x="24" y="35"/>
                  </a:cubicBezTo>
                  <a:cubicBezTo>
                    <a:pt x="25" y="35"/>
                    <a:pt x="26" y="35"/>
                    <a:pt x="27" y="35"/>
                  </a:cubicBezTo>
                  <a:cubicBezTo>
                    <a:pt x="28" y="36"/>
                    <a:pt x="28" y="36"/>
                    <a:pt x="28" y="36"/>
                  </a:cubicBezTo>
                  <a:cubicBezTo>
                    <a:pt x="28" y="35"/>
                    <a:pt x="28" y="35"/>
                    <a:pt x="28" y="35"/>
                  </a:cubicBezTo>
                  <a:cubicBezTo>
                    <a:pt x="29" y="34"/>
                    <a:pt x="33" y="30"/>
                    <a:pt x="36" y="30"/>
                  </a:cubicBezTo>
                  <a:cubicBezTo>
                    <a:pt x="38" y="30"/>
                    <a:pt x="39" y="31"/>
                    <a:pt x="40" y="32"/>
                  </a:cubicBezTo>
                  <a:cubicBezTo>
                    <a:pt x="41" y="33"/>
                    <a:pt x="42" y="35"/>
                    <a:pt x="42" y="36"/>
                  </a:cubicBezTo>
                  <a:cubicBezTo>
                    <a:pt x="42" y="35"/>
                    <a:pt x="41" y="35"/>
                    <a:pt x="41" y="35"/>
                  </a:cubicBezTo>
                  <a:moveTo>
                    <a:pt x="73" y="48"/>
                  </a:moveTo>
                  <a:cubicBezTo>
                    <a:pt x="64" y="46"/>
                    <a:pt x="53" y="42"/>
                    <a:pt x="44" y="37"/>
                  </a:cubicBezTo>
                  <a:cubicBezTo>
                    <a:pt x="44" y="37"/>
                    <a:pt x="44" y="37"/>
                    <a:pt x="44" y="37"/>
                  </a:cubicBezTo>
                  <a:cubicBezTo>
                    <a:pt x="44" y="35"/>
                    <a:pt x="43" y="33"/>
                    <a:pt x="42" y="31"/>
                  </a:cubicBezTo>
                  <a:cubicBezTo>
                    <a:pt x="40" y="30"/>
                    <a:pt x="38" y="29"/>
                    <a:pt x="36" y="29"/>
                  </a:cubicBezTo>
                  <a:cubicBezTo>
                    <a:pt x="35" y="29"/>
                    <a:pt x="34" y="29"/>
                    <a:pt x="33" y="29"/>
                  </a:cubicBezTo>
                  <a:cubicBezTo>
                    <a:pt x="32" y="28"/>
                    <a:pt x="31" y="27"/>
                    <a:pt x="29" y="25"/>
                  </a:cubicBezTo>
                  <a:cubicBezTo>
                    <a:pt x="26" y="21"/>
                    <a:pt x="23" y="16"/>
                    <a:pt x="21" y="10"/>
                  </a:cubicBezTo>
                  <a:cubicBezTo>
                    <a:pt x="20" y="7"/>
                    <a:pt x="19" y="3"/>
                    <a:pt x="18" y="0"/>
                  </a:cubicBezTo>
                  <a:cubicBezTo>
                    <a:pt x="18" y="3"/>
                    <a:pt x="15" y="7"/>
                    <a:pt x="9" y="7"/>
                  </a:cubicBezTo>
                  <a:cubicBezTo>
                    <a:pt x="9" y="6"/>
                    <a:pt x="9" y="5"/>
                    <a:pt x="9" y="5"/>
                  </a:cubicBezTo>
                  <a:cubicBezTo>
                    <a:pt x="7" y="6"/>
                    <a:pt x="5" y="8"/>
                    <a:pt x="0" y="6"/>
                  </a:cubicBezTo>
                  <a:cubicBezTo>
                    <a:pt x="1" y="10"/>
                    <a:pt x="2" y="14"/>
                    <a:pt x="3" y="18"/>
                  </a:cubicBezTo>
                  <a:cubicBezTo>
                    <a:pt x="6" y="26"/>
                    <a:pt x="10" y="33"/>
                    <a:pt x="16" y="39"/>
                  </a:cubicBezTo>
                  <a:cubicBezTo>
                    <a:pt x="18" y="41"/>
                    <a:pt x="19" y="43"/>
                    <a:pt x="21" y="44"/>
                  </a:cubicBezTo>
                  <a:cubicBezTo>
                    <a:pt x="21" y="45"/>
                    <a:pt x="21" y="45"/>
                    <a:pt x="21" y="46"/>
                  </a:cubicBezTo>
                  <a:cubicBezTo>
                    <a:pt x="21" y="48"/>
                    <a:pt x="23" y="51"/>
                    <a:pt x="26" y="52"/>
                  </a:cubicBezTo>
                  <a:cubicBezTo>
                    <a:pt x="29" y="54"/>
                    <a:pt x="31" y="53"/>
                    <a:pt x="33" y="52"/>
                  </a:cubicBezTo>
                  <a:cubicBezTo>
                    <a:pt x="38" y="54"/>
                    <a:pt x="43" y="56"/>
                    <a:pt x="49" y="58"/>
                  </a:cubicBezTo>
                  <a:cubicBezTo>
                    <a:pt x="56" y="59"/>
                    <a:pt x="62" y="60"/>
                    <a:pt x="67" y="60"/>
                  </a:cubicBezTo>
                  <a:cubicBezTo>
                    <a:pt x="71" y="60"/>
                    <a:pt x="77" y="58"/>
                    <a:pt x="83" y="55"/>
                  </a:cubicBezTo>
                  <a:cubicBezTo>
                    <a:pt x="85" y="53"/>
                    <a:pt x="87" y="52"/>
                    <a:pt x="89" y="50"/>
                  </a:cubicBezTo>
                  <a:cubicBezTo>
                    <a:pt x="89" y="50"/>
                    <a:pt x="89" y="50"/>
                    <a:pt x="89" y="50"/>
                  </a:cubicBezTo>
                  <a:cubicBezTo>
                    <a:pt x="85" y="50"/>
                    <a:pt x="78" y="49"/>
                    <a:pt x="73" y="4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148">
              <a:extLst>
                <a:ext uri="{FF2B5EF4-FFF2-40B4-BE49-F238E27FC236}">
                  <a16:creationId xmlns:a16="http://schemas.microsoft.com/office/drawing/2014/main" id="{3F6102F1-EBE3-DA8F-5410-6E54711C6699}"/>
                </a:ext>
              </a:extLst>
            </p:cNvPr>
            <p:cNvSpPr>
              <a:spLocks noChangeAspect="1" noEditPoints="1"/>
            </p:cNvSpPr>
            <p:nvPr userDrawn="1"/>
          </p:nvSpPr>
          <p:spPr bwMode="auto">
            <a:xfrm>
              <a:off x="3301" y="1003"/>
              <a:ext cx="15" cy="18"/>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w 31"/>
                <a:gd name="T13" fmla="*/ 0 h 38"/>
                <a:gd name="T14" fmla="*/ 0 w 31"/>
                <a:gd name="T15" fmla="*/ 0 h 38"/>
                <a:gd name="T16" fmla="*/ 0 w 31"/>
                <a:gd name="T17" fmla="*/ 0 h 38"/>
                <a:gd name="T18" fmla="*/ 0 w 31"/>
                <a:gd name="T19" fmla="*/ 0 h 38"/>
                <a:gd name="T20" fmla="*/ 0 w 31"/>
                <a:gd name="T21" fmla="*/ 0 h 38"/>
                <a:gd name="T22" fmla="*/ 0 w 31"/>
                <a:gd name="T23" fmla="*/ 0 h 38"/>
                <a:gd name="T24" fmla="*/ 0 w 31"/>
                <a:gd name="T25" fmla="*/ 0 h 38"/>
                <a:gd name="T26" fmla="*/ 0 w 31"/>
                <a:gd name="T27" fmla="*/ 0 h 38"/>
                <a:gd name="T28" fmla="*/ 0 w 31"/>
                <a:gd name="T29" fmla="*/ 0 h 38"/>
                <a:gd name="T30" fmla="*/ 0 w 31"/>
                <a:gd name="T31" fmla="*/ 0 h 38"/>
                <a:gd name="T32" fmla="*/ 0 w 31"/>
                <a:gd name="T33" fmla="*/ 0 h 38"/>
                <a:gd name="T34" fmla="*/ 0 w 31"/>
                <a:gd name="T35" fmla="*/ 0 h 38"/>
                <a:gd name="T36" fmla="*/ 0 w 31"/>
                <a:gd name="T37" fmla="*/ 0 h 38"/>
                <a:gd name="T38" fmla="*/ 0 w 31"/>
                <a:gd name="T39" fmla="*/ 0 h 38"/>
                <a:gd name="T40" fmla="*/ 0 w 31"/>
                <a:gd name="T41" fmla="*/ 0 h 38"/>
                <a:gd name="T42" fmla="*/ 0 w 31"/>
                <a:gd name="T43" fmla="*/ 0 h 38"/>
                <a:gd name="T44" fmla="*/ 0 w 31"/>
                <a:gd name="T45" fmla="*/ 0 h 38"/>
                <a:gd name="T46" fmla="*/ 0 w 31"/>
                <a:gd name="T47" fmla="*/ 0 h 38"/>
                <a:gd name="T48" fmla="*/ 0 w 31"/>
                <a:gd name="T49" fmla="*/ 0 h 38"/>
                <a:gd name="T50" fmla="*/ 0 w 31"/>
                <a:gd name="T51" fmla="*/ 0 h 38"/>
                <a:gd name="T52" fmla="*/ 0 w 31"/>
                <a:gd name="T53" fmla="*/ 0 h 38"/>
                <a:gd name="T54" fmla="*/ 0 w 31"/>
                <a:gd name="T55" fmla="*/ 0 h 38"/>
                <a:gd name="T56" fmla="*/ 0 w 31"/>
                <a:gd name="T57" fmla="*/ 0 h 38"/>
                <a:gd name="T58" fmla="*/ 0 w 31"/>
                <a:gd name="T59" fmla="*/ 0 h 38"/>
                <a:gd name="T60" fmla="*/ 0 w 31"/>
                <a:gd name="T61" fmla="*/ 0 h 38"/>
                <a:gd name="T62" fmla="*/ 0 w 31"/>
                <a:gd name="T63" fmla="*/ 0 h 38"/>
                <a:gd name="T64" fmla="*/ 0 w 31"/>
                <a:gd name="T65" fmla="*/ 0 h 38"/>
                <a:gd name="T66" fmla="*/ 0 w 31"/>
                <a:gd name="T67" fmla="*/ 0 h 38"/>
                <a:gd name="T68" fmla="*/ 0 w 31"/>
                <a:gd name="T69" fmla="*/ 0 h 38"/>
                <a:gd name="T70" fmla="*/ 0 w 31"/>
                <a:gd name="T71" fmla="*/ 0 h 38"/>
                <a:gd name="T72" fmla="*/ 0 w 31"/>
                <a:gd name="T73" fmla="*/ 0 h 38"/>
                <a:gd name="T74" fmla="*/ 0 w 31"/>
                <a:gd name="T75" fmla="*/ 0 h 38"/>
                <a:gd name="T76" fmla="*/ 0 w 31"/>
                <a:gd name="T77" fmla="*/ 0 h 38"/>
                <a:gd name="T78" fmla="*/ 0 w 31"/>
                <a:gd name="T79" fmla="*/ 0 h 38"/>
                <a:gd name="T80" fmla="*/ 0 w 31"/>
                <a:gd name="T81" fmla="*/ 0 h 38"/>
                <a:gd name="T82" fmla="*/ 0 w 31"/>
                <a:gd name="T83" fmla="*/ 0 h 38"/>
                <a:gd name="T84" fmla="*/ 0 w 31"/>
                <a:gd name="T85" fmla="*/ 0 h 38"/>
                <a:gd name="T86" fmla="*/ 0 w 31"/>
                <a:gd name="T87" fmla="*/ 0 h 38"/>
                <a:gd name="T88" fmla="*/ 0 w 31"/>
                <a:gd name="T89" fmla="*/ 0 h 38"/>
                <a:gd name="T90" fmla="*/ 0 w 31"/>
                <a:gd name="T91" fmla="*/ 0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 h="38">
                  <a:moveTo>
                    <a:pt x="28" y="23"/>
                  </a:moveTo>
                  <a:cubicBezTo>
                    <a:pt x="28" y="22"/>
                    <a:pt x="27" y="21"/>
                    <a:pt x="26" y="21"/>
                  </a:cubicBezTo>
                  <a:cubicBezTo>
                    <a:pt x="22" y="21"/>
                    <a:pt x="24" y="30"/>
                    <a:pt x="20" y="30"/>
                  </a:cubicBezTo>
                  <a:cubicBezTo>
                    <a:pt x="18" y="30"/>
                    <a:pt x="17" y="29"/>
                    <a:pt x="17" y="28"/>
                  </a:cubicBezTo>
                  <a:cubicBezTo>
                    <a:pt x="17" y="26"/>
                    <a:pt x="18" y="26"/>
                    <a:pt x="18" y="25"/>
                  </a:cubicBezTo>
                  <a:cubicBezTo>
                    <a:pt x="18" y="24"/>
                    <a:pt x="17" y="24"/>
                    <a:pt x="16" y="24"/>
                  </a:cubicBezTo>
                  <a:cubicBezTo>
                    <a:pt x="15" y="24"/>
                    <a:pt x="14" y="24"/>
                    <a:pt x="14" y="25"/>
                  </a:cubicBezTo>
                  <a:cubicBezTo>
                    <a:pt x="14" y="26"/>
                    <a:pt x="15" y="26"/>
                    <a:pt x="15" y="28"/>
                  </a:cubicBezTo>
                  <a:cubicBezTo>
                    <a:pt x="15" y="29"/>
                    <a:pt x="14" y="30"/>
                    <a:pt x="12" y="30"/>
                  </a:cubicBezTo>
                  <a:cubicBezTo>
                    <a:pt x="8" y="30"/>
                    <a:pt x="9" y="21"/>
                    <a:pt x="6" y="21"/>
                  </a:cubicBezTo>
                  <a:cubicBezTo>
                    <a:pt x="5" y="21"/>
                    <a:pt x="4" y="22"/>
                    <a:pt x="3" y="23"/>
                  </a:cubicBezTo>
                  <a:cubicBezTo>
                    <a:pt x="2" y="21"/>
                    <a:pt x="2" y="20"/>
                    <a:pt x="2" y="19"/>
                  </a:cubicBezTo>
                  <a:cubicBezTo>
                    <a:pt x="2" y="17"/>
                    <a:pt x="3" y="15"/>
                    <a:pt x="6" y="15"/>
                  </a:cubicBezTo>
                  <a:cubicBezTo>
                    <a:pt x="11" y="15"/>
                    <a:pt x="10" y="21"/>
                    <a:pt x="12" y="21"/>
                  </a:cubicBezTo>
                  <a:cubicBezTo>
                    <a:pt x="13" y="21"/>
                    <a:pt x="14" y="21"/>
                    <a:pt x="14" y="20"/>
                  </a:cubicBezTo>
                  <a:cubicBezTo>
                    <a:pt x="14" y="18"/>
                    <a:pt x="11" y="16"/>
                    <a:pt x="11" y="13"/>
                  </a:cubicBezTo>
                  <a:cubicBezTo>
                    <a:pt x="11" y="11"/>
                    <a:pt x="13" y="9"/>
                    <a:pt x="16" y="6"/>
                  </a:cubicBezTo>
                  <a:cubicBezTo>
                    <a:pt x="18" y="9"/>
                    <a:pt x="21" y="11"/>
                    <a:pt x="21" y="13"/>
                  </a:cubicBezTo>
                  <a:cubicBezTo>
                    <a:pt x="21" y="16"/>
                    <a:pt x="18" y="18"/>
                    <a:pt x="18" y="20"/>
                  </a:cubicBezTo>
                  <a:cubicBezTo>
                    <a:pt x="18" y="21"/>
                    <a:pt x="18" y="21"/>
                    <a:pt x="19" y="21"/>
                  </a:cubicBezTo>
                  <a:cubicBezTo>
                    <a:pt x="22" y="21"/>
                    <a:pt x="21" y="15"/>
                    <a:pt x="25" y="15"/>
                  </a:cubicBezTo>
                  <a:cubicBezTo>
                    <a:pt x="28" y="15"/>
                    <a:pt x="29" y="17"/>
                    <a:pt x="29" y="19"/>
                  </a:cubicBezTo>
                  <a:cubicBezTo>
                    <a:pt x="29" y="20"/>
                    <a:pt x="29" y="21"/>
                    <a:pt x="28" y="23"/>
                  </a:cubicBezTo>
                  <a:moveTo>
                    <a:pt x="16" y="36"/>
                  </a:moveTo>
                  <a:cubicBezTo>
                    <a:pt x="14" y="36"/>
                    <a:pt x="13" y="35"/>
                    <a:pt x="13" y="34"/>
                  </a:cubicBezTo>
                  <a:cubicBezTo>
                    <a:pt x="13" y="32"/>
                    <a:pt x="14" y="31"/>
                    <a:pt x="16" y="31"/>
                  </a:cubicBezTo>
                  <a:cubicBezTo>
                    <a:pt x="17" y="31"/>
                    <a:pt x="18" y="32"/>
                    <a:pt x="18" y="34"/>
                  </a:cubicBezTo>
                  <a:cubicBezTo>
                    <a:pt x="18" y="35"/>
                    <a:pt x="17" y="36"/>
                    <a:pt x="16" y="36"/>
                  </a:cubicBezTo>
                  <a:moveTo>
                    <a:pt x="25" y="13"/>
                  </a:moveTo>
                  <a:cubicBezTo>
                    <a:pt x="25" y="13"/>
                    <a:pt x="24" y="13"/>
                    <a:pt x="24" y="13"/>
                  </a:cubicBezTo>
                  <a:cubicBezTo>
                    <a:pt x="24" y="3"/>
                    <a:pt x="24" y="3"/>
                    <a:pt x="24" y="3"/>
                  </a:cubicBezTo>
                  <a:cubicBezTo>
                    <a:pt x="19" y="3"/>
                    <a:pt x="14" y="2"/>
                    <a:pt x="8" y="0"/>
                  </a:cubicBezTo>
                  <a:cubicBezTo>
                    <a:pt x="8" y="13"/>
                    <a:pt x="8" y="13"/>
                    <a:pt x="8" y="13"/>
                  </a:cubicBezTo>
                  <a:cubicBezTo>
                    <a:pt x="8" y="13"/>
                    <a:pt x="7" y="13"/>
                    <a:pt x="6" y="13"/>
                  </a:cubicBezTo>
                  <a:cubicBezTo>
                    <a:pt x="3" y="13"/>
                    <a:pt x="0" y="16"/>
                    <a:pt x="0" y="19"/>
                  </a:cubicBezTo>
                  <a:cubicBezTo>
                    <a:pt x="0" y="22"/>
                    <a:pt x="2" y="24"/>
                    <a:pt x="3" y="26"/>
                  </a:cubicBezTo>
                  <a:cubicBezTo>
                    <a:pt x="4" y="24"/>
                    <a:pt x="5" y="23"/>
                    <a:pt x="5" y="23"/>
                  </a:cubicBezTo>
                  <a:cubicBezTo>
                    <a:pt x="7" y="23"/>
                    <a:pt x="6" y="32"/>
                    <a:pt x="12" y="32"/>
                  </a:cubicBezTo>
                  <a:cubicBezTo>
                    <a:pt x="12" y="33"/>
                    <a:pt x="12" y="33"/>
                    <a:pt x="12" y="34"/>
                  </a:cubicBezTo>
                  <a:cubicBezTo>
                    <a:pt x="12" y="36"/>
                    <a:pt x="13" y="38"/>
                    <a:pt x="16" y="38"/>
                  </a:cubicBezTo>
                  <a:cubicBezTo>
                    <a:pt x="18" y="38"/>
                    <a:pt x="20" y="36"/>
                    <a:pt x="20" y="34"/>
                  </a:cubicBezTo>
                  <a:cubicBezTo>
                    <a:pt x="20" y="33"/>
                    <a:pt x="20" y="33"/>
                    <a:pt x="20" y="32"/>
                  </a:cubicBezTo>
                  <a:cubicBezTo>
                    <a:pt x="25" y="32"/>
                    <a:pt x="24" y="23"/>
                    <a:pt x="26" y="23"/>
                  </a:cubicBezTo>
                  <a:cubicBezTo>
                    <a:pt x="27" y="23"/>
                    <a:pt x="28" y="24"/>
                    <a:pt x="28" y="26"/>
                  </a:cubicBezTo>
                  <a:cubicBezTo>
                    <a:pt x="30" y="24"/>
                    <a:pt x="31" y="22"/>
                    <a:pt x="31" y="19"/>
                  </a:cubicBezTo>
                  <a:cubicBezTo>
                    <a:pt x="31" y="16"/>
                    <a:pt x="29" y="13"/>
                    <a:pt x="25" y="13"/>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149">
              <a:extLst>
                <a:ext uri="{FF2B5EF4-FFF2-40B4-BE49-F238E27FC236}">
                  <a16:creationId xmlns:a16="http://schemas.microsoft.com/office/drawing/2014/main" id="{654BA361-E35F-6D1A-660A-8C311A041348}"/>
                </a:ext>
              </a:extLst>
            </p:cNvPr>
            <p:cNvSpPr>
              <a:spLocks noChangeAspect="1"/>
            </p:cNvSpPr>
            <p:nvPr userDrawn="1"/>
          </p:nvSpPr>
          <p:spPr bwMode="auto">
            <a:xfrm>
              <a:off x="3242" y="999"/>
              <a:ext cx="133" cy="36"/>
            </a:xfrm>
            <a:custGeom>
              <a:avLst/>
              <a:gdLst>
                <a:gd name="T0" fmla="*/ 0 w 267"/>
                <a:gd name="T1" fmla="*/ 1 h 72"/>
                <a:gd name="T2" fmla="*/ 0 w 267"/>
                <a:gd name="T3" fmla="*/ 1 h 72"/>
                <a:gd name="T4" fmla="*/ 0 w 267"/>
                <a:gd name="T5" fmla="*/ 1 h 72"/>
                <a:gd name="T6" fmla="*/ 0 w 267"/>
                <a:gd name="T7" fmla="*/ 0 h 72"/>
                <a:gd name="T8" fmla="*/ 0 w 267"/>
                <a:gd name="T9" fmla="*/ 1 h 72"/>
                <a:gd name="T10" fmla="*/ 0 w 267"/>
                <a:gd name="T11" fmla="*/ 1 h 72"/>
                <a:gd name="T12" fmla="*/ 0 w 267"/>
                <a:gd name="T13" fmla="*/ 1 h 72"/>
                <a:gd name="T14" fmla="*/ 0 w 267"/>
                <a:gd name="T15" fmla="*/ 1 h 72"/>
                <a:gd name="T16" fmla="*/ 0 w 267"/>
                <a:gd name="T17" fmla="*/ 1 h 72"/>
                <a:gd name="T18" fmla="*/ 0 w 267"/>
                <a:gd name="T19" fmla="*/ 1 h 72"/>
                <a:gd name="T20" fmla="*/ 0 w 267"/>
                <a:gd name="T21" fmla="*/ 1 h 72"/>
                <a:gd name="T22" fmla="*/ 0 w 267"/>
                <a:gd name="T23" fmla="*/ 1 h 72"/>
                <a:gd name="T24" fmla="*/ 0 w 267"/>
                <a:gd name="T25" fmla="*/ 1 h 72"/>
                <a:gd name="T26" fmla="*/ 0 w 267"/>
                <a:gd name="T27" fmla="*/ 1 h 72"/>
                <a:gd name="T28" fmla="*/ 0 w 267"/>
                <a:gd name="T29" fmla="*/ 1 h 72"/>
                <a:gd name="T30" fmla="*/ 0 w 267"/>
                <a:gd name="T31" fmla="*/ 1 h 72"/>
                <a:gd name="T32" fmla="*/ 0 w 267"/>
                <a:gd name="T33" fmla="*/ 1 h 72"/>
                <a:gd name="T34" fmla="*/ 0 w 267"/>
                <a:gd name="T35" fmla="*/ 1 h 72"/>
                <a:gd name="T36" fmla="*/ 0 w 267"/>
                <a:gd name="T37" fmla="*/ 1 h 72"/>
                <a:gd name="T38" fmla="*/ 0 w 267"/>
                <a:gd name="T39" fmla="*/ 1 h 72"/>
                <a:gd name="T40" fmla="*/ 0 w 267"/>
                <a:gd name="T41" fmla="*/ 1 h 72"/>
                <a:gd name="T42" fmla="*/ 0 w 267"/>
                <a:gd name="T43" fmla="*/ 1 h 72"/>
                <a:gd name="T44" fmla="*/ 0 w 267"/>
                <a:gd name="T45" fmla="*/ 1 h 72"/>
                <a:gd name="T46" fmla="*/ 0 w 267"/>
                <a:gd name="T47" fmla="*/ 0 h 72"/>
                <a:gd name="T48" fmla="*/ 0 w 267"/>
                <a:gd name="T49" fmla="*/ 1 h 72"/>
                <a:gd name="T50" fmla="*/ 0 w 267"/>
                <a:gd name="T51" fmla="*/ 1 h 72"/>
                <a:gd name="T52" fmla="*/ 0 w 267"/>
                <a:gd name="T53" fmla="*/ 1 h 72"/>
                <a:gd name="T54" fmla="*/ 0 w 267"/>
                <a:gd name="T55" fmla="*/ 1 h 72"/>
                <a:gd name="T56" fmla="*/ 0 w 267"/>
                <a:gd name="T57" fmla="*/ 1 h 72"/>
                <a:gd name="T58" fmla="*/ 0 w 267"/>
                <a:gd name="T59" fmla="*/ 1 h 72"/>
                <a:gd name="T60" fmla="*/ 0 w 267"/>
                <a:gd name="T61" fmla="*/ 1 h 72"/>
                <a:gd name="T62" fmla="*/ 0 w 267"/>
                <a:gd name="T63" fmla="*/ 1 h 72"/>
                <a:gd name="T64" fmla="*/ 0 w 267"/>
                <a:gd name="T65" fmla="*/ 1 h 72"/>
                <a:gd name="T66" fmla="*/ 0 w 267"/>
                <a:gd name="T67" fmla="*/ 1 h 72"/>
                <a:gd name="T68" fmla="*/ 0 w 267"/>
                <a:gd name="T69" fmla="*/ 1 h 72"/>
                <a:gd name="T70" fmla="*/ 0 w 267"/>
                <a:gd name="T71" fmla="*/ 1 h 72"/>
                <a:gd name="T72" fmla="*/ 0 w 267"/>
                <a:gd name="T73" fmla="*/ 1 h 72"/>
                <a:gd name="T74" fmla="*/ 0 w 267"/>
                <a:gd name="T75" fmla="*/ 1 h 72"/>
                <a:gd name="T76" fmla="*/ 0 w 267"/>
                <a:gd name="T77" fmla="*/ 1 h 72"/>
                <a:gd name="T78" fmla="*/ 0 w 267"/>
                <a:gd name="T79" fmla="*/ 1 h 72"/>
                <a:gd name="T80" fmla="*/ 0 w 267"/>
                <a:gd name="T81" fmla="*/ 1 h 72"/>
                <a:gd name="T82" fmla="*/ 0 w 267"/>
                <a:gd name="T83" fmla="*/ 1 h 72"/>
                <a:gd name="T84" fmla="*/ 0 w 267"/>
                <a:gd name="T85" fmla="*/ 1 h 72"/>
                <a:gd name="T86" fmla="*/ 0 w 267"/>
                <a:gd name="T87" fmla="*/ 1 h 72"/>
                <a:gd name="T88" fmla="*/ 0 w 267"/>
                <a:gd name="T89" fmla="*/ 1 h 72"/>
                <a:gd name="T90" fmla="*/ 0 w 267"/>
                <a:gd name="T91" fmla="*/ 1 h 72"/>
                <a:gd name="T92" fmla="*/ 0 w 267"/>
                <a:gd name="T93" fmla="*/ 1 h 72"/>
                <a:gd name="T94" fmla="*/ 0 w 267"/>
                <a:gd name="T95" fmla="*/ 1 h 72"/>
                <a:gd name="T96" fmla="*/ 0 w 267"/>
                <a:gd name="T97" fmla="*/ 1 h 72"/>
                <a:gd name="T98" fmla="*/ 0 w 267"/>
                <a:gd name="T99" fmla="*/ 1 h 72"/>
                <a:gd name="T100" fmla="*/ 0 w 267"/>
                <a:gd name="T101" fmla="*/ 1 h 72"/>
                <a:gd name="T102" fmla="*/ 0 w 267"/>
                <a:gd name="T103" fmla="*/ 1 h 72"/>
                <a:gd name="T104" fmla="*/ 0 w 267"/>
                <a:gd name="T105" fmla="*/ 1 h 72"/>
                <a:gd name="T106" fmla="*/ 0 w 267"/>
                <a:gd name="T107" fmla="*/ 1 h 72"/>
                <a:gd name="T108" fmla="*/ 0 w 267"/>
                <a:gd name="T109" fmla="*/ 1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7" h="72">
                  <a:moveTo>
                    <a:pt x="267" y="34"/>
                  </a:moveTo>
                  <a:cubicBezTo>
                    <a:pt x="267" y="33"/>
                    <a:pt x="266" y="33"/>
                    <a:pt x="266" y="33"/>
                  </a:cubicBezTo>
                  <a:cubicBezTo>
                    <a:pt x="254" y="37"/>
                    <a:pt x="238" y="26"/>
                    <a:pt x="223" y="16"/>
                  </a:cubicBezTo>
                  <a:cubicBezTo>
                    <a:pt x="211" y="8"/>
                    <a:pt x="199" y="0"/>
                    <a:pt x="189" y="0"/>
                  </a:cubicBezTo>
                  <a:cubicBezTo>
                    <a:pt x="185" y="0"/>
                    <a:pt x="182" y="1"/>
                    <a:pt x="179" y="3"/>
                  </a:cubicBezTo>
                  <a:cubicBezTo>
                    <a:pt x="176" y="5"/>
                    <a:pt x="173" y="8"/>
                    <a:pt x="171" y="12"/>
                  </a:cubicBezTo>
                  <a:cubicBezTo>
                    <a:pt x="170" y="16"/>
                    <a:pt x="168" y="19"/>
                    <a:pt x="166" y="21"/>
                  </a:cubicBezTo>
                  <a:cubicBezTo>
                    <a:pt x="165" y="24"/>
                    <a:pt x="163" y="26"/>
                    <a:pt x="163" y="28"/>
                  </a:cubicBezTo>
                  <a:cubicBezTo>
                    <a:pt x="163" y="30"/>
                    <a:pt x="164" y="32"/>
                    <a:pt x="166" y="34"/>
                  </a:cubicBezTo>
                  <a:cubicBezTo>
                    <a:pt x="167" y="35"/>
                    <a:pt x="169" y="36"/>
                    <a:pt x="172" y="38"/>
                  </a:cubicBezTo>
                  <a:cubicBezTo>
                    <a:pt x="173" y="38"/>
                    <a:pt x="174" y="39"/>
                    <a:pt x="174" y="39"/>
                  </a:cubicBezTo>
                  <a:cubicBezTo>
                    <a:pt x="177" y="40"/>
                    <a:pt x="178" y="41"/>
                    <a:pt x="179" y="42"/>
                  </a:cubicBezTo>
                  <a:cubicBezTo>
                    <a:pt x="174" y="45"/>
                    <a:pt x="167" y="46"/>
                    <a:pt x="160" y="48"/>
                  </a:cubicBezTo>
                  <a:cubicBezTo>
                    <a:pt x="152" y="49"/>
                    <a:pt x="143" y="50"/>
                    <a:pt x="134" y="50"/>
                  </a:cubicBezTo>
                  <a:cubicBezTo>
                    <a:pt x="124" y="50"/>
                    <a:pt x="115" y="49"/>
                    <a:pt x="107" y="48"/>
                  </a:cubicBezTo>
                  <a:cubicBezTo>
                    <a:pt x="100" y="46"/>
                    <a:pt x="94" y="45"/>
                    <a:pt x="89" y="42"/>
                  </a:cubicBezTo>
                  <a:cubicBezTo>
                    <a:pt x="89" y="40"/>
                    <a:pt x="91" y="39"/>
                    <a:pt x="93" y="38"/>
                  </a:cubicBezTo>
                  <a:cubicBezTo>
                    <a:pt x="94" y="38"/>
                    <a:pt x="95" y="38"/>
                    <a:pt x="95" y="37"/>
                  </a:cubicBezTo>
                  <a:cubicBezTo>
                    <a:pt x="98" y="36"/>
                    <a:pt x="100" y="35"/>
                    <a:pt x="102" y="33"/>
                  </a:cubicBezTo>
                  <a:cubicBezTo>
                    <a:pt x="103" y="32"/>
                    <a:pt x="104" y="30"/>
                    <a:pt x="104" y="28"/>
                  </a:cubicBezTo>
                  <a:cubicBezTo>
                    <a:pt x="104" y="26"/>
                    <a:pt x="103" y="24"/>
                    <a:pt x="101" y="21"/>
                  </a:cubicBezTo>
                  <a:cubicBezTo>
                    <a:pt x="100" y="19"/>
                    <a:pt x="98" y="16"/>
                    <a:pt x="96" y="12"/>
                  </a:cubicBezTo>
                  <a:cubicBezTo>
                    <a:pt x="95" y="8"/>
                    <a:pt x="92" y="5"/>
                    <a:pt x="88" y="3"/>
                  </a:cubicBezTo>
                  <a:cubicBezTo>
                    <a:pt x="86" y="1"/>
                    <a:pt x="82" y="0"/>
                    <a:pt x="78" y="0"/>
                  </a:cubicBezTo>
                  <a:cubicBezTo>
                    <a:pt x="68" y="0"/>
                    <a:pt x="57" y="8"/>
                    <a:pt x="44" y="16"/>
                  </a:cubicBezTo>
                  <a:cubicBezTo>
                    <a:pt x="29" y="26"/>
                    <a:pt x="14" y="37"/>
                    <a:pt x="2" y="33"/>
                  </a:cubicBezTo>
                  <a:cubicBezTo>
                    <a:pt x="1" y="33"/>
                    <a:pt x="0" y="33"/>
                    <a:pt x="0" y="34"/>
                  </a:cubicBezTo>
                  <a:cubicBezTo>
                    <a:pt x="0" y="34"/>
                    <a:pt x="0" y="35"/>
                    <a:pt x="1" y="35"/>
                  </a:cubicBezTo>
                  <a:cubicBezTo>
                    <a:pt x="5" y="37"/>
                    <a:pt x="8" y="39"/>
                    <a:pt x="11" y="42"/>
                  </a:cubicBezTo>
                  <a:cubicBezTo>
                    <a:pt x="16" y="45"/>
                    <a:pt x="20" y="49"/>
                    <a:pt x="24" y="49"/>
                  </a:cubicBezTo>
                  <a:cubicBezTo>
                    <a:pt x="29" y="49"/>
                    <a:pt x="33" y="47"/>
                    <a:pt x="39" y="44"/>
                  </a:cubicBezTo>
                  <a:cubicBezTo>
                    <a:pt x="44" y="42"/>
                    <a:pt x="49" y="38"/>
                    <a:pt x="54" y="35"/>
                  </a:cubicBezTo>
                  <a:cubicBezTo>
                    <a:pt x="64" y="28"/>
                    <a:pt x="74" y="21"/>
                    <a:pt x="84" y="20"/>
                  </a:cubicBezTo>
                  <a:cubicBezTo>
                    <a:pt x="83" y="21"/>
                    <a:pt x="82" y="22"/>
                    <a:pt x="81" y="23"/>
                  </a:cubicBezTo>
                  <a:cubicBezTo>
                    <a:pt x="78" y="26"/>
                    <a:pt x="76" y="28"/>
                    <a:pt x="76" y="32"/>
                  </a:cubicBezTo>
                  <a:cubicBezTo>
                    <a:pt x="76" y="36"/>
                    <a:pt x="77" y="38"/>
                    <a:pt x="78" y="42"/>
                  </a:cubicBezTo>
                  <a:cubicBezTo>
                    <a:pt x="79" y="43"/>
                    <a:pt x="80" y="44"/>
                    <a:pt x="80" y="45"/>
                  </a:cubicBezTo>
                  <a:cubicBezTo>
                    <a:pt x="81" y="47"/>
                    <a:pt x="82" y="49"/>
                    <a:pt x="82" y="52"/>
                  </a:cubicBezTo>
                  <a:cubicBezTo>
                    <a:pt x="83" y="53"/>
                    <a:pt x="83" y="54"/>
                    <a:pt x="83" y="56"/>
                  </a:cubicBezTo>
                  <a:cubicBezTo>
                    <a:pt x="84" y="58"/>
                    <a:pt x="85" y="62"/>
                    <a:pt x="92" y="66"/>
                  </a:cubicBezTo>
                  <a:cubicBezTo>
                    <a:pt x="100" y="70"/>
                    <a:pt x="114" y="72"/>
                    <a:pt x="134" y="72"/>
                  </a:cubicBezTo>
                  <a:cubicBezTo>
                    <a:pt x="153" y="72"/>
                    <a:pt x="167" y="70"/>
                    <a:pt x="175" y="66"/>
                  </a:cubicBezTo>
                  <a:cubicBezTo>
                    <a:pt x="182" y="62"/>
                    <a:pt x="184" y="58"/>
                    <a:pt x="184" y="56"/>
                  </a:cubicBezTo>
                  <a:cubicBezTo>
                    <a:pt x="185" y="54"/>
                    <a:pt x="185" y="53"/>
                    <a:pt x="185" y="52"/>
                  </a:cubicBezTo>
                  <a:cubicBezTo>
                    <a:pt x="186" y="49"/>
                    <a:pt x="186" y="47"/>
                    <a:pt x="187" y="45"/>
                  </a:cubicBezTo>
                  <a:cubicBezTo>
                    <a:pt x="188" y="43"/>
                    <a:pt x="189" y="42"/>
                    <a:pt x="190" y="41"/>
                  </a:cubicBezTo>
                  <a:cubicBezTo>
                    <a:pt x="191" y="38"/>
                    <a:pt x="192" y="36"/>
                    <a:pt x="192" y="33"/>
                  </a:cubicBezTo>
                  <a:cubicBezTo>
                    <a:pt x="192" y="28"/>
                    <a:pt x="190" y="26"/>
                    <a:pt x="187" y="23"/>
                  </a:cubicBezTo>
                  <a:cubicBezTo>
                    <a:pt x="186" y="22"/>
                    <a:pt x="185" y="21"/>
                    <a:pt x="184" y="20"/>
                  </a:cubicBezTo>
                  <a:cubicBezTo>
                    <a:pt x="193" y="21"/>
                    <a:pt x="203" y="28"/>
                    <a:pt x="213" y="35"/>
                  </a:cubicBezTo>
                  <a:cubicBezTo>
                    <a:pt x="218" y="38"/>
                    <a:pt x="223" y="42"/>
                    <a:pt x="228" y="44"/>
                  </a:cubicBezTo>
                  <a:cubicBezTo>
                    <a:pt x="234" y="47"/>
                    <a:pt x="239" y="49"/>
                    <a:pt x="243" y="49"/>
                  </a:cubicBezTo>
                  <a:cubicBezTo>
                    <a:pt x="248" y="49"/>
                    <a:pt x="252" y="45"/>
                    <a:pt x="256" y="42"/>
                  </a:cubicBezTo>
                  <a:cubicBezTo>
                    <a:pt x="260" y="39"/>
                    <a:pt x="263" y="37"/>
                    <a:pt x="267" y="35"/>
                  </a:cubicBezTo>
                  <a:cubicBezTo>
                    <a:pt x="267" y="35"/>
                    <a:pt x="267" y="34"/>
                    <a:pt x="267" y="3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150">
              <a:extLst>
                <a:ext uri="{FF2B5EF4-FFF2-40B4-BE49-F238E27FC236}">
                  <a16:creationId xmlns:a16="http://schemas.microsoft.com/office/drawing/2014/main" id="{350E1038-F9D3-7D88-F2A3-34DC353FD594}"/>
                </a:ext>
              </a:extLst>
            </p:cNvPr>
            <p:cNvSpPr>
              <a:spLocks noChangeAspect="1" noEditPoints="1"/>
            </p:cNvSpPr>
            <p:nvPr userDrawn="1"/>
          </p:nvSpPr>
          <p:spPr bwMode="auto">
            <a:xfrm>
              <a:off x="3282" y="918"/>
              <a:ext cx="56" cy="78"/>
            </a:xfrm>
            <a:custGeom>
              <a:avLst/>
              <a:gdLst>
                <a:gd name="T0" fmla="*/ 0 w 114"/>
                <a:gd name="T1" fmla="*/ 1 h 156"/>
                <a:gd name="T2" fmla="*/ 0 w 114"/>
                <a:gd name="T3" fmla="*/ 1 h 156"/>
                <a:gd name="T4" fmla="*/ 0 w 114"/>
                <a:gd name="T5" fmla="*/ 1 h 156"/>
                <a:gd name="T6" fmla="*/ 0 w 114"/>
                <a:gd name="T7" fmla="*/ 1 h 156"/>
                <a:gd name="T8" fmla="*/ 0 w 114"/>
                <a:gd name="T9" fmla="*/ 1 h 156"/>
                <a:gd name="T10" fmla="*/ 0 w 114"/>
                <a:gd name="T11" fmla="*/ 1 h 156"/>
                <a:gd name="T12" fmla="*/ 0 w 114"/>
                <a:gd name="T13" fmla="*/ 1 h 156"/>
                <a:gd name="T14" fmla="*/ 0 w 114"/>
                <a:gd name="T15" fmla="*/ 1 h 156"/>
                <a:gd name="T16" fmla="*/ 0 w 114"/>
                <a:gd name="T17" fmla="*/ 1 h 156"/>
                <a:gd name="T18" fmla="*/ 0 w 114"/>
                <a:gd name="T19" fmla="*/ 1 h 156"/>
                <a:gd name="T20" fmla="*/ 0 w 114"/>
                <a:gd name="T21" fmla="*/ 1 h 156"/>
                <a:gd name="T22" fmla="*/ 0 w 114"/>
                <a:gd name="T23" fmla="*/ 1 h 156"/>
                <a:gd name="T24" fmla="*/ 0 w 114"/>
                <a:gd name="T25" fmla="*/ 1 h 156"/>
                <a:gd name="T26" fmla="*/ 0 w 114"/>
                <a:gd name="T27" fmla="*/ 1 h 156"/>
                <a:gd name="T28" fmla="*/ 0 w 114"/>
                <a:gd name="T29" fmla="*/ 1 h 156"/>
                <a:gd name="T30" fmla="*/ 0 w 114"/>
                <a:gd name="T31" fmla="*/ 1 h 156"/>
                <a:gd name="T32" fmla="*/ 0 w 114"/>
                <a:gd name="T33" fmla="*/ 1 h 156"/>
                <a:gd name="T34" fmla="*/ 0 w 114"/>
                <a:gd name="T35" fmla="*/ 1 h 156"/>
                <a:gd name="T36" fmla="*/ 0 w 114"/>
                <a:gd name="T37" fmla="*/ 1 h 156"/>
                <a:gd name="T38" fmla="*/ 0 w 114"/>
                <a:gd name="T39" fmla="*/ 1 h 156"/>
                <a:gd name="T40" fmla="*/ 0 w 114"/>
                <a:gd name="T41" fmla="*/ 1 h 156"/>
                <a:gd name="T42" fmla="*/ 0 w 114"/>
                <a:gd name="T43" fmla="*/ 1 h 156"/>
                <a:gd name="T44" fmla="*/ 0 w 114"/>
                <a:gd name="T45" fmla="*/ 1 h 156"/>
                <a:gd name="T46" fmla="*/ 0 w 114"/>
                <a:gd name="T47" fmla="*/ 1 h 156"/>
                <a:gd name="T48" fmla="*/ 0 w 114"/>
                <a:gd name="T49" fmla="*/ 1 h 156"/>
                <a:gd name="T50" fmla="*/ 0 w 114"/>
                <a:gd name="T51" fmla="*/ 1 h 156"/>
                <a:gd name="T52" fmla="*/ 0 w 114"/>
                <a:gd name="T53" fmla="*/ 1 h 156"/>
                <a:gd name="T54" fmla="*/ 0 w 114"/>
                <a:gd name="T55" fmla="*/ 0 h 156"/>
                <a:gd name="T56" fmla="*/ 0 w 114"/>
                <a:gd name="T57" fmla="*/ 1 h 156"/>
                <a:gd name="T58" fmla="*/ 0 w 114"/>
                <a:gd name="T59" fmla="*/ 1 h 156"/>
                <a:gd name="T60" fmla="*/ 0 w 114"/>
                <a:gd name="T61" fmla="*/ 1 h 156"/>
                <a:gd name="T62" fmla="*/ 0 w 114"/>
                <a:gd name="T63" fmla="*/ 1 h 156"/>
                <a:gd name="T64" fmla="*/ 0 w 114"/>
                <a:gd name="T65" fmla="*/ 1 h 156"/>
                <a:gd name="T66" fmla="*/ 0 w 114"/>
                <a:gd name="T67" fmla="*/ 1 h 156"/>
                <a:gd name="T68" fmla="*/ 0 w 114"/>
                <a:gd name="T69" fmla="*/ 1 h 156"/>
                <a:gd name="T70" fmla="*/ 0 w 114"/>
                <a:gd name="T71" fmla="*/ 1 h 156"/>
                <a:gd name="T72" fmla="*/ 0 w 114"/>
                <a:gd name="T73" fmla="*/ 1 h 156"/>
                <a:gd name="T74" fmla="*/ 0 w 114"/>
                <a:gd name="T75" fmla="*/ 1 h 156"/>
                <a:gd name="T76" fmla="*/ 0 w 114"/>
                <a:gd name="T77" fmla="*/ 1 h 156"/>
                <a:gd name="T78" fmla="*/ 0 w 114"/>
                <a:gd name="T79" fmla="*/ 1 h 156"/>
                <a:gd name="T80" fmla="*/ 0 w 114"/>
                <a:gd name="T81" fmla="*/ 1 h 156"/>
                <a:gd name="T82" fmla="*/ 0 w 114"/>
                <a:gd name="T83" fmla="*/ 1 h 156"/>
                <a:gd name="T84" fmla="*/ 0 w 114"/>
                <a:gd name="T85" fmla="*/ 1 h 156"/>
                <a:gd name="T86" fmla="*/ 0 w 114"/>
                <a:gd name="T87" fmla="*/ 1 h 156"/>
                <a:gd name="T88" fmla="*/ 0 w 114"/>
                <a:gd name="T89" fmla="*/ 1 h 156"/>
                <a:gd name="T90" fmla="*/ 0 w 114"/>
                <a:gd name="T91" fmla="*/ 1 h 156"/>
                <a:gd name="T92" fmla="*/ 0 w 114"/>
                <a:gd name="T93" fmla="*/ 1 h 156"/>
                <a:gd name="T94" fmla="*/ 0 w 114"/>
                <a:gd name="T95" fmla="*/ 1 h 156"/>
                <a:gd name="T96" fmla="*/ 0 w 114"/>
                <a:gd name="T97" fmla="*/ 1 h 156"/>
                <a:gd name="T98" fmla="*/ 0 w 114"/>
                <a:gd name="T99" fmla="*/ 1 h 156"/>
                <a:gd name="T100" fmla="*/ 0 w 114"/>
                <a:gd name="T101" fmla="*/ 1 h 156"/>
                <a:gd name="T102" fmla="*/ 0 w 114"/>
                <a:gd name="T103" fmla="*/ 1 h 156"/>
                <a:gd name="T104" fmla="*/ 0 w 114"/>
                <a:gd name="T105" fmla="*/ 1 h 156"/>
                <a:gd name="T106" fmla="*/ 0 w 114"/>
                <a:gd name="T107" fmla="*/ 1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156">
                  <a:moveTo>
                    <a:pt x="56" y="99"/>
                  </a:moveTo>
                  <a:cubicBezTo>
                    <a:pt x="56" y="52"/>
                    <a:pt x="56" y="52"/>
                    <a:pt x="56" y="52"/>
                  </a:cubicBezTo>
                  <a:cubicBezTo>
                    <a:pt x="61" y="53"/>
                    <a:pt x="66" y="54"/>
                    <a:pt x="70" y="56"/>
                  </a:cubicBezTo>
                  <a:cubicBezTo>
                    <a:pt x="75" y="58"/>
                    <a:pt x="79" y="62"/>
                    <a:pt x="83" y="66"/>
                  </a:cubicBezTo>
                  <a:cubicBezTo>
                    <a:pt x="87" y="70"/>
                    <a:pt x="90" y="75"/>
                    <a:pt x="92" y="81"/>
                  </a:cubicBezTo>
                  <a:cubicBezTo>
                    <a:pt x="94" y="87"/>
                    <a:pt x="95" y="93"/>
                    <a:pt x="95" y="99"/>
                  </a:cubicBezTo>
                  <a:lnTo>
                    <a:pt x="56" y="99"/>
                  </a:lnTo>
                  <a:close/>
                  <a:moveTo>
                    <a:pt x="55" y="33"/>
                  </a:moveTo>
                  <a:cubicBezTo>
                    <a:pt x="42" y="33"/>
                    <a:pt x="33" y="37"/>
                    <a:pt x="27" y="40"/>
                  </a:cubicBezTo>
                  <a:cubicBezTo>
                    <a:pt x="24" y="39"/>
                    <a:pt x="23" y="37"/>
                    <a:pt x="23" y="35"/>
                  </a:cubicBezTo>
                  <a:cubicBezTo>
                    <a:pt x="23" y="27"/>
                    <a:pt x="44" y="27"/>
                    <a:pt x="55" y="27"/>
                  </a:cubicBezTo>
                  <a:cubicBezTo>
                    <a:pt x="55" y="27"/>
                    <a:pt x="55" y="27"/>
                    <a:pt x="55" y="27"/>
                  </a:cubicBezTo>
                  <a:cubicBezTo>
                    <a:pt x="55" y="27"/>
                    <a:pt x="55" y="27"/>
                    <a:pt x="55" y="27"/>
                  </a:cubicBezTo>
                  <a:cubicBezTo>
                    <a:pt x="65" y="27"/>
                    <a:pt x="87" y="27"/>
                    <a:pt x="87" y="35"/>
                  </a:cubicBezTo>
                  <a:cubicBezTo>
                    <a:pt x="87" y="37"/>
                    <a:pt x="85" y="39"/>
                    <a:pt x="82" y="40"/>
                  </a:cubicBezTo>
                  <a:cubicBezTo>
                    <a:pt x="77" y="37"/>
                    <a:pt x="68" y="33"/>
                    <a:pt x="55" y="33"/>
                  </a:cubicBezTo>
                  <a:moveTo>
                    <a:pt x="54" y="99"/>
                  </a:moveTo>
                  <a:cubicBezTo>
                    <a:pt x="15" y="99"/>
                    <a:pt x="15" y="99"/>
                    <a:pt x="15" y="99"/>
                  </a:cubicBezTo>
                  <a:cubicBezTo>
                    <a:pt x="15" y="93"/>
                    <a:pt x="16" y="87"/>
                    <a:pt x="18" y="81"/>
                  </a:cubicBezTo>
                  <a:cubicBezTo>
                    <a:pt x="20" y="75"/>
                    <a:pt x="23" y="70"/>
                    <a:pt x="26" y="66"/>
                  </a:cubicBezTo>
                  <a:cubicBezTo>
                    <a:pt x="30" y="62"/>
                    <a:pt x="34" y="58"/>
                    <a:pt x="39" y="56"/>
                  </a:cubicBezTo>
                  <a:cubicBezTo>
                    <a:pt x="44" y="54"/>
                    <a:pt x="49" y="52"/>
                    <a:pt x="54" y="52"/>
                  </a:cubicBezTo>
                  <a:lnTo>
                    <a:pt x="54" y="99"/>
                  </a:lnTo>
                  <a:close/>
                  <a:moveTo>
                    <a:pt x="114" y="96"/>
                  </a:moveTo>
                  <a:cubicBezTo>
                    <a:pt x="113" y="95"/>
                    <a:pt x="110" y="93"/>
                    <a:pt x="109" y="90"/>
                  </a:cubicBezTo>
                  <a:cubicBezTo>
                    <a:pt x="108" y="87"/>
                    <a:pt x="102" y="75"/>
                    <a:pt x="101" y="73"/>
                  </a:cubicBezTo>
                  <a:cubicBezTo>
                    <a:pt x="100" y="72"/>
                    <a:pt x="99" y="71"/>
                    <a:pt x="99" y="70"/>
                  </a:cubicBezTo>
                  <a:cubicBezTo>
                    <a:pt x="99" y="69"/>
                    <a:pt x="100" y="68"/>
                    <a:pt x="101" y="67"/>
                  </a:cubicBezTo>
                  <a:cubicBezTo>
                    <a:pt x="101" y="66"/>
                    <a:pt x="103" y="65"/>
                    <a:pt x="103" y="64"/>
                  </a:cubicBezTo>
                  <a:cubicBezTo>
                    <a:pt x="104" y="63"/>
                    <a:pt x="104" y="63"/>
                    <a:pt x="104" y="63"/>
                  </a:cubicBezTo>
                  <a:cubicBezTo>
                    <a:pt x="102" y="59"/>
                    <a:pt x="100" y="56"/>
                    <a:pt x="97" y="52"/>
                  </a:cubicBezTo>
                  <a:cubicBezTo>
                    <a:pt x="93" y="48"/>
                    <a:pt x="89" y="45"/>
                    <a:pt x="85" y="42"/>
                  </a:cubicBezTo>
                  <a:cubicBezTo>
                    <a:pt x="87" y="41"/>
                    <a:pt x="90" y="38"/>
                    <a:pt x="90" y="35"/>
                  </a:cubicBezTo>
                  <a:cubicBezTo>
                    <a:pt x="90" y="33"/>
                    <a:pt x="89" y="31"/>
                    <a:pt x="87" y="29"/>
                  </a:cubicBezTo>
                  <a:cubicBezTo>
                    <a:pt x="90" y="21"/>
                    <a:pt x="94" y="12"/>
                    <a:pt x="98" y="8"/>
                  </a:cubicBezTo>
                  <a:cubicBezTo>
                    <a:pt x="90" y="4"/>
                    <a:pt x="90" y="4"/>
                    <a:pt x="90" y="4"/>
                  </a:cubicBezTo>
                  <a:cubicBezTo>
                    <a:pt x="92" y="8"/>
                    <a:pt x="92" y="11"/>
                    <a:pt x="92" y="13"/>
                  </a:cubicBezTo>
                  <a:cubicBezTo>
                    <a:pt x="89" y="12"/>
                    <a:pt x="88" y="10"/>
                    <a:pt x="87" y="7"/>
                  </a:cubicBezTo>
                  <a:cubicBezTo>
                    <a:pt x="87" y="10"/>
                    <a:pt x="85" y="14"/>
                    <a:pt x="84" y="16"/>
                  </a:cubicBezTo>
                  <a:cubicBezTo>
                    <a:pt x="86" y="15"/>
                    <a:pt x="88" y="14"/>
                    <a:pt x="91" y="15"/>
                  </a:cubicBezTo>
                  <a:cubicBezTo>
                    <a:pt x="89" y="17"/>
                    <a:pt x="86" y="20"/>
                    <a:pt x="81" y="19"/>
                  </a:cubicBezTo>
                  <a:cubicBezTo>
                    <a:pt x="78" y="18"/>
                    <a:pt x="75" y="17"/>
                    <a:pt x="75" y="14"/>
                  </a:cubicBezTo>
                  <a:cubicBezTo>
                    <a:pt x="75" y="13"/>
                    <a:pt x="76" y="12"/>
                    <a:pt x="78" y="12"/>
                  </a:cubicBezTo>
                  <a:cubicBezTo>
                    <a:pt x="80" y="12"/>
                    <a:pt x="80" y="14"/>
                    <a:pt x="79" y="16"/>
                  </a:cubicBezTo>
                  <a:cubicBezTo>
                    <a:pt x="81" y="14"/>
                    <a:pt x="84" y="8"/>
                    <a:pt x="80" y="7"/>
                  </a:cubicBezTo>
                  <a:cubicBezTo>
                    <a:pt x="78" y="6"/>
                    <a:pt x="75" y="10"/>
                    <a:pt x="74" y="13"/>
                  </a:cubicBezTo>
                  <a:cubicBezTo>
                    <a:pt x="74" y="9"/>
                    <a:pt x="72" y="6"/>
                    <a:pt x="69" y="6"/>
                  </a:cubicBezTo>
                  <a:cubicBezTo>
                    <a:pt x="66" y="6"/>
                    <a:pt x="67" y="13"/>
                    <a:pt x="68" y="15"/>
                  </a:cubicBezTo>
                  <a:cubicBezTo>
                    <a:pt x="68" y="12"/>
                    <a:pt x="70" y="11"/>
                    <a:pt x="71" y="11"/>
                  </a:cubicBezTo>
                  <a:cubicBezTo>
                    <a:pt x="72" y="11"/>
                    <a:pt x="73" y="12"/>
                    <a:pt x="73" y="14"/>
                  </a:cubicBezTo>
                  <a:cubicBezTo>
                    <a:pt x="72" y="16"/>
                    <a:pt x="69" y="18"/>
                    <a:pt x="66" y="18"/>
                  </a:cubicBezTo>
                  <a:cubicBezTo>
                    <a:pt x="63" y="18"/>
                    <a:pt x="57" y="17"/>
                    <a:pt x="56" y="10"/>
                  </a:cubicBezTo>
                  <a:cubicBezTo>
                    <a:pt x="58" y="10"/>
                    <a:pt x="62" y="12"/>
                    <a:pt x="63" y="14"/>
                  </a:cubicBezTo>
                  <a:cubicBezTo>
                    <a:pt x="63" y="10"/>
                    <a:pt x="63" y="8"/>
                    <a:pt x="63" y="3"/>
                  </a:cubicBezTo>
                  <a:cubicBezTo>
                    <a:pt x="61" y="6"/>
                    <a:pt x="58" y="7"/>
                    <a:pt x="56" y="8"/>
                  </a:cubicBezTo>
                  <a:cubicBezTo>
                    <a:pt x="57" y="5"/>
                    <a:pt x="59" y="2"/>
                    <a:pt x="62" y="0"/>
                  </a:cubicBezTo>
                  <a:cubicBezTo>
                    <a:pt x="48" y="0"/>
                    <a:pt x="48" y="0"/>
                    <a:pt x="48" y="0"/>
                  </a:cubicBezTo>
                  <a:cubicBezTo>
                    <a:pt x="50" y="2"/>
                    <a:pt x="53" y="5"/>
                    <a:pt x="53" y="8"/>
                  </a:cubicBezTo>
                  <a:cubicBezTo>
                    <a:pt x="51" y="7"/>
                    <a:pt x="48" y="6"/>
                    <a:pt x="46" y="3"/>
                  </a:cubicBezTo>
                  <a:cubicBezTo>
                    <a:pt x="47" y="8"/>
                    <a:pt x="47" y="10"/>
                    <a:pt x="46" y="14"/>
                  </a:cubicBezTo>
                  <a:cubicBezTo>
                    <a:pt x="48" y="12"/>
                    <a:pt x="51" y="10"/>
                    <a:pt x="53" y="10"/>
                  </a:cubicBezTo>
                  <a:cubicBezTo>
                    <a:pt x="53" y="17"/>
                    <a:pt x="47" y="18"/>
                    <a:pt x="44" y="18"/>
                  </a:cubicBezTo>
                  <a:cubicBezTo>
                    <a:pt x="40" y="18"/>
                    <a:pt x="37" y="16"/>
                    <a:pt x="37" y="14"/>
                  </a:cubicBezTo>
                  <a:cubicBezTo>
                    <a:pt x="37" y="12"/>
                    <a:pt x="38" y="11"/>
                    <a:pt x="39" y="11"/>
                  </a:cubicBezTo>
                  <a:cubicBezTo>
                    <a:pt x="40" y="11"/>
                    <a:pt x="41" y="12"/>
                    <a:pt x="41" y="15"/>
                  </a:cubicBezTo>
                  <a:cubicBezTo>
                    <a:pt x="43" y="13"/>
                    <a:pt x="44" y="6"/>
                    <a:pt x="40" y="6"/>
                  </a:cubicBezTo>
                  <a:cubicBezTo>
                    <a:pt x="37" y="6"/>
                    <a:pt x="36" y="9"/>
                    <a:pt x="35" y="13"/>
                  </a:cubicBezTo>
                  <a:cubicBezTo>
                    <a:pt x="34" y="10"/>
                    <a:pt x="32" y="6"/>
                    <a:pt x="29" y="7"/>
                  </a:cubicBezTo>
                  <a:cubicBezTo>
                    <a:pt x="26" y="8"/>
                    <a:pt x="28" y="14"/>
                    <a:pt x="30" y="16"/>
                  </a:cubicBezTo>
                  <a:cubicBezTo>
                    <a:pt x="30" y="14"/>
                    <a:pt x="30" y="12"/>
                    <a:pt x="32" y="12"/>
                  </a:cubicBezTo>
                  <a:cubicBezTo>
                    <a:pt x="33" y="12"/>
                    <a:pt x="34" y="13"/>
                    <a:pt x="34" y="14"/>
                  </a:cubicBezTo>
                  <a:cubicBezTo>
                    <a:pt x="34" y="17"/>
                    <a:pt x="32" y="18"/>
                    <a:pt x="29" y="19"/>
                  </a:cubicBezTo>
                  <a:cubicBezTo>
                    <a:pt x="24" y="20"/>
                    <a:pt x="20" y="17"/>
                    <a:pt x="19" y="15"/>
                  </a:cubicBezTo>
                  <a:cubicBezTo>
                    <a:pt x="21" y="14"/>
                    <a:pt x="23" y="15"/>
                    <a:pt x="25" y="16"/>
                  </a:cubicBezTo>
                  <a:cubicBezTo>
                    <a:pt x="24" y="14"/>
                    <a:pt x="23" y="10"/>
                    <a:pt x="22" y="7"/>
                  </a:cubicBezTo>
                  <a:cubicBezTo>
                    <a:pt x="22" y="10"/>
                    <a:pt x="20" y="12"/>
                    <a:pt x="18" y="13"/>
                  </a:cubicBezTo>
                  <a:cubicBezTo>
                    <a:pt x="17" y="11"/>
                    <a:pt x="18" y="8"/>
                    <a:pt x="20" y="4"/>
                  </a:cubicBezTo>
                  <a:cubicBezTo>
                    <a:pt x="12" y="8"/>
                    <a:pt x="12" y="8"/>
                    <a:pt x="12" y="8"/>
                  </a:cubicBezTo>
                  <a:cubicBezTo>
                    <a:pt x="16" y="12"/>
                    <a:pt x="20" y="22"/>
                    <a:pt x="22" y="29"/>
                  </a:cubicBezTo>
                  <a:cubicBezTo>
                    <a:pt x="21" y="31"/>
                    <a:pt x="20" y="33"/>
                    <a:pt x="20" y="35"/>
                  </a:cubicBezTo>
                  <a:cubicBezTo>
                    <a:pt x="20" y="38"/>
                    <a:pt x="22" y="41"/>
                    <a:pt x="25" y="42"/>
                  </a:cubicBezTo>
                  <a:cubicBezTo>
                    <a:pt x="20" y="45"/>
                    <a:pt x="16" y="48"/>
                    <a:pt x="13" y="52"/>
                  </a:cubicBezTo>
                  <a:cubicBezTo>
                    <a:pt x="7" y="59"/>
                    <a:pt x="3" y="66"/>
                    <a:pt x="0" y="74"/>
                  </a:cubicBezTo>
                  <a:cubicBezTo>
                    <a:pt x="1" y="75"/>
                    <a:pt x="6" y="80"/>
                    <a:pt x="7" y="81"/>
                  </a:cubicBezTo>
                  <a:cubicBezTo>
                    <a:pt x="9" y="84"/>
                    <a:pt x="10" y="86"/>
                    <a:pt x="10" y="88"/>
                  </a:cubicBezTo>
                  <a:cubicBezTo>
                    <a:pt x="10" y="92"/>
                    <a:pt x="11" y="93"/>
                    <a:pt x="13" y="96"/>
                  </a:cubicBezTo>
                  <a:cubicBezTo>
                    <a:pt x="14" y="96"/>
                    <a:pt x="15" y="99"/>
                    <a:pt x="15" y="101"/>
                  </a:cubicBezTo>
                  <a:cubicBezTo>
                    <a:pt x="54" y="101"/>
                    <a:pt x="54" y="101"/>
                    <a:pt x="54" y="101"/>
                  </a:cubicBezTo>
                  <a:cubicBezTo>
                    <a:pt x="54" y="144"/>
                    <a:pt x="54" y="144"/>
                    <a:pt x="54" y="144"/>
                  </a:cubicBezTo>
                  <a:cubicBezTo>
                    <a:pt x="53" y="144"/>
                    <a:pt x="51" y="144"/>
                    <a:pt x="50" y="146"/>
                  </a:cubicBezTo>
                  <a:cubicBezTo>
                    <a:pt x="54" y="148"/>
                    <a:pt x="58" y="150"/>
                    <a:pt x="63" y="151"/>
                  </a:cubicBezTo>
                  <a:cubicBezTo>
                    <a:pt x="63" y="148"/>
                    <a:pt x="64" y="146"/>
                    <a:pt x="65" y="145"/>
                  </a:cubicBezTo>
                  <a:cubicBezTo>
                    <a:pt x="65" y="145"/>
                    <a:pt x="59" y="144"/>
                    <a:pt x="56" y="144"/>
                  </a:cubicBezTo>
                  <a:cubicBezTo>
                    <a:pt x="56" y="101"/>
                    <a:pt x="56" y="101"/>
                    <a:pt x="56" y="101"/>
                  </a:cubicBezTo>
                  <a:cubicBezTo>
                    <a:pt x="95" y="101"/>
                    <a:pt x="95" y="101"/>
                    <a:pt x="95" y="101"/>
                  </a:cubicBezTo>
                  <a:cubicBezTo>
                    <a:pt x="95" y="107"/>
                    <a:pt x="94" y="113"/>
                    <a:pt x="92" y="118"/>
                  </a:cubicBezTo>
                  <a:cubicBezTo>
                    <a:pt x="90" y="124"/>
                    <a:pt x="87" y="129"/>
                    <a:pt x="83" y="133"/>
                  </a:cubicBezTo>
                  <a:cubicBezTo>
                    <a:pt x="79" y="137"/>
                    <a:pt x="75" y="141"/>
                    <a:pt x="70" y="143"/>
                  </a:cubicBezTo>
                  <a:cubicBezTo>
                    <a:pt x="70" y="144"/>
                    <a:pt x="70" y="144"/>
                    <a:pt x="69" y="144"/>
                  </a:cubicBezTo>
                  <a:cubicBezTo>
                    <a:pt x="68" y="145"/>
                    <a:pt x="67" y="146"/>
                    <a:pt x="67" y="148"/>
                  </a:cubicBezTo>
                  <a:cubicBezTo>
                    <a:pt x="66" y="149"/>
                    <a:pt x="66" y="150"/>
                    <a:pt x="66" y="152"/>
                  </a:cubicBezTo>
                  <a:cubicBezTo>
                    <a:pt x="68" y="152"/>
                    <a:pt x="69" y="153"/>
                    <a:pt x="71" y="153"/>
                  </a:cubicBezTo>
                  <a:cubicBezTo>
                    <a:pt x="84" y="156"/>
                    <a:pt x="87" y="155"/>
                    <a:pt x="88" y="155"/>
                  </a:cubicBezTo>
                  <a:cubicBezTo>
                    <a:pt x="88" y="155"/>
                    <a:pt x="88" y="155"/>
                    <a:pt x="88" y="155"/>
                  </a:cubicBezTo>
                  <a:cubicBezTo>
                    <a:pt x="91" y="152"/>
                    <a:pt x="94" y="150"/>
                    <a:pt x="97" y="147"/>
                  </a:cubicBezTo>
                  <a:cubicBezTo>
                    <a:pt x="102" y="141"/>
                    <a:pt x="106" y="134"/>
                    <a:pt x="109" y="126"/>
                  </a:cubicBezTo>
                  <a:cubicBezTo>
                    <a:pt x="113" y="117"/>
                    <a:pt x="114" y="109"/>
                    <a:pt x="114" y="100"/>
                  </a:cubicBezTo>
                  <a:cubicBezTo>
                    <a:pt x="114" y="98"/>
                    <a:pt x="114" y="97"/>
                    <a:pt x="114" y="96"/>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151">
              <a:extLst>
                <a:ext uri="{FF2B5EF4-FFF2-40B4-BE49-F238E27FC236}">
                  <a16:creationId xmlns:a16="http://schemas.microsoft.com/office/drawing/2014/main" id="{B32AA3D5-E4EF-7992-6CFD-6F81D2F34CB2}"/>
                </a:ext>
              </a:extLst>
            </p:cNvPr>
            <p:cNvSpPr>
              <a:spLocks noChangeAspect="1" noEditPoints="1"/>
            </p:cNvSpPr>
            <p:nvPr userDrawn="1"/>
          </p:nvSpPr>
          <p:spPr bwMode="auto">
            <a:xfrm>
              <a:off x="3311" y="947"/>
              <a:ext cx="16" cy="19"/>
            </a:xfrm>
            <a:custGeom>
              <a:avLst/>
              <a:gdLst>
                <a:gd name="T0" fmla="*/ 0 w 33"/>
                <a:gd name="T1" fmla="*/ 0 h 39"/>
                <a:gd name="T2" fmla="*/ 0 w 33"/>
                <a:gd name="T3" fmla="*/ 0 h 39"/>
                <a:gd name="T4" fmla="*/ 0 w 33"/>
                <a:gd name="T5" fmla="*/ 0 h 39"/>
                <a:gd name="T6" fmla="*/ 0 w 33"/>
                <a:gd name="T7" fmla="*/ 0 h 39"/>
                <a:gd name="T8" fmla="*/ 0 w 33"/>
                <a:gd name="T9" fmla="*/ 0 h 39"/>
                <a:gd name="T10" fmla="*/ 0 w 33"/>
                <a:gd name="T11" fmla="*/ 0 h 39"/>
                <a:gd name="T12" fmla="*/ 0 w 33"/>
                <a:gd name="T13" fmla="*/ 0 h 39"/>
                <a:gd name="T14" fmla="*/ 0 w 33"/>
                <a:gd name="T15" fmla="*/ 0 h 39"/>
                <a:gd name="T16" fmla="*/ 0 w 33"/>
                <a:gd name="T17" fmla="*/ 0 h 39"/>
                <a:gd name="T18" fmla="*/ 0 w 33"/>
                <a:gd name="T19" fmla="*/ 0 h 39"/>
                <a:gd name="T20" fmla="*/ 0 w 33"/>
                <a:gd name="T21" fmla="*/ 0 h 39"/>
                <a:gd name="T22" fmla="*/ 0 w 33"/>
                <a:gd name="T23" fmla="*/ 0 h 39"/>
                <a:gd name="T24" fmla="*/ 0 w 33"/>
                <a:gd name="T25" fmla="*/ 0 h 39"/>
                <a:gd name="T26" fmla="*/ 0 w 33"/>
                <a:gd name="T27" fmla="*/ 0 h 39"/>
                <a:gd name="T28" fmla="*/ 0 w 33"/>
                <a:gd name="T29" fmla="*/ 0 h 39"/>
                <a:gd name="T30" fmla="*/ 0 w 33"/>
                <a:gd name="T31" fmla="*/ 0 h 39"/>
                <a:gd name="T32" fmla="*/ 0 w 33"/>
                <a:gd name="T33" fmla="*/ 0 h 39"/>
                <a:gd name="T34" fmla="*/ 0 w 33"/>
                <a:gd name="T35" fmla="*/ 0 h 39"/>
                <a:gd name="T36" fmla="*/ 0 w 33"/>
                <a:gd name="T37" fmla="*/ 0 h 39"/>
                <a:gd name="T38" fmla="*/ 0 w 33"/>
                <a:gd name="T39" fmla="*/ 0 h 39"/>
                <a:gd name="T40" fmla="*/ 0 w 33"/>
                <a:gd name="T41" fmla="*/ 0 h 39"/>
                <a:gd name="T42" fmla="*/ 0 w 33"/>
                <a:gd name="T43" fmla="*/ 0 h 39"/>
                <a:gd name="T44" fmla="*/ 0 w 33"/>
                <a:gd name="T45" fmla="*/ 0 h 39"/>
                <a:gd name="T46" fmla="*/ 0 w 33"/>
                <a:gd name="T47" fmla="*/ 0 h 39"/>
                <a:gd name="T48" fmla="*/ 0 w 33"/>
                <a:gd name="T49" fmla="*/ 0 h 39"/>
                <a:gd name="T50" fmla="*/ 0 w 33"/>
                <a:gd name="T51" fmla="*/ 0 h 39"/>
                <a:gd name="T52" fmla="*/ 0 w 33"/>
                <a:gd name="T53" fmla="*/ 0 h 39"/>
                <a:gd name="T54" fmla="*/ 0 w 33"/>
                <a:gd name="T55" fmla="*/ 0 h 39"/>
                <a:gd name="T56" fmla="*/ 0 w 33"/>
                <a:gd name="T57" fmla="*/ 0 h 39"/>
                <a:gd name="T58" fmla="*/ 0 w 33"/>
                <a:gd name="T59" fmla="*/ 0 h 39"/>
                <a:gd name="T60" fmla="*/ 0 w 33"/>
                <a:gd name="T61" fmla="*/ 0 h 39"/>
                <a:gd name="T62" fmla="*/ 0 w 33"/>
                <a:gd name="T63" fmla="*/ 0 h 39"/>
                <a:gd name="T64" fmla="*/ 0 w 33"/>
                <a:gd name="T65" fmla="*/ 0 h 39"/>
                <a:gd name="T66" fmla="*/ 0 w 33"/>
                <a:gd name="T67" fmla="*/ 0 h 39"/>
                <a:gd name="T68" fmla="*/ 0 w 33"/>
                <a:gd name="T69" fmla="*/ 0 h 39"/>
                <a:gd name="T70" fmla="*/ 0 w 33"/>
                <a:gd name="T71" fmla="*/ 0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39">
                  <a:moveTo>
                    <a:pt x="20" y="14"/>
                  </a:moveTo>
                  <a:cubicBezTo>
                    <a:pt x="20" y="14"/>
                    <a:pt x="19" y="15"/>
                    <a:pt x="20" y="15"/>
                  </a:cubicBezTo>
                  <a:cubicBezTo>
                    <a:pt x="20" y="16"/>
                    <a:pt x="20" y="16"/>
                    <a:pt x="21" y="16"/>
                  </a:cubicBezTo>
                  <a:cubicBezTo>
                    <a:pt x="20" y="16"/>
                    <a:pt x="20" y="17"/>
                    <a:pt x="20" y="18"/>
                  </a:cubicBezTo>
                  <a:cubicBezTo>
                    <a:pt x="21" y="18"/>
                    <a:pt x="21" y="17"/>
                    <a:pt x="22" y="17"/>
                  </a:cubicBezTo>
                  <a:cubicBezTo>
                    <a:pt x="21" y="18"/>
                    <a:pt x="22" y="18"/>
                    <a:pt x="22" y="18"/>
                  </a:cubicBezTo>
                  <a:cubicBezTo>
                    <a:pt x="22" y="19"/>
                    <a:pt x="23" y="19"/>
                    <a:pt x="23" y="19"/>
                  </a:cubicBezTo>
                  <a:cubicBezTo>
                    <a:pt x="26" y="23"/>
                    <a:pt x="28" y="29"/>
                    <a:pt x="29" y="34"/>
                  </a:cubicBezTo>
                  <a:cubicBezTo>
                    <a:pt x="28" y="34"/>
                    <a:pt x="28" y="34"/>
                    <a:pt x="27" y="34"/>
                  </a:cubicBezTo>
                  <a:cubicBezTo>
                    <a:pt x="27" y="35"/>
                    <a:pt x="28" y="35"/>
                    <a:pt x="28" y="36"/>
                  </a:cubicBezTo>
                  <a:cubicBezTo>
                    <a:pt x="19" y="36"/>
                    <a:pt x="19" y="36"/>
                    <a:pt x="19" y="36"/>
                  </a:cubicBezTo>
                  <a:cubicBezTo>
                    <a:pt x="19" y="35"/>
                    <a:pt x="18" y="34"/>
                    <a:pt x="18" y="34"/>
                  </a:cubicBezTo>
                  <a:cubicBezTo>
                    <a:pt x="18" y="34"/>
                    <a:pt x="17" y="34"/>
                    <a:pt x="17" y="35"/>
                  </a:cubicBezTo>
                  <a:cubicBezTo>
                    <a:pt x="17" y="34"/>
                    <a:pt x="16" y="34"/>
                    <a:pt x="16" y="33"/>
                  </a:cubicBezTo>
                  <a:cubicBezTo>
                    <a:pt x="15" y="34"/>
                    <a:pt x="15" y="34"/>
                    <a:pt x="15" y="35"/>
                  </a:cubicBezTo>
                  <a:cubicBezTo>
                    <a:pt x="15" y="34"/>
                    <a:pt x="14" y="34"/>
                    <a:pt x="14" y="34"/>
                  </a:cubicBezTo>
                  <a:cubicBezTo>
                    <a:pt x="13" y="34"/>
                    <a:pt x="13" y="35"/>
                    <a:pt x="13" y="36"/>
                  </a:cubicBezTo>
                  <a:cubicBezTo>
                    <a:pt x="5" y="36"/>
                    <a:pt x="5" y="36"/>
                    <a:pt x="5" y="36"/>
                  </a:cubicBezTo>
                  <a:cubicBezTo>
                    <a:pt x="5" y="35"/>
                    <a:pt x="6" y="35"/>
                    <a:pt x="6" y="34"/>
                  </a:cubicBezTo>
                  <a:cubicBezTo>
                    <a:pt x="5" y="34"/>
                    <a:pt x="4" y="34"/>
                    <a:pt x="4" y="35"/>
                  </a:cubicBezTo>
                  <a:cubicBezTo>
                    <a:pt x="4" y="21"/>
                    <a:pt x="4" y="21"/>
                    <a:pt x="4" y="21"/>
                  </a:cubicBezTo>
                  <a:cubicBezTo>
                    <a:pt x="4" y="21"/>
                    <a:pt x="5" y="21"/>
                    <a:pt x="5" y="21"/>
                  </a:cubicBezTo>
                  <a:cubicBezTo>
                    <a:pt x="5" y="20"/>
                    <a:pt x="5" y="20"/>
                    <a:pt x="5" y="19"/>
                  </a:cubicBezTo>
                  <a:cubicBezTo>
                    <a:pt x="5" y="19"/>
                    <a:pt x="6" y="19"/>
                    <a:pt x="6" y="18"/>
                  </a:cubicBezTo>
                  <a:cubicBezTo>
                    <a:pt x="6" y="18"/>
                    <a:pt x="5" y="18"/>
                    <a:pt x="5" y="18"/>
                  </a:cubicBezTo>
                  <a:cubicBezTo>
                    <a:pt x="5" y="17"/>
                    <a:pt x="5" y="17"/>
                    <a:pt x="5" y="16"/>
                  </a:cubicBezTo>
                  <a:cubicBezTo>
                    <a:pt x="5" y="16"/>
                    <a:pt x="4" y="16"/>
                    <a:pt x="4" y="16"/>
                  </a:cubicBezTo>
                  <a:cubicBezTo>
                    <a:pt x="4" y="5"/>
                    <a:pt x="4" y="5"/>
                    <a:pt x="4" y="5"/>
                  </a:cubicBezTo>
                  <a:cubicBezTo>
                    <a:pt x="4" y="5"/>
                    <a:pt x="5" y="5"/>
                    <a:pt x="5" y="5"/>
                  </a:cubicBezTo>
                  <a:cubicBezTo>
                    <a:pt x="5" y="4"/>
                    <a:pt x="5" y="4"/>
                    <a:pt x="5" y="3"/>
                  </a:cubicBezTo>
                  <a:cubicBezTo>
                    <a:pt x="7" y="4"/>
                    <a:pt x="10" y="6"/>
                    <a:pt x="12" y="7"/>
                  </a:cubicBezTo>
                  <a:cubicBezTo>
                    <a:pt x="15" y="9"/>
                    <a:pt x="18" y="11"/>
                    <a:pt x="20" y="14"/>
                  </a:cubicBezTo>
                  <a:moveTo>
                    <a:pt x="31" y="34"/>
                  </a:moveTo>
                  <a:cubicBezTo>
                    <a:pt x="32" y="35"/>
                    <a:pt x="31" y="36"/>
                    <a:pt x="30" y="36"/>
                  </a:cubicBezTo>
                  <a:cubicBezTo>
                    <a:pt x="30" y="29"/>
                    <a:pt x="27" y="22"/>
                    <a:pt x="23" y="16"/>
                  </a:cubicBezTo>
                  <a:cubicBezTo>
                    <a:pt x="23" y="16"/>
                    <a:pt x="23" y="16"/>
                    <a:pt x="23" y="16"/>
                  </a:cubicBezTo>
                  <a:cubicBezTo>
                    <a:pt x="24" y="16"/>
                    <a:pt x="25" y="15"/>
                    <a:pt x="25" y="14"/>
                  </a:cubicBezTo>
                  <a:cubicBezTo>
                    <a:pt x="24" y="14"/>
                    <a:pt x="23" y="14"/>
                    <a:pt x="22" y="15"/>
                  </a:cubicBezTo>
                  <a:cubicBezTo>
                    <a:pt x="22" y="15"/>
                    <a:pt x="22" y="14"/>
                    <a:pt x="21" y="14"/>
                  </a:cubicBezTo>
                  <a:cubicBezTo>
                    <a:pt x="19" y="11"/>
                    <a:pt x="16" y="8"/>
                    <a:pt x="13" y="6"/>
                  </a:cubicBezTo>
                  <a:cubicBezTo>
                    <a:pt x="10" y="4"/>
                    <a:pt x="7" y="3"/>
                    <a:pt x="4" y="2"/>
                  </a:cubicBezTo>
                  <a:cubicBezTo>
                    <a:pt x="4" y="1"/>
                    <a:pt x="5" y="1"/>
                    <a:pt x="5" y="2"/>
                  </a:cubicBezTo>
                  <a:cubicBezTo>
                    <a:pt x="5" y="0"/>
                    <a:pt x="4" y="0"/>
                    <a:pt x="4" y="0"/>
                  </a:cubicBezTo>
                  <a:cubicBezTo>
                    <a:pt x="3" y="0"/>
                    <a:pt x="3" y="0"/>
                    <a:pt x="3" y="1"/>
                  </a:cubicBezTo>
                  <a:cubicBezTo>
                    <a:pt x="3" y="0"/>
                    <a:pt x="2" y="0"/>
                    <a:pt x="1" y="0"/>
                  </a:cubicBezTo>
                  <a:cubicBezTo>
                    <a:pt x="1" y="1"/>
                    <a:pt x="1" y="1"/>
                    <a:pt x="2" y="2"/>
                  </a:cubicBezTo>
                  <a:cubicBezTo>
                    <a:pt x="1" y="2"/>
                    <a:pt x="1" y="2"/>
                    <a:pt x="1" y="2"/>
                  </a:cubicBezTo>
                  <a:cubicBezTo>
                    <a:pt x="0" y="3"/>
                    <a:pt x="1" y="4"/>
                    <a:pt x="2" y="4"/>
                  </a:cubicBezTo>
                  <a:cubicBezTo>
                    <a:pt x="2" y="4"/>
                    <a:pt x="2" y="3"/>
                    <a:pt x="3" y="3"/>
                  </a:cubicBezTo>
                  <a:cubicBezTo>
                    <a:pt x="3" y="18"/>
                    <a:pt x="3" y="18"/>
                    <a:pt x="3" y="18"/>
                  </a:cubicBezTo>
                  <a:cubicBezTo>
                    <a:pt x="2" y="18"/>
                    <a:pt x="1" y="18"/>
                    <a:pt x="0" y="18"/>
                  </a:cubicBezTo>
                  <a:cubicBezTo>
                    <a:pt x="1" y="19"/>
                    <a:pt x="2" y="19"/>
                    <a:pt x="3" y="19"/>
                  </a:cubicBezTo>
                  <a:cubicBezTo>
                    <a:pt x="3" y="36"/>
                    <a:pt x="3" y="36"/>
                    <a:pt x="3" y="36"/>
                  </a:cubicBezTo>
                  <a:cubicBezTo>
                    <a:pt x="2" y="36"/>
                    <a:pt x="1" y="35"/>
                    <a:pt x="2" y="34"/>
                  </a:cubicBezTo>
                  <a:cubicBezTo>
                    <a:pt x="1" y="34"/>
                    <a:pt x="0" y="35"/>
                    <a:pt x="1" y="36"/>
                  </a:cubicBezTo>
                  <a:cubicBezTo>
                    <a:pt x="1" y="36"/>
                    <a:pt x="1" y="36"/>
                    <a:pt x="2" y="36"/>
                  </a:cubicBezTo>
                  <a:cubicBezTo>
                    <a:pt x="2" y="37"/>
                    <a:pt x="1" y="37"/>
                    <a:pt x="1" y="38"/>
                  </a:cubicBezTo>
                  <a:cubicBezTo>
                    <a:pt x="2" y="38"/>
                    <a:pt x="3" y="38"/>
                    <a:pt x="3" y="37"/>
                  </a:cubicBezTo>
                  <a:cubicBezTo>
                    <a:pt x="3" y="38"/>
                    <a:pt x="3" y="39"/>
                    <a:pt x="4" y="39"/>
                  </a:cubicBezTo>
                  <a:cubicBezTo>
                    <a:pt x="4" y="39"/>
                    <a:pt x="5" y="38"/>
                    <a:pt x="5" y="37"/>
                  </a:cubicBezTo>
                  <a:cubicBezTo>
                    <a:pt x="5" y="38"/>
                    <a:pt x="4" y="38"/>
                    <a:pt x="4" y="37"/>
                  </a:cubicBezTo>
                  <a:cubicBezTo>
                    <a:pt x="15" y="37"/>
                    <a:pt x="15" y="37"/>
                    <a:pt x="15" y="37"/>
                  </a:cubicBezTo>
                  <a:cubicBezTo>
                    <a:pt x="15" y="38"/>
                    <a:pt x="15" y="39"/>
                    <a:pt x="16" y="39"/>
                  </a:cubicBezTo>
                  <a:cubicBezTo>
                    <a:pt x="17" y="39"/>
                    <a:pt x="17" y="38"/>
                    <a:pt x="17" y="37"/>
                  </a:cubicBezTo>
                  <a:cubicBezTo>
                    <a:pt x="29" y="37"/>
                    <a:pt x="29" y="37"/>
                    <a:pt x="29" y="37"/>
                  </a:cubicBezTo>
                  <a:cubicBezTo>
                    <a:pt x="29" y="38"/>
                    <a:pt x="28" y="38"/>
                    <a:pt x="28" y="37"/>
                  </a:cubicBezTo>
                  <a:cubicBezTo>
                    <a:pt x="28" y="39"/>
                    <a:pt x="29" y="39"/>
                    <a:pt x="30" y="39"/>
                  </a:cubicBezTo>
                  <a:cubicBezTo>
                    <a:pt x="30" y="39"/>
                    <a:pt x="30" y="38"/>
                    <a:pt x="30" y="37"/>
                  </a:cubicBezTo>
                  <a:cubicBezTo>
                    <a:pt x="31" y="38"/>
                    <a:pt x="31" y="38"/>
                    <a:pt x="32" y="38"/>
                  </a:cubicBezTo>
                  <a:cubicBezTo>
                    <a:pt x="32" y="37"/>
                    <a:pt x="32" y="37"/>
                    <a:pt x="31" y="36"/>
                  </a:cubicBezTo>
                  <a:cubicBezTo>
                    <a:pt x="32" y="36"/>
                    <a:pt x="32" y="36"/>
                    <a:pt x="32" y="36"/>
                  </a:cubicBezTo>
                  <a:cubicBezTo>
                    <a:pt x="33" y="35"/>
                    <a:pt x="32" y="34"/>
                    <a:pt x="31" y="3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152">
              <a:extLst>
                <a:ext uri="{FF2B5EF4-FFF2-40B4-BE49-F238E27FC236}">
                  <a16:creationId xmlns:a16="http://schemas.microsoft.com/office/drawing/2014/main" id="{74E17B82-0276-985B-CEE1-DACEDA222752}"/>
                </a:ext>
              </a:extLst>
            </p:cNvPr>
            <p:cNvSpPr>
              <a:spLocks noChangeAspect="1"/>
            </p:cNvSpPr>
            <p:nvPr userDrawn="1"/>
          </p:nvSpPr>
          <p:spPr bwMode="auto">
            <a:xfrm>
              <a:off x="3313" y="952"/>
              <a:ext cx="10" cy="12"/>
            </a:xfrm>
            <a:custGeom>
              <a:avLst/>
              <a:gdLst>
                <a:gd name="T0" fmla="*/ 1 w 20"/>
                <a:gd name="T1" fmla="*/ 1 h 24"/>
                <a:gd name="T2" fmla="*/ 1 w 20"/>
                <a:gd name="T3" fmla="*/ 1 h 24"/>
                <a:gd name="T4" fmla="*/ 1 w 20"/>
                <a:gd name="T5" fmla="*/ 1 h 24"/>
                <a:gd name="T6" fmla="*/ 1 w 20"/>
                <a:gd name="T7" fmla="*/ 1 h 24"/>
                <a:gd name="T8" fmla="*/ 1 w 20"/>
                <a:gd name="T9" fmla="*/ 1 h 24"/>
                <a:gd name="T10" fmla="*/ 1 w 20"/>
                <a:gd name="T11" fmla="*/ 1 h 24"/>
                <a:gd name="T12" fmla="*/ 1 w 20"/>
                <a:gd name="T13" fmla="*/ 1 h 24"/>
                <a:gd name="T14" fmla="*/ 1 w 20"/>
                <a:gd name="T15" fmla="*/ 1 h 24"/>
                <a:gd name="T16" fmla="*/ 1 w 20"/>
                <a:gd name="T17" fmla="*/ 1 h 24"/>
                <a:gd name="T18" fmla="*/ 1 w 20"/>
                <a:gd name="T19" fmla="*/ 1 h 24"/>
                <a:gd name="T20" fmla="*/ 1 w 20"/>
                <a:gd name="T21" fmla="*/ 1 h 24"/>
                <a:gd name="T22" fmla="*/ 1 w 20"/>
                <a:gd name="T23" fmla="*/ 1 h 24"/>
                <a:gd name="T24" fmla="*/ 1 w 20"/>
                <a:gd name="T25" fmla="*/ 1 h 24"/>
                <a:gd name="T26" fmla="*/ 1 w 20"/>
                <a:gd name="T27" fmla="*/ 1 h 24"/>
                <a:gd name="T28" fmla="*/ 1 w 20"/>
                <a:gd name="T29" fmla="*/ 1 h 24"/>
                <a:gd name="T30" fmla="*/ 1 w 20"/>
                <a:gd name="T31" fmla="*/ 1 h 24"/>
                <a:gd name="T32" fmla="*/ 1 w 20"/>
                <a:gd name="T33" fmla="*/ 1 h 24"/>
                <a:gd name="T34" fmla="*/ 1 w 20"/>
                <a:gd name="T35" fmla="*/ 1 h 24"/>
                <a:gd name="T36" fmla="*/ 1 w 20"/>
                <a:gd name="T37" fmla="*/ 1 h 24"/>
                <a:gd name="T38" fmla="*/ 1 w 20"/>
                <a:gd name="T39" fmla="*/ 1 h 24"/>
                <a:gd name="T40" fmla="*/ 1 w 20"/>
                <a:gd name="T41" fmla="*/ 1 h 24"/>
                <a:gd name="T42" fmla="*/ 1 w 20"/>
                <a:gd name="T43" fmla="*/ 1 h 24"/>
                <a:gd name="T44" fmla="*/ 1 w 20"/>
                <a:gd name="T45" fmla="*/ 1 h 24"/>
                <a:gd name="T46" fmla="*/ 1 w 20"/>
                <a:gd name="T47" fmla="*/ 1 h 24"/>
                <a:gd name="T48" fmla="*/ 1 w 20"/>
                <a:gd name="T49" fmla="*/ 1 h 24"/>
                <a:gd name="T50" fmla="*/ 1 w 20"/>
                <a:gd name="T51" fmla="*/ 1 h 24"/>
                <a:gd name="T52" fmla="*/ 1 w 20"/>
                <a:gd name="T53" fmla="*/ 1 h 24"/>
                <a:gd name="T54" fmla="*/ 1 w 20"/>
                <a:gd name="T55" fmla="*/ 1 h 24"/>
                <a:gd name="T56" fmla="*/ 1 w 20"/>
                <a:gd name="T57" fmla="*/ 1 h 24"/>
                <a:gd name="T58" fmla="*/ 1 w 20"/>
                <a:gd name="T59" fmla="*/ 1 h 24"/>
                <a:gd name="T60" fmla="*/ 1 w 20"/>
                <a:gd name="T61" fmla="*/ 1 h 24"/>
                <a:gd name="T62" fmla="*/ 1 w 20"/>
                <a:gd name="T63" fmla="*/ 1 h 24"/>
                <a:gd name="T64" fmla="*/ 1 w 20"/>
                <a:gd name="T65" fmla="*/ 1 h 24"/>
                <a:gd name="T66" fmla="*/ 1 w 20"/>
                <a:gd name="T67" fmla="*/ 1 h 24"/>
                <a:gd name="T68" fmla="*/ 1 w 20"/>
                <a:gd name="T69" fmla="*/ 1 h 24"/>
                <a:gd name="T70" fmla="*/ 1 w 20"/>
                <a:gd name="T71" fmla="*/ 1 h 24"/>
                <a:gd name="T72" fmla="*/ 1 w 20"/>
                <a:gd name="T73" fmla="*/ 1 h 24"/>
                <a:gd name="T74" fmla="*/ 1 w 20"/>
                <a:gd name="T75" fmla="*/ 1 h 24"/>
                <a:gd name="T76" fmla="*/ 1 w 20"/>
                <a:gd name="T77" fmla="*/ 1 h 24"/>
                <a:gd name="T78" fmla="*/ 1 w 20"/>
                <a:gd name="T79" fmla="*/ 1 h 24"/>
                <a:gd name="T80" fmla="*/ 1 w 20"/>
                <a:gd name="T81" fmla="*/ 1 h 24"/>
                <a:gd name="T82" fmla="*/ 1 w 20"/>
                <a:gd name="T83" fmla="*/ 1 h 24"/>
                <a:gd name="T84" fmla="*/ 1 w 20"/>
                <a:gd name="T85" fmla="*/ 1 h 24"/>
                <a:gd name="T86" fmla="*/ 1 w 20"/>
                <a:gd name="T87" fmla="*/ 1 h 24"/>
                <a:gd name="T88" fmla="*/ 1 w 20"/>
                <a:gd name="T89" fmla="*/ 1 h 24"/>
                <a:gd name="T90" fmla="*/ 1 w 20"/>
                <a:gd name="T91" fmla="*/ 1 h 24"/>
                <a:gd name="T92" fmla="*/ 1 w 20"/>
                <a:gd name="T93" fmla="*/ 1 h 24"/>
                <a:gd name="T94" fmla="*/ 1 w 20"/>
                <a:gd name="T95" fmla="*/ 1 h 24"/>
                <a:gd name="T96" fmla="*/ 1 w 20"/>
                <a:gd name="T97" fmla="*/ 1 h 24"/>
                <a:gd name="T98" fmla="*/ 1 w 20"/>
                <a:gd name="T99" fmla="*/ 1 h 24"/>
                <a:gd name="T100" fmla="*/ 1 w 20"/>
                <a:gd name="T101" fmla="*/ 1 h 24"/>
                <a:gd name="T102" fmla="*/ 1 w 20"/>
                <a:gd name="T103" fmla="*/ 1 h 24"/>
                <a:gd name="T104" fmla="*/ 1 w 20"/>
                <a:gd name="T105" fmla="*/ 1 h 24"/>
                <a:gd name="T106" fmla="*/ 1 w 20"/>
                <a:gd name="T107" fmla="*/ 1 h 24"/>
                <a:gd name="T108" fmla="*/ 1 w 20"/>
                <a:gd name="T109" fmla="*/ 1 h 24"/>
                <a:gd name="T110" fmla="*/ 1 w 20"/>
                <a:gd name="T111" fmla="*/ 1 h 24"/>
                <a:gd name="T112" fmla="*/ 1 w 20"/>
                <a:gd name="T113" fmla="*/ 1 h 24"/>
                <a:gd name="T114" fmla="*/ 1 w 20"/>
                <a:gd name="T115" fmla="*/ 1 h 24"/>
                <a:gd name="T116" fmla="*/ 1 w 20"/>
                <a:gd name="T117" fmla="*/ 1 h 24"/>
                <a:gd name="T118" fmla="*/ 1 w 20"/>
                <a:gd name="T119" fmla="*/ 1 h 24"/>
                <a:gd name="T120" fmla="*/ 1 w 20"/>
                <a:gd name="T121" fmla="*/ 1 h 24"/>
                <a:gd name="T122" fmla="*/ 1 w 20"/>
                <a:gd name="T123" fmla="*/ 1 h 24"/>
                <a:gd name="T124" fmla="*/ 1 w 20"/>
                <a:gd name="T125" fmla="*/ 1 h 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 h="24">
                  <a:moveTo>
                    <a:pt x="19" y="20"/>
                  </a:moveTo>
                  <a:cubicBezTo>
                    <a:pt x="20" y="20"/>
                    <a:pt x="20" y="19"/>
                    <a:pt x="20" y="19"/>
                  </a:cubicBezTo>
                  <a:cubicBezTo>
                    <a:pt x="20" y="19"/>
                    <a:pt x="19" y="19"/>
                    <a:pt x="19" y="19"/>
                  </a:cubicBezTo>
                  <a:cubicBezTo>
                    <a:pt x="19" y="19"/>
                    <a:pt x="20" y="19"/>
                    <a:pt x="19" y="18"/>
                  </a:cubicBezTo>
                  <a:cubicBezTo>
                    <a:pt x="19" y="17"/>
                    <a:pt x="19" y="17"/>
                    <a:pt x="18" y="18"/>
                  </a:cubicBezTo>
                  <a:cubicBezTo>
                    <a:pt x="18" y="18"/>
                    <a:pt x="15" y="18"/>
                    <a:pt x="15" y="15"/>
                  </a:cubicBezTo>
                  <a:cubicBezTo>
                    <a:pt x="15" y="16"/>
                    <a:pt x="15" y="16"/>
                    <a:pt x="16" y="16"/>
                  </a:cubicBezTo>
                  <a:cubicBezTo>
                    <a:pt x="16" y="16"/>
                    <a:pt x="16" y="16"/>
                    <a:pt x="16" y="17"/>
                  </a:cubicBezTo>
                  <a:cubicBezTo>
                    <a:pt x="16" y="17"/>
                    <a:pt x="16" y="17"/>
                    <a:pt x="17" y="17"/>
                  </a:cubicBezTo>
                  <a:cubicBezTo>
                    <a:pt x="17" y="17"/>
                    <a:pt x="17" y="17"/>
                    <a:pt x="17" y="17"/>
                  </a:cubicBezTo>
                  <a:cubicBezTo>
                    <a:pt x="17" y="17"/>
                    <a:pt x="18" y="17"/>
                    <a:pt x="18" y="17"/>
                  </a:cubicBezTo>
                  <a:cubicBezTo>
                    <a:pt x="18" y="17"/>
                    <a:pt x="18" y="17"/>
                    <a:pt x="18" y="17"/>
                  </a:cubicBezTo>
                  <a:cubicBezTo>
                    <a:pt x="18" y="17"/>
                    <a:pt x="19" y="16"/>
                    <a:pt x="19" y="15"/>
                  </a:cubicBezTo>
                  <a:cubicBezTo>
                    <a:pt x="19" y="14"/>
                    <a:pt x="18" y="14"/>
                    <a:pt x="16" y="13"/>
                  </a:cubicBezTo>
                  <a:cubicBezTo>
                    <a:pt x="16" y="12"/>
                    <a:pt x="15" y="12"/>
                    <a:pt x="15" y="11"/>
                  </a:cubicBezTo>
                  <a:cubicBezTo>
                    <a:pt x="15" y="10"/>
                    <a:pt x="15" y="10"/>
                    <a:pt x="14" y="8"/>
                  </a:cubicBezTo>
                  <a:cubicBezTo>
                    <a:pt x="14" y="8"/>
                    <a:pt x="14" y="7"/>
                    <a:pt x="13" y="7"/>
                  </a:cubicBezTo>
                  <a:cubicBezTo>
                    <a:pt x="13" y="8"/>
                    <a:pt x="13" y="10"/>
                    <a:pt x="14" y="11"/>
                  </a:cubicBezTo>
                  <a:cubicBezTo>
                    <a:pt x="15" y="13"/>
                    <a:pt x="18" y="14"/>
                    <a:pt x="18" y="15"/>
                  </a:cubicBezTo>
                  <a:cubicBezTo>
                    <a:pt x="18" y="16"/>
                    <a:pt x="18" y="16"/>
                    <a:pt x="17" y="16"/>
                  </a:cubicBezTo>
                  <a:cubicBezTo>
                    <a:pt x="17" y="16"/>
                    <a:pt x="17" y="16"/>
                    <a:pt x="17" y="16"/>
                  </a:cubicBezTo>
                  <a:cubicBezTo>
                    <a:pt x="17" y="16"/>
                    <a:pt x="17" y="16"/>
                    <a:pt x="17" y="16"/>
                  </a:cubicBezTo>
                  <a:cubicBezTo>
                    <a:pt x="17" y="16"/>
                    <a:pt x="16" y="16"/>
                    <a:pt x="16" y="16"/>
                  </a:cubicBezTo>
                  <a:cubicBezTo>
                    <a:pt x="16" y="15"/>
                    <a:pt x="16" y="15"/>
                    <a:pt x="15" y="15"/>
                  </a:cubicBezTo>
                  <a:cubicBezTo>
                    <a:pt x="14" y="14"/>
                    <a:pt x="13" y="12"/>
                    <a:pt x="12" y="11"/>
                  </a:cubicBezTo>
                  <a:cubicBezTo>
                    <a:pt x="11" y="10"/>
                    <a:pt x="12" y="8"/>
                    <a:pt x="12" y="7"/>
                  </a:cubicBezTo>
                  <a:cubicBezTo>
                    <a:pt x="13" y="6"/>
                    <a:pt x="11" y="3"/>
                    <a:pt x="10" y="2"/>
                  </a:cubicBezTo>
                  <a:cubicBezTo>
                    <a:pt x="10" y="2"/>
                    <a:pt x="11" y="2"/>
                    <a:pt x="10" y="1"/>
                  </a:cubicBezTo>
                  <a:cubicBezTo>
                    <a:pt x="10" y="1"/>
                    <a:pt x="10" y="1"/>
                    <a:pt x="10" y="1"/>
                  </a:cubicBezTo>
                  <a:cubicBezTo>
                    <a:pt x="9" y="1"/>
                    <a:pt x="9" y="1"/>
                    <a:pt x="9" y="1"/>
                  </a:cubicBezTo>
                  <a:cubicBezTo>
                    <a:pt x="8" y="1"/>
                    <a:pt x="8" y="0"/>
                    <a:pt x="8" y="0"/>
                  </a:cubicBezTo>
                  <a:cubicBezTo>
                    <a:pt x="8" y="0"/>
                    <a:pt x="8" y="1"/>
                    <a:pt x="8" y="1"/>
                  </a:cubicBezTo>
                  <a:cubicBezTo>
                    <a:pt x="7" y="1"/>
                    <a:pt x="7" y="1"/>
                    <a:pt x="7" y="1"/>
                  </a:cubicBezTo>
                  <a:cubicBezTo>
                    <a:pt x="7" y="1"/>
                    <a:pt x="6" y="1"/>
                    <a:pt x="6" y="1"/>
                  </a:cubicBezTo>
                  <a:cubicBezTo>
                    <a:pt x="5" y="1"/>
                    <a:pt x="5" y="1"/>
                    <a:pt x="5" y="2"/>
                  </a:cubicBezTo>
                  <a:cubicBezTo>
                    <a:pt x="5" y="2"/>
                    <a:pt x="5" y="2"/>
                    <a:pt x="6" y="2"/>
                  </a:cubicBezTo>
                  <a:cubicBezTo>
                    <a:pt x="6" y="3"/>
                    <a:pt x="6" y="3"/>
                    <a:pt x="6" y="3"/>
                  </a:cubicBezTo>
                  <a:cubicBezTo>
                    <a:pt x="6" y="3"/>
                    <a:pt x="6" y="3"/>
                    <a:pt x="6" y="3"/>
                  </a:cubicBezTo>
                  <a:cubicBezTo>
                    <a:pt x="7" y="3"/>
                    <a:pt x="7" y="3"/>
                    <a:pt x="7" y="3"/>
                  </a:cubicBezTo>
                  <a:cubicBezTo>
                    <a:pt x="7" y="2"/>
                    <a:pt x="8" y="2"/>
                    <a:pt x="8" y="3"/>
                  </a:cubicBezTo>
                  <a:cubicBezTo>
                    <a:pt x="8" y="3"/>
                    <a:pt x="8" y="3"/>
                    <a:pt x="7" y="3"/>
                  </a:cubicBezTo>
                  <a:cubicBezTo>
                    <a:pt x="7" y="3"/>
                    <a:pt x="7" y="3"/>
                    <a:pt x="6" y="3"/>
                  </a:cubicBezTo>
                  <a:cubicBezTo>
                    <a:pt x="6" y="3"/>
                    <a:pt x="6" y="4"/>
                    <a:pt x="6" y="4"/>
                  </a:cubicBezTo>
                  <a:cubicBezTo>
                    <a:pt x="6" y="4"/>
                    <a:pt x="6" y="4"/>
                    <a:pt x="7" y="4"/>
                  </a:cubicBezTo>
                  <a:cubicBezTo>
                    <a:pt x="8" y="4"/>
                    <a:pt x="9" y="4"/>
                    <a:pt x="9" y="4"/>
                  </a:cubicBezTo>
                  <a:cubicBezTo>
                    <a:pt x="9" y="6"/>
                    <a:pt x="7" y="6"/>
                    <a:pt x="7" y="7"/>
                  </a:cubicBezTo>
                  <a:cubicBezTo>
                    <a:pt x="6" y="7"/>
                    <a:pt x="6" y="7"/>
                    <a:pt x="6" y="7"/>
                  </a:cubicBezTo>
                  <a:cubicBezTo>
                    <a:pt x="6" y="6"/>
                    <a:pt x="5" y="6"/>
                    <a:pt x="5" y="5"/>
                  </a:cubicBezTo>
                  <a:cubicBezTo>
                    <a:pt x="4" y="5"/>
                    <a:pt x="4" y="4"/>
                    <a:pt x="3" y="4"/>
                  </a:cubicBezTo>
                  <a:cubicBezTo>
                    <a:pt x="3" y="4"/>
                    <a:pt x="3" y="4"/>
                    <a:pt x="3" y="3"/>
                  </a:cubicBezTo>
                  <a:cubicBezTo>
                    <a:pt x="3" y="3"/>
                    <a:pt x="3" y="2"/>
                    <a:pt x="3" y="2"/>
                  </a:cubicBezTo>
                  <a:cubicBezTo>
                    <a:pt x="3" y="2"/>
                    <a:pt x="3" y="1"/>
                    <a:pt x="3" y="1"/>
                  </a:cubicBezTo>
                  <a:cubicBezTo>
                    <a:pt x="3" y="1"/>
                    <a:pt x="2" y="1"/>
                    <a:pt x="2" y="1"/>
                  </a:cubicBezTo>
                  <a:cubicBezTo>
                    <a:pt x="2" y="1"/>
                    <a:pt x="2" y="1"/>
                    <a:pt x="3"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1"/>
                    <a:pt x="2" y="1"/>
                  </a:cubicBezTo>
                  <a:cubicBezTo>
                    <a:pt x="2" y="1"/>
                    <a:pt x="2" y="1"/>
                    <a:pt x="1" y="1"/>
                  </a:cubicBezTo>
                  <a:cubicBezTo>
                    <a:pt x="1" y="1"/>
                    <a:pt x="1" y="1"/>
                    <a:pt x="1" y="1"/>
                  </a:cubicBezTo>
                  <a:cubicBezTo>
                    <a:pt x="1" y="1"/>
                    <a:pt x="1" y="1"/>
                    <a:pt x="1" y="1"/>
                  </a:cubicBezTo>
                  <a:cubicBezTo>
                    <a:pt x="1" y="1"/>
                    <a:pt x="1" y="1"/>
                    <a:pt x="1" y="1"/>
                  </a:cubicBezTo>
                  <a:cubicBezTo>
                    <a:pt x="1" y="1"/>
                    <a:pt x="1" y="2"/>
                    <a:pt x="1" y="2"/>
                  </a:cubicBezTo>
                  <a:cubicBezTo>
                    <a:pt x="1" y="2"/>
                    <a:pt x="1" y="2"/>
                    <a:pt x="2" y="2"/>
                  </a:cubicBezTo>
                  <a:cubicBezTo>
                    <a:pt x="2" y="2"/>
                    <a:pt x="2" y="2"/>
                    <a:pt x="2" y="2"/>
                  </a:cubicBezTo>
                  <a:cubicBezTo>
                    <a:pt x="2" y="2"/>
                    <a:pt x="2" y="2"/>
                    <a:pt x="2" y="2"/>
                  </a:cubicBezTo>
                  <a:cubicBezTo>
                    <a:pt x="2" y="2"/>
                    <a:pt x="2" y="2"/>
                    <a:pt x="2" y="2"/>
                  </a:cubicBezTo>
                  <a:cubicBezTo>
                    <a:pt x="1" y="2"/>
                    <a:pt x="1" y="2"/>
                    <a:pt x="1" y="3"/>
                  </a:cubicBezTo>
                  <a:cubicBezTo>
                    <a:pt x="1" y="3"/>
                    <a:pt x="1" y="3"/>
                    <a:pt x="1" y="3"/>
                  </a:cubicBezTo>
                  <a:cubicBezTo>
                    <a:pt x="0" y="3"/>
                    <a:pt x="0" y="3"/>
                    <a:pt x="1" y="4"/>
                  </a:cubicBezTo>
                  <a:cubicBezTo>
                    <a:pt x="1" y="4"/>
                    <a:pt x="1" y="3"/>
                    <a:pt x="1" y="3"/>
                  </a:cubicBezTo>
                  <a:cubicBezTo>
                    <a:pt x="1" y="3"/>
                    <a:pt x="1" y="3"/>
                    <a:pt x="1" y="3"/>
                  </a:cubicBezTo>
                  <a:cubicBezTo>
                    <a:pt x="1" y="3"/>
                    <a:pt x="1" y="3"/>
                    <a:pt x="1" y="3"/>
                  </a:cubicBezTo>
                  <a:cubicBezTo>
                    <a:pt x="1" y="3"/>
                    <a:pt x="1" y="3"/>
                    <a:pt x="2" y="3"/>
                  </a:cubicBezTo>
                  <a:cubicBezTo>
                    <a:pt x="2" y="3"/>
                    <a:pt x="2" y="3"/>
                    <a:pt x="2" y="3"/>
                  </a:cubicBezTo>
                  <a:cubicBezTo>
                    <a:pt x="2" y="3"/>
                    <a:pt x="2" y="3"/>
                    <a:pt x="2" y="3"/>
                  </a:cubicBezTo>
                  <a:cubicBezTo>
                    <a:pt x="2" y="3"/>
                    <a:pt x="2" y="3"/>
                    <a:pt x="2" y="3"/>
                  </a:cubicBezTo>
                  <a:cubicBezTo>
                    <a:pt x="2" y="4"/>
                    <a:pt x="2" y="4"/>
                    <a:pt x="2" y="4"/>
                  </a:cubicBezTo>
                  <a:cubicBezTo>
                    <a:pt x="2" y="5"/>
                    <a:pt x="1" y="5"/>
                    <a:pt x="1" y="4"/>
                  </a:cubicBezTo>
                  <a:cubicBezTo>
                    <a:pt x="1" y="5"/>
                    <a:pt x="2" y="5"/>
                    <a:pt x="2" y="5"/>
                  </a:cubicBezTo>
                  <a:cubicBezTo>
                    <a:pt x="2" y="5"/>
                    <a:pt x="2" y="6"/>
                    <a:pt x="2" y="6"/>
                  </a:cubicBezTo>
                  <a:cubicBezTo>
                    <a:pt x="2" y="6"/>
                    <a:pt x="2" y="6"/>
                    <a:pt x="3" y="6"/>
                  </a:cubicBezTo>
                  <a:cubicBezTo>
                    <a:pt x="3" y="6"/>
                    <a:pt x="3" y="6"/>
                    <a:pt x="3" y="6"/>
                  </a:cubicBezTo>
                  <a:cubicBezTo>
                    <a:pt x="3" y="6"/>
                    <a:pt x="3" y="6"/>
                    <a:pt x="3" y="6"/>
                  </a:cubicBezTo>
                  <a:cubicBezTo>
                    <a:pt x="3" y="6"/>
                    <a:pt x="3" y="6"/>
                    <a:pt x="3" y="6"/>
                  </a:cubicBezTo>
                  <a:cubicBezTo>
                    <a:pt x="3" y="6"/>
                    <a:pt x="3" y="7"/>
                    <a:pt x="3" y="7"/>
                  </a:cubicBezTo>
                  <a:cubicBezTo>
                    <a:pt x="4" y="7"/>
                    <a:pt x="5" y="9"/>
                    <a:pt x="6" y="10"/>
                  </a:cubicBezTo>
                  <a:cubicBezTo>
                    <a:pt x="5" y="10"/>
                    <a:pt x="5" y="11"/>
                    <a:pt x="4" y="12"/>
                  </a:cubicBezTo>
                  <a:cubicBezTo>
                    <a:pt x="4" y="12"/>
                    <a:pt x="3" y="13"/>
                    <a:pt x="3" y="12"/>
                  </a:cubicBezTo>
                  <a:cubicBezTo>
                    <a:pt x="3" y="12"/>
                    <a:pt x="2" y="12"/>
                    <a:pt x="2" y="12"/>
                  </a:cubicBezTo>
                  <a:cubicBezTo>
                    <a:pt x="2" y="12"/>
                    <a:pt x="2" y="12"/>
                    <a:pt x="2" y="12"/>
                  </a:cubicBezTo>
                  <a:cubicBezTo>
                    <a:pt x="2" y="12"/>
                    <a:pt x="2" y="12"/>
                    <a:pt x="1" y="12"/>
                  </a:cubicBezTo>
                  <a:cubicBezTo>
                    <a:pt x="1" y="12"/>
                    <a:pt x="1" y="12"/>
                    <a:pt x="1" y="12"/>
                  </a:cubicBezTo>
                  <a:cubicBezTo>
                    <a:pt x="1" y="12"/>
                    <a:pt x="1" y="12"/>
                    <a:pt x="1" y="12"/>
                  </a:cubicBezTo>
                  <a:cubicBezTo>
                    <a:pt x="1" y="12"/>
                    <a:pt x="1" y="12"/>
                    <a:pt x="1" y="12"/>
                  </a:cubicBezTo>
                  <a:cubicBezTo>
                    <a:pt x="1" y="13"/>
                    <a:pt x="1" y="13"/>
                    <a:pt x="2" y="13"/>
                  </a:cubicBezTo>
                  <a:cubicBezTo>
                    <a:pt x="2" y="13"/>
                    <a:pt x="2" y="13"/>
                    <a:pt x="2" y="13"/>
                  </a:cubicBezTo>
                  <a:cubicBezTo>
                    <a:pt x="2" y="13"/>
                    <a:pt x="2" y="13"/>
                    <a:pt x="2" y="13"/>
                  </a:cubicBezTo>
                  <a:cubicBezTo>
                    <a:pt x="1" y="13"/>
                    <a:pt x="1" y="13"/>
                    <a:pt x="1" y="13"/>
                  </a:cubicBezTo>
                  <a:cubicBezTo>
                    <a:pt x="1" y="13"/>
                    <a:pt x="1" y="13"/>
                    <a:pt x="1" y="13"/>
                  </a:cubicBezTo>
                  <a:cubicBezTo>
                    <a:pt x="1" y="13"/>
                    <a:pt x="1" y="13"/>
                    <a:pt x="1" y="13"/>
                  </a:cubicBezTo>
                  <a:cubicBezTo>
                    <a:pt x="0" y="13"/>
                    <a:pt x="0" y="14"/>
                    <a:pt x="0" y="14"/>
                  </a:cubicBezTo>
                  <a:cubicBezTo>
                    <a:pt x="0" y="14"/>
                    <a:pt x="0" y="14"/>
                    <a:pt x="1" y="14"/>
                  </a:cubicBezTo>
                  <a:cubicBezTo>
                    <a:pt x="1" y="14"/>
                    <a:pt x="1" y="14"/>
                    <a:pt x="1" y="14"/>
                  </a:cubicBezTo>
                  <a:cubicBezTo>
                    <a:pt x="1" y="14"/>
                    <a:pt x="1" y="14"/>
                    <a:pt x="2" y="14"/>
                  </a:cubicBezTo>
                  <a:cubicBezTo>
                    <a:pt x="2" y="14"/>
                    <a:pt x="2" y="14"/>
                    <a:pt x="2" y="14"/>
                  </a:cubicBezTo>
                  <a:cubicBezTo>
                    <a:pt x="2" y="14"/>
                    <a:pt x="2" y="15"/>
                    <a:pt x="2" y="15"/>
                  </a:cubicBezTo>
                  <a:cubicBezTo>
                    <a:pt x="2" y="15"/>
                    <a:pt x="2" y="15"/>
                    <a:pt x="2" y="15"/>
                  </a:cubicBezTo>
                  <a:cubicBezTo>
                    <a:pt x="2" y="15"/>
                    <a:pt x="2" y="15"/>
                    <a:pt x="2" y="15"/>
                  </a:cubicBezTo>
                  <a:cubicBezTo>
                    <a:pt x="2" y="15"/>
                    <a:pt x="3" y="15"/>
                    <a:pt x="3" y="15"/>
                  </a:cubicBezTo>
                  <a:cubicBezTo>
                    <a:pt x="3" y="15"/>
                    <a:pt x="3" y="15"/>
                    <a:pt x="3" y="15"/>
                  </a:cubicBezTo>
                  <a:cubicBezTo>
                    <a:pt x="3" y="15"/>
                    <a:pt x="3" y="15"/>
                    <a:pt x="3" y="15"/>
                  </a:cubicBezTo>
                  <a:cubicBezTo>
                    <a:pt x="3" y="14"/>
                    <a:pt x="3" y="14"/>
                    <a:pt x="3" y="14"/>
                  </a:cubicBezTo>
                  <a:cubicBezTo>
                    <a:pt x="3" y="14"/>
                    <a:pt x="3" y="14"/>
                    <a:pt x="3" y="14"/>
                  </a:cubicBezTo>
                  <a:cubicBezTo>
                    <a:pt x="3" y="14"/>
                    <a:pt x="4" y="14"/>
                    <a:pt x="4" y="14"/>
                  </a:cubicBezTo>
                  <a:cubicBezTo>
                    <a:pt x="4" y="14"/>
                    <a:pt x="4" y="14"/>
                    <a:pt x="4" y="14"/>
                  </a:cubicBezTo>
                  <a:cubicBezTo>
                    <a:pt x="5" y="13"/>
                    <a:pt x="5" y="13"/>
                    <a:pt x="6" y="13"/>
                  </a:cubicBezTo>
                  <a:cubicBezTo>
                    <a:pt x="6" y="13"/>
                    <a:pt x="6" y="13"/>
                    <a:pt x="7" y="12"/>
                  </a:cubicBezTo>
                  <a:cubicBezTo>
                    <a:pt x="7" y="12"/>
                    <a:pt x="8" y="12"/>
                    <a:pt x="8" y="13"/>
                  </a:cubicBezTo>
                  <a:cubicBezTo>
                    <a:pt x="8" y="12"/>
                    <a:pt x="8" y="12"/>
                    <a:pt x="8" y="12"/>
                  </a:cubicBezTo>
                  <a:cubicBezTo>
                    <a:pt x="8" y="14"/>
                    <a:pt x="12" y="14"/>
                    <a:pt x="12" y="15"/>
                  </a:cubicBezTo>
                  <a:cubicBezTo>
                    <a:pt x="11" y="15"/>
                    <a:pt x="10" y="15"/>
                    <a:pt x="10" y="15"/>
                  </a:cubicBezTo>
                  <a:cubicBezTo>
                    <a:pt x="9" y="15"/>
                    <a:pt x="8" y="16"/>
                    <a:pt x="7" y="17"/>
                  </a:cubicBezTo>
                  <a:cubicBezTo>
                    <a:pt x="7" y="17"/>
                    <a:pt x="8" y="19"/>
                    <a:pt x="9" y="19"/>
                  </a:cubicBezTo>
                  <a:cubicBezTo>
                    <a:pt x="8" y="19"/>
                    <a:pt x="7" y="19"/>
                    <a:pt x="7" y="19"/>
                  </a:cubicBezTo>
                  <a:cubicBezTo>
                    <a:pt x="7" y="19"/>
                    <a:pt x="7" y="19"/>
                    <a:pt x="7" y="19"/>
                  </a:cubicBezTo>
                  <a:cubicBezTo>
                    <a:pt x="6" y="19"/>
                    <a:pt x="6" y="18"/>
                    <a:pt x="5" y="18"/>
                  </a:cubicBezTo>
                  <a:cubicBezTo>
                    <a:pt x="5" y="18"/>
                    <a:pt x="5" y="18"/>
                    <a:pt x="5" y="19"/>
                  </a:cubicBezTo>
                  <a:cubicBezTo>
                    <a:pt x="5" y="19"/>
                    <a:pt x="5" y="19"/>
                    <a:pt x="5" y="19"/>
                  </a:cubicBezTo>
                  <a:cubicBezTo>
                    <a:pt x="4" y="19"/>
                    <a:pt x="4" y="19"/>
                    <a:pt x="4" y="19"/>
                  </a:cubicBezTo>
                  <a:cubicBezTo>
                    <a:pt x="4" y="19"/>
                    <a:pt x="4" y="19"/>
                    <a:pt x="4" y="19"/>
                  </a:cubicBezTo>
                  <a:cubicBezTo>
                    <a:pt x="4" y="19"/>
                    <a:pt x="4" y="19"/>
                    <a:pt x="4" y="19"/>
                  </a:cubicBezTo>
                  <a:cubicBezTo>
                    <a:pt x="4" y="19"/>
                    <a:pt x="4" y="19"/>
                    <a:pt x="5" y="19"/>
                  </a:cubicBezTo>
                  <a:cubicBezTo>
                    <a:pt x="5" y="19"/>
                    <a:pt x="5" y="19"/>
                    <a:pt x="5" y="19"/>
                  </a:cubicBezTo>
                  <a:cubicBezTo>
                    <a:pt x="5" y="19"/>
                    <a:pt x="5" y="19"/>
                    <a:pt x="5" y="19"/>
                  </a:cubicBezTo>
                  <a:cubicBezTo>
                    <a:pt x="5" y="20"/>
                    <a:pt x="4" y="19"/>
                    <a:pt x="4" y="20"/>
                  </a:cubicBezTo>
                  <a:cubicBezTo>
                    <a:pt x="4" y="20"/>
                    <a:pt x="4" y="20"/>
                    <a:pt x="4" y="20"/>
                  </a:cubicBezTo>
                  <a:cubicBezTo>
                    <a:pt x="4" y="21"/>
                    <a:pt x="5" y="21"/>
                    <a:pt x="5" y="21"/>
                  </a:cubicBezTo>
                  <a:cubicBezTo>
                    <a:pt x="5" y="21"/>
                    <a:pt x="5" y="21"/>
                    <a:pt x="5" y="21"/>
                  </a:cubicBezTo>
                  <a:cubicBezTo>
                    <a:pt x="5" y="21"/>
                    <a:pt x="5" y="21"/>
                    <a:pt x="5" y="21"/>
                  </a:cubicBezTo>
                  <a:cubicBezTo>
                    <a:pt x="5" y="21"/>
                    <a:pt x="5" y="21"/>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6" y="22"/>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7" y="21"/>
                    <a:pt x="7" y="21"/>
                    <a:pt x="7" y="21"/>
                  </a:cubicBezTo>
                  <a:cubicBezTo>
                    <a:pt x="7" y="21"/>
                    <a:pt x="7" y="21"/>
                    <a:pt x="7" y="21"/>
                  </a:cubicBezTo>
                  <a:cubicBezTo>
                    <a:pt x="7" y="21"/>
                    <a:pt x="8" y="21"/>
                    <a:pt x="8" y="21"/>
                  </a:cubicBezTo>
                  <a:cubicBezTo>
                    <a:pt x="8" y="21"/>
                    <a:pt x="8" y="21"/>
                    <a:pt x="8" y="21"/>
                  </a:cubicBezTo>
                  <a:cubicBezTo>
                    <a:pt x="8" y="21"/>
                    <a:pt x="8" y="20"/>
                    <a:pt x="9" y="21"/>
                  </a:cubicBezTo>
                  <a:cubicBezTo>
                    <a:pt x="9" y="20"/>
                    <a:pt x="9" y="20"/>
                    <a:pt x="9" y="20"/>
                  </a:cubicBezTo>
                  <a:cubicBezTo>
                    <a:pt x="9" y="20"/>
                    <a:pt x="10" y="21"/>
                    <a:pt x="10" y="20"/>
                  </a:cubicBezTo>
                  <a:cubicBezTo>
                    <a:pt x="11" y="20"/>
                    <a:pt x="11" y="20"/>
                    <a:pt x="11" y="20"/>
                  </a:cubicBezTo>
                  <a:cubicBezTo>
                    <a:pt x="10" y="19"/>
                    <a:pt x="10" y="19"/>
                    <a:pt x="10" y="18"/>
                  </a:cubicBezTo>
                  <a:cubicBezTo>
                    <a:pt x="10" y="17"/>
                    <a:pt x="11" y="16"/>
                    <a:pt x="12" y="16"/>
                  </a:cubicBezTo>
                  <a:cubicBezTo>
                    <a:pt x="13" y="17"/>
                    <a:pt x="14" y="19"/>
                    <a:pt x="15" y="20"/>
                  </a:cubicBezTo>
                  <a:cubicBezTo>
                    <a:pt x="17" y="20"/>
                    <a:pt x="17" y="19"/>
                    <a:pt x="17" y="19"/>
                  </a:cubicBezTo>
                  <a:cubicBezTo>
                    <a:pt x="17" y="19"/>
                    <a:pt x="17" y="19"/>
                    <a:pt x="18" y="20"/>
                  </a:cubicBezTo>
                  <a:cubicBezTo>
                    <a:pt x="17" y="20"/>
                    <a:pt x="18" y="21"/>
                    <a:pt x="17" y="21"/>
                  </a:cubicBezTo>
                  <a:cubicBezTo>
                    <a:pt x="17" y="21"/>
                    <a:pt x="17" y="21"/>
                    <a:pt x="16" y="21"/>
                  </a:cubicBezTo>
                  <a:cubicBezTo>
                    <a:pt x="16" y="21"/>
                    <a:pt x="16" y="21"/>
                    <a:pt x="16" y="21"/>
                  </a:cubicBezTo>
                  <a:cubicBezTo>
                    <a:pt x="16" y="21"/>
                    <a:pt x="15" y="21"/>
                    <a:pt x="15" y="22"/>
                  </a:cubicBezTo>
                  <a:cubicBezTo>
                    <a:pt x="15" y="22"/>
                    <a:pt x="15" y="21"/>
                    <a:pt x="16" y="21"/>
                  </a:cubicBezTo>
                  <a:cubicBezTo>
                    <a:pt x="16" y="21"/>
                    <a:pt x="16" y="22"/>
                    <a:pt x="16" y="22"/>
                  </a:cubicBezTo>
                  <a:cubicBezTo>
                    <a:pt x="16" y="22"/>
                    <a:pt x="16" y="22"/>
                    <a:pt x="17" y="22"/>
                  </a:cubicBezTo>
                  <a:cubicBezTo>
                    <a:pt x="17" y="22"/>
                    <a:pt x="17" y="22"/>
                    <a:pt x="17" y="22"/>
                  </a:cubicBezTo>
                  <a:cubicBezTo>
                    <a:pt x="16" y="22"/>
                    <a:pt x="16" y="23"/>
                    <a:pt x="16" y="23"/>
                  </a:cubicBezTo>
                  <a:cubicBezTo>
                    <a:pt x="16" y="23"/>
                    <a:pt x="17" y="23"/>
                    <a:pt x="17" y="23"/>
                  </a:cubicBezTo>
                  <a:cubicBezTo>
                    <a:pt x="17" y="23"/>
                    <a:pt x="17" y="23"/>
                    <a:pt x="17" y="24"/>
                  </a:cubicBezTo>
                  <a:cubicBezTo>
                    <a:pt x="17" y="23"/>
                    <a:pt x="17" y="23"/>
                    <a:pt x="17" y="23"/>
                  </a:cubicBezTo>
                  <a:cubicBezTo>
                    <a:pt x="17" y="23"/>
                    <a:pt x="17" y="23"/>
                    <a:pt x="17" y="23"/>
                  </a:cubicBezTo>
                  <a:cubicBezTo>
                    <a:pt x="18" y="23"/>
                    <a:pt x="18" y="22"/>
                    <a:pt x="18" y="22"/>
                  </a:cubicBezTo>
                  <a:cubicBezTo>
                    <a:pt x="18" y="22"/>
                    <a:pt x="18" y="22"/>
                    <a:pt x="18" y="22"/>
                  </a:cubicBezTo>
                  <a:cubicBezTo>
                    <a:pt x="18" y="23"/>
                    <a:pt x="18" y="23"/>
                    <a:pt x="18" y="23"/>
                  </a:cubicBezTo>
                  <a:cubicBezTo>
                    <a:pt x="18" y="23"/>
                    <a:pt x="18" y="23"/>
                    <a:pt x="18" y="23"/>
                  </a:cubicBezTo>
                  <a:cubicBezTo>
                    <a:pt x="18" y="23"/>
                    <a:pt x="19" y="24"/>
                    <a:pt x="19" y="23"/>
                  </a:cubicBezTo>
                  <a:cubicBezTo>
                    <a:pt x="19" y="23"/>
                    <a:pt x="19" y="23"/>
                    <a:pt x="19" y="23"/>
                  </a:cubicBezTo>
                  <a:cubicBezTo>
                    <a:pt x="19" y="23"/>
                    <a:pt x="19" y="23"/>
                    <a:pt x="19" y="23"/>
                  </a:cubicBezTo>
                  <a:cubicBezTo>
                    <a:pt x="19" y="22"/>
                    <a:pt x="19" y="22"/>
                    <a:pt x="19" y="22"/>
                  </a:cubicBezTo>
                  <a:cubicBezTo>
                    <a:pt x="19" y="21"/>
                    <a:pt x="19" y="22"/>
                    <a:pt x="19" y="21"/>
                  </a:cubicBezTo>
                  <a:cubicBezTo>
                    <a:pt x="19" y="21"/>
                    <a:pt x="19" y="21"/>
                    <a:pt x="19" y="21"/>
                  </a:cubicBezTo>
                  <a:cubicBezTo>
                    <a:pt x="20" y="21"/>
                    <a:pt x="20" y="20"/>
                    <a:pt x="20" y="20"/>
                  </a:cubicBezTo>
                  <a:cubicBezTo>
                    <a:pt x="20" y="20"/>
                    <a:pt x="19" y="20"/>
                    <a:pt x="19" y="2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153">
              <a:extLst>
                <a:ext uri="{FF2B5EF4-FFF2-40B4-BE49-F238E27FC236}">
                  <a16:creationId xmlns:a16="http://schemas.microsoft.com/office/drawing/2014/main" id="{D5D50916-3007-D823-BC09-F02EA0911647}"/>
                </a:ext>
              </a:extLst>
            </p:cNvPr>
            <p:cNvSpPr>
              <a:spLocks noChangeAspect="1" noEditPoints="1"/>
            </p:cNvSpPr>
            <p:nvPr userDrawn="1"/>
          </p:nvSpPr>
          <p:spPr bwMode="auto">
            <a:xfrm>
              <a:off x="3292" y="970"/>
              <a:ext cx="15" cy="17"/>
            </a:xfrm>
            <a:custGeom>
              <a:avLst/>
              <a:gdLst>
                <a:gd name="T0" fmla="*/ 1 w 30"/>
                <a:gd name="T1" fmla="*/ 1 h 34"/>
                <a:gd name="T2" fmla="*/ 1 w 30"/>
                <a:gd name="T3" fmla="*/ 1 h 34"/>
                <a:gd name="T4" fmla="*/ 1 w 30"/>
                <a:gd name="T5" fmla="*/ 1 h 34"/>
                <a:gd name="T6" fmla="*/ 1 w 30"/>
                <a:gd name="T7" fmla="*/ 1 h 34"/>
                <a:gd name="T8" fmla="*/ 1 w 30"/>
                <a:gd name="T9" fmla="*/ 1 h 34"/>
                <a:gd name="T10" fmla="*/ 1 w 30"/>
                <a:gd name="T11" fmla="*/ 1 h 34"/>
                <a:gd name="T12" fmla="*/ 1 w 30"/>
                <a:gd name="T13" fmla="*/ 1 h 34"/>
                <a:gd name="T14" fmla="*/ 1 w 30"/>
                <a:gd name="T15" fmla="*/ 1 h 34"/>
                <a:gd name="T16" fmla="*/ 1 w 30"/>
                <a:gd name="T17" fmla="*/ 1 h 34"/>
                <a:gd name="T18" fmla="*/ 1 w 30"/>
                <a:gd name="T19" fmla="*/ 1 h 34"/>
                <a:gd name="T20" fmla="*/ 1 w 30"/>
                <a:gd name="T21" fmla="*/ 1 h 34"/>
                <a:gd name="T22" fmla="*/ 1 w 30"/>
                <a:gd name="T23" fmla="*/ 1 h 34"/>
                <a:gd name="T24" fmla="*/ 1 w 30"/>
                <a:gd name="T25" fmla="*/ 1 h 34"/>
                <a:gd name="T26" fmla="*/ 1 w 30"/>
                <a:gd name="T27" fmla="*/ 1 h 34"/>
                <a:gd name="T28" fmla="*/ 1 w 30"/>
                <a:gd name="T29" fmla="*/ 1 h 34"/>
                <a:gd name="T30" fmla="*/ 1 w 30"/>
                <a:gd name="T31" fmla="*/ 1 h 34"/>
                <a:gd name="T32" fmla="*/ 1 w 30"/>
                <a:gd name="T33" fmla="*/ 1 h 34"/>
                <a:gd name="T34" fmla="*/ 1 w 30"/>
                <a:gd name="T35" fmla="*/ 1 h 34"/>
                <a:gd name="T36" fmla="*/ 1 w 30"/>
                <a:gd name="T37" fmla="*/ 1 h 34"/>
                <a:gd name="T38" fmla="*/ 1 w 30"/>
                <a:gd name="T39" fmla="*/ 1 h 34"/>
                <a:gd name="T40" fmla="*/ 1 w 30"/>
                <a:gd name="T41" fmla="*/ 1 h 34"/>
                <a:gd name="T42" fmla="*/ 1 w 30"/>
                <a:gd name="T43" fmla="*/ 1 h 34"/>
                <a:gd name="T44" fmla="*/ 1 w 30"/>
                <a:gd name="T45" fmla="*/ 1 h 34"/>
                <a:gd name="T46" fmla="*/ 1 w 30"/>
                <a:gd name="T47" fmla="*/ 1 h 34"/>
                <a:gd name="T48" fmla="*/ 1 w 30"/>
                <a:gd name="T49" fmla="*/ 1 h 34"/>
                <a:gd name="T50" fmla="*/ 1 w 30"/>
                <a:gd name="T51" fmla="*/ 1 h 34"/>
                <a:gd name="T52" fmla="*/ 1 w 30"/>
                <a:gd name="T53" fmla="*/ 1 h 34"/>
                <a:gd name="T54" fmla="*/ 1 w 30"/>
                <a:gd name="T55" fmla="*/ 0 h 34"/>
                <a:gd name="T56" fmla="*/ 1 w 30"/>
                <a:gd name="T57" fmla="*/ 1 h 34"/>
                <a:gd name="T58" fmla="*/ 1 w 30"/>
                <a:gd name="T59" fmla="*/ 1 h 34"/>
                <a:gd name="T60" fmla="*/ 1 w 30"/>
                <a:gd name="T61" fmla="*/ 1 h 34"/>
                <a:gd name="T62" fmla="*/ 1 w 30"/>
                <a:gd name="T63" fmla="*/ 1 h 34"/>
                <a:gd name="T64" fmla="*/ 1 w 30"/>
                <a:gd name="T65" fmla="*/ 1 h 34"/>
                <a:gd name="T66" fmla="*/ 0 w 30"/>
                <a:gd name="T67" fmla="*/ 1 h 34"/>
                <a:gd name="T68" fmla="*/ 1 w 30"/>
                <a:gd name="T69" fmla="*/ 1 h 34"/>
                <a:gd name="T70" fmla="*/ 1 w 30"/>
                <a:gd name="T71" fmla="*/ 1 h 34"/>
                <a:gd name="T72" fmla="*/ 1 w 30"/>
                <a:gd name="T73" fmla="*/ 1 h 34"/>
                <a:gd name="T74" fmla="*/ 1 w 30"/>
                <a:gd name="T75" fmla="*/ 1 h 34"/>
                <a:gd name="T76" fmla="*/ 1 w 30"/>
                <a:gd name="T77" fmla="*/ 1 h 34"/>
                <a:gd name="T78" fmla="*/ 1 w 30"/>
                <a:gd name="T79" fmla="*/ 1 h 34"/>
                <a:gd name="T80" fmla="*/ 1 w 30"/>
                <a:gd name="T81" fmla="*/ 1 h 34"/>
                <a:gd name="T82" fmla="*/ 1 w 30"/>
                <a:gd name="T83" fmla="*/ 1 h 34"/>
                <a:gd name="T84" fmla="*/ 1 w 30"/>
                <a:gd name="T85" fmla="*/ 1 h 34"/>
                <a:gd name="T86" fmla="*/ 1 w 30"/>
                <a:gd name="T87" fmla="*/ 1 h 34"/>
                <a:gd name="T88" fmla="*/ 1 w 30"/>
                <a:gd name="T89" fmla="*/ 1 h 34"/>
                <a:gd name="T90" fmla="*/ 1 w 30"/>
                <a:gd name="T91" fmla="*/ 1 h 34"/>
                <a:gd name="T92" fmla="*/ 1 w 30"/>
                <a:gd name="T93" fmla="*/ 1 h 34"/>
                <a:gd name="T94" fmla="*/ 1 w 30"/>
                <a:gd name="T95" fmla="*/ 1 h 34"/>
                <a:gd name="T96" fmla="*/ 1 w 30"/>
                <a:gd name="T97" fmla="*/ 1 h 34"/>
                <a:gd name="T98" fmla="*/ 1 w 30"/>
                <a:gd name="T99" fmla="*/ 1 h 34"/>
                <a:gd name="T100" fmla="*/ 1 w 30"/>
                <a:gd name="T101" fmla="*/ 1 h 34"/>
                <a:gd name="T102" fmla="*/ 1 w 30"/>
                <a:gd name="T103" fmla="*/ 1 h 34"/>
                <a:gd name="T104" fmla="*/ 1 w 30"/>
                <a:gd name="T105" fmla="*/ 1 h 34"/>
                <a:gd name="T106" fmla="*/ 1 w 30"/>
                <a:gd name="T107" fmla="*/ 1 h 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 h="34">
                  <a:moveTo>
                    <a:pt x="25" y="4"/>
                  </a:moveTo>
                  <a:cubicBezTo>
                    <a:pt x="25" y="4"/>
                    <a:pt x="25" y="4"/>
                    <a:pt x="25" y="4"/>
                  </a:cubicBezTo>
                  <a:cubicBezTo>
                    <a:pt x="24" y="4"/>
                    <a:pt x="23" y="5"/>
                    <a:pt x="23" y="5"/>
                  </a:cubicBezTo>
                  <a:cubicBezTo>
                    <a:pt x="23" y="6"/>
                    <a:pt x="24" y="7"/>
                    <a:pt x="24" y="7"/>
                  </a:cubicBezTo>
                  <a:cubicBezTo>
                    <a:pt x="25" y="7"/>
                    <a:pt x="25" y="7"/>
                    <a:pt x="25" y="7"/>
                  </a:cubicBezTo>
                  <a:cubicBezTo>
                    <a:pt x="25" y="7"/>
                    <a:pt x="25" y="7"/>
                    <a:pt x="25" y="7"/>
                  </a:cubicBezTo>
                  <a:cubicBezTo>
                    <a:pt x="25" y="9"/>
                    <a:pt x="24" y="11"/>
                    <a:pt x="24" y="13"/>
                  </a:cubicBezTo>
                  <a:cubicBezTo>
                    <a:pt x="18" y="4"/>
                    <a:pt x="18" y="4"/>
                    <a:pt x="18" y="4"/>
                  </a:cubicBezTo>
                  <a:cubicBezTo>
                    <a:pt x="21" y="3"/>
                    <a:pt x="23" y="2"/>
                    <a:pt x="24" y="2"/>
                  </a:cubicBezTo>
                  <a:cubicBezTo>
                    <a:pt x="25" y="2"/>
                    <a:pt x="25" y="3"/>
                    <a:pt x="25" y="4"/>
                  </a:cubicBezTo>
                  <a:moveTo>
                    <a:pt x="23" y="19"/>
                  </a:moveTo>
                  <a:cubicBezTo>
                    <a:pt x="14" y="6"/>
                    <a:pt x="14" y="6"/>
                    <a:pt x="14" y="6"/>
                  </a:cubicBezTo>
                  <a:cubicBezTo>
                    <a:pt x="15" y="6"/>
                    <a:pt x="16" y="5"/>
                    <a:pt x="17" y="5"/>
                  </a:cubicBezTo>
                  <a:cubicBezTo>
                    <a:pt x="24" y="15"/>
                    <a:pt x="24" y="15"/>
                    <a:pt x="24" y="15"/>
                  </a:cubicBezTo>
                  <a:cubicBezTo>
                    <a:pt x="23" y="16"/>
                    <a:pt x="23" y="18"/>
                    <a:pt x="23" y="19"/>
                  </a:cubicBezTo>
                  <a:moveTo>
                    <a:pt x="22" y="25"/>
                  </a:moveTo>
                  <a:cubicBezTo>
                    <a:pt x="9" y="6"/>
                    <a:pt x="9" y="6"/>
                    <a:pt x="9" y="6"/>
                  </a:cubicBezTo>
                  <a:cubicBezTo>
                    <a:pt x="9" y="6"/>
                    <a:pt x="10" y="6"/>
                    <a:pt x="10" y="6"/>
                  </a:cubicBezTo>
                  <a:cubicBezTo>
                    <a:pt x="11" y="6"/>
                    <a:pt x="11" y="6"/>
                    <a:pt x="12" y="6"/>
                  </a:cubicBezTo>
                  <a:cubicBezTo>
                    <a:pt x="23" y="21"/>
                    <a:pt x="23" y="21"/>
                    <a:pt x="23" y="21"/>
                  </a:cubicBezTo>
                  <a:cubicBezTo>
                    <a:pt x="22" y="23"/>
                    <a:pt x="22" y="24"/>
                    <a:pt x="22" y="25"/>
                  </a:cubicBezTo>
                  <a:moveTo>
                    <a:pt x="7" y="6"/>
                  </a:moveTo>
                  <a:cubicBezTo>
                    <a:pt x="22" y="27"/>
                    <a:pt x="22" y="27"/>
                    <a:pt x="22" y="27"/>
                  </a:cubicBezTo>
                  <a:cubicBezTo>
                    <a:pt x="14" y="24"/>
                    <a:pt x="6" y="17"/>
                    <a:pt x="7" y="6"/>
                  </a:cubicBezTo>
                  <a:moveTo>
                    <a:pt x="29" y="5"/>
                  </a:moveTo>
                  <a:cubicBezTo>
                    <a:pt x="28" y="5"/>
                    <a:pt x="28" y="5"/>
                    <a:pt x="28" y="5"/>
                  </a:cubicBezTo>
                  <a:cubicBezTo>
                    <a:pt x="28" y="4"/>
                    <a:pt x="28" y="4"/>
                    <a:pt x="28" y="4"/>
                  </a:cubicBezTo>
                  <a:cubicBezTo>
                    <a:pt x="28" y="2"/>
                    <a:pt x="27" y="0"/>
                    <a:pt x="24" y="0"/>
                  </a:cubicBezTo>
                  <a:cubicBezTo>
                    <a:pt x="22" y="0"/>
                    <a:pt x="18" y="3"/>
                    <a:pt x="12" y="3"/>
                  </a:cubicBezTo>
                  <a:cubicBezTo>
                    <a:pt x="9" y="3"/>
                    <a:pt x="6" y="2"/>
                    <a:pt x="4" y="1"/>
                  </a:cubicBezTo>
                  <a:cubicBezTo>
                    <a:pt x="3" y="2"/>
                    <a:pt x="3" y="2"/>
                    <a:pt x="3" y="2"/>
                  </a:cubicBezTo>
                  <a:cubicBezTo>
                    <a:pt x="3" y="2"/>
                    <a:pt x="3" y="2"/>
                    <a:pt x="3" y="2"/>
                  </a:cubicBezTo>
                  <a:cubicBezTo>
                    <a:pt x="3" y="1"/>
                    <a:pt x="3" y="1"/>
                    <a:pt x="2" y="1"/>
                  </a:cubicBezTo>
                  <a:cubicBezTo>
                    <a:pt x="1" y="1"/>
                    <a:pt x="0" y="1"/>
                    <a:pt x="0" y="2"/>
                  </a:cubicBezTo>
                  <a:cubicBezTo>
                    <a:pt x="0" y="3"/>
                    <a:pt x="1" y="4"/>
                    <a:pt x="2" y="4"/>
                  </a:cubicBezTo>
                  <a:cubicBezTo>
                    <a:pt x="2" y="4"/>
                    <a:pt x="3" y="3"/>
                    <a:pt x="3" y="3"/>
                  </a:cubicBezTo>
                  <a:cubicBezTo>
                    <a:pt x="2" y="5"/>
                    <a:pt x="2" y="5"/>
                    <a:pt x="2" y="5"/>
                  </a:cubicBezTo>
                  <a:cubicBezTo>
                    <a:pt x="3" y="5"/>
                    <a:pt x="3" y="5"/>
                    <a:pt x="3" y="5"/>
                  </a:cubicBezTo>
                  <a:cubicBezTo>
                    <a:pt x="2" y="14"/>
                    <a:pt x="9" y="26"/>
                    <a:pt x="21" y="29"/>
                  </a:cubicBezTo>
                  <a:cubicBezTo>
                    <a:pt x="23" y="29"/>
                    <a:pt x="24" y="29"/>
                    <a:pt x="24" y="31"/>
                  </a:cubicBezTo>
                  <a:cubicBezTo>
                    <a:pt x="24" y="32"/>
                    <a:pt x="24" y="33"/>
                    <a:pt x="23" y="33"/>
                  </a:cubicBezTo>
                  <a:cubicBezTo>
                    <a:pt x="22" y="33"/>
                    <a:pt x="22" y="32"/>
                    <a:pt x="22" y="32"/>
                  </a:cubicBezTo>
                  <a:cubicBezTo>
                    <a:pt x="22" y="31"/>
                    <a:pt x="23" y="32"/>
                    <a:pt x="23" y="31"/>
                  </a:cubicBezTo>
                  <a:cubicBezTo>
                    <a:pt x="23" y="30"/>
                    <a:pt x="23" y="30"/>
                    <a:pt x="22" y="30"/>
                  </a:cubicBezTo>
                  <a:cubicBezTo>
                    <a:pt x="21" y="30"/>
                    <a:pt x="20" y="30"/>
                    <a:pt x="20" y="32"/>
                  </a:cubicBezTo>
                  <a:cubicBezTo>
                    <a:pt x="20" y="34"/>
                    <a:pt x="21" y="34"/>
                    <a:pt x="23" y="34"/>
                  </a:cubicBezTo>
                  <a:cubicBezTo>
                    <a:pt x="24" y="34"/>
                    <a:pt x="27" y="34"/>
                    <a:pt x="26" y="30"/>
                  </a:cubicBezTo>
                  <a:cubicBezTo>
                    <a:pt x="27" y="31"/>
                    <a:pt x="28" y="30"/>
                    <a:pt x="28" y="30"/>
                  </a:cubicBezTo>
                  <a:cubicBezTo>
                    <a:pt x="28" y="28"/>
                    <a:pt x="28" y="28"/>
                    <a:pt x="28" y="28"/>
                  </a:cubicBezTo>
                  <a:cubicBezTo>
                    <a:pt x="27" y="28"/>
                    <a:pt x="27" y="28"/>
                    <a:pt x="27" y="28"/>
                  </a:cubicBezTo>
                  <a:cubicBezTo>
                    <a:pt x="28" y="7"/>
                    <a:pt x="28" y="7"/>
                    <a:pt x="28" y="7"/>
                  </a:cubicBezTo>
                  <a:cubicBezTo>
                    <a:pt x="28" y="7"/>
                    <a:pt x="28" y="7"/>
                    <a:pt x="28" y="7"/>
                  </a:cubicBezTo>
                  <a:cubicBezTo>
                    <a:pt x="29" y="7"/>
                    <a:pt x="30" y="7"/>
                    <a:pt x="30" y="6"/>
                  </a:cubicBezTo>
                  <a:cubicBezTo>
                    <a:pt x="30" y="5"/>
                    <a:pt x="29" y="5"/>
                    <a:pt x="29" y="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154">
              <a:extLst>
                <a:ext uri="{FF2B5EF4-FFF2-40B4-BE49-F238E27FC236}">
                  <a16:creationId xmlns:a16="http://schemas.microsoft.com/office/drawing/2014/main" id="{8AC81FDE-EC17-0F5D-8AC7-DDE2CA42D0C1}"/>
                </a:ext>
              </a:extLst>
            </p:cNvPr>
            <p:cNvSpPr>
              <a:spLocks noChangeAspect="1" noEditPoints="1"/>
            </p:cNvSpPr>
            <p:nvPr userDrawn="1"/>
          </p:nvSpPr>
          <p:spPr bwMode="auto">
            <a:xfrm>
              <a:off x="3296" y="947"/>
              <a:ext cx="11" cy="7"/>
            </a:xfrm>
            <a:custGeom>
              <a:avLst/>
              <a:gdLst>
                <a:gd name="T0" fmla="*/ 1 w 22"/>
                <a:gd name="T1" fmla="*/ 0 h 15"/>
                <a:gd name="T2" fmla="*/ 1 w 22"/>
                <a:gd name="T3" fmla="*/ 0 h 15"/>
                <a:gd name="T4" fmla="*/ 1 w 22"/>
                <a:gd name="T5" fmla="*/ 0 h 15"/>
                <a:gd name="T6" fmla="*/ 1 w 22"/>
                <a:gd name="T7" fmla="*/ 0 h 15"/>
                <a:gd name="T8" fmla="*/ 1 w 22"/>
                <a:gd name="T9" fmla="*/ 0 h 15"/>
                <a:gd name="T10" fmla="*/ 1 w 22"/>
                <a:gd name="T11" fmla="*/ 0 h 15"/>
                <a:gd name="T12" fmla="*/ 1 w 22"/>
                <a:gd name="T13" fmla="*/ 0 h 15"/>
                <a:gd name="T14" fmla="*/ 1 w 22"/>
                <a:gd name="T15" fmla="*/ 0 h 15"/>
                <a:gd name="T16" fmla="*/ 1 w 22"/>
                <a:gd name="T17" fmla="*/ 0 h 15"/>
                <a:gd name="T18" fmla="*/ 1 w 22"/>
                <a:gd name="T19" fmla="*/ 0 h 15"/>
                <a:gd name="T20" fmla="*/ 1 w 22"/>
                <a:gd name="T21" fmla="*/ 0 h 15"/>
                <a:gd name="T22" fmla="*/ 1 w 22"/>
                <a:gd name="T23" fmla="*/ 0 h 15"/>
                <a:gd name="T24" fmla="*/ 1 w 22"/>
                <a:gd name="T25" fmla="*/ 0 h 15"/>
                <a:gd name="T26" fmla="*/ 1 w 22"/>
                <a:gd name="T27" fmla="*/ 0 h 15"/>
                <a:gd name="T28" fmla="*/ 1 w 22"/>
                <a:gd name="T29" fmla="*/ 0 h 15"/>
                <a:gd name="T30" fmla="*/ 1 w 22"/>
                <a:gd name="T31" fmla="*/ 0 h 15"/>
                <a:gd name="T32" fmla="*/ 1 w 22"/>
                <a:gd name="T33" fmla="*/ 0 h 15"/>
                <a:gd name="T34" fmla="*/ 1 w 22"/>
                <a:gd name="T35" fmla="*/ 0 h 15"/>
                <a:gd name="T36" fmla="*/ 1 w 22"/>
                <a:gd name="T37" fmla="*/ 0 h 15"/>
                <a:gd name="T38" fmla="*/ 1 w 22"/>
                <a:gd name="T39" fmla="*/ 0 h 15"/>
                <a:gd name="T40" fmla="*/ 1 w 22"/>
                <a:gd name="T41" fmla="*/ 0 h 15"/>
                <a:gd name="T42" fmla="*/ 1 w 22"/>
                <a:gd name="T43" fmla="*/ 0 h 15"/>
                <a:gd name="T44" fmla="*/ 1 w 22"/>
                <a:gd name="T45" fmla="*/ 0 h 15"/>
                <a:gd name="T46" fmla="*/ 1 w 22"/>
                <a:gd name="T47" fmla="*/ 0 h 15"/>
                <a:gd name="T48" fmla="*/ 1 w 22"/>
                <a:gd name="T49" fmla="*/ 0 h 15"/>
                <a:gd name="T50" fmla="*/ 1 w 22"/>
                <a:gd name="T51" fmla="*/ 0 h 15"/>
                <a:gd name="T52" fmla="*/ 1 w 22"/>
                <a:gd name="T53" fmla="*/ 0 h 15"/>
                <a:gd name="T54" fmla="*/ 1 w 22"/>
                <a:gd name="T55" fmla="*/ 0 h 15"/>
                <a:gd name="T56" fmla="*/ 1 w 22"/>
                <a:gd name="T57" fmla="*/ 0 h 15"/>
                <a:gd name="T58" fmla="*/ 1 w 22"/>
                <a:gd name="T59" fmla="*/ 0 h 15"/>
                <a:gd name="T60" fmla="*/ 1 w 22"/>
                <a:gd name="T61" fmla="*/ 0 h 15"/>
                <a:gd name="T62" fmla="*/ 1 w 22"/>
                <a:gd name="T63" fmla="*/ 0 h 15"/>
                <a:gd name="T64" fmla="*/ 1 w 22"/>
                <a:gd name="T65" fmla="*/ 0 h 15"/>
                <a:gd name="T66" fmla="*/ 1 w 22"/>
                <a:gd name="T67" fmla="*/ 0 h 15"/>
                <a:gd name="T68" fmla="*/ 1 w 22"/>
                <a:gd name="T69" fmla="*/ 0 h 15"/>
                <a:gd name="T70" fmla="*/ 1 w 22"/>
                <a:gd name="T71" fmla="*/ 0 h 15"/>
                <a:gd name="T72" fmla="*/ 1 w 22"/>
                <a:gd name="T73" fmla="*/ 0 h 15"/>
                <a:gd name="T74" fmla="*/ 1 w 22"/>
                <a:gd name="T75" fmla="*/ 0 h 15"/>
                <a:gd name="T76" fmla="*/ 1 w 22"/>
                <a:gd name="T77" fmla="*/ 0 h 15"/>
                <a:gd name="T78" fmla="*/ 1 w 22"/>
                <a:gd name="T79" fmla="*/ 0 h 15"/>
                <a:gd name="T80" fmla="*/ 1 w 22"/>
                <a:gd name="T81" fmla="*/ 0 h 15"/>
                <a:gd name="T82" fmla="*/ 1 w 22"/>
                <a:gd name="T83" fmla="*/ 0 h 15"/>
                <a:gd name="T84" fmla="*/ 1 w 22"/>
                <a:gd name="T85" fmla="*/ 0 h 15"/>
                <a:gd name="T86" fmla="*/ 1 w 22"/>
                <a:gd name="T87" fmla="*/ 0 h 15"/>
                <a:gd name="T88" fmla="*/ 1 w 22"/>
                <a:gd name="T89" fmla="*/ 0 h 15"/>
                <a:gd name="T90" fmla="*/ 1 w 22"/>
                <a:gd name="T91" fmla="*/ 0 h 15"/>
                <a:gd name="T92" fmla="*/ 1 w 22"/>
                <a:gd name="T93" fmla="*/ 0 h 15"/>
                <a:gd name="T94" fmla="*/ 1 w 22"/>
                <a:gd name="T95" fmla="*/ 0 h 15"/>
                <a:gd name="T96" fmla="*/ 1 w 22"/>
                <a:gd name="T97" fmla="*/ 0 h 15"/>
                <a:gd name="T98" fmla="*/ 1 w 22"/>
                <a:gd name="T99" fmla="*/ 0 h 15"/>
                <a:gd name="T100" fmla="*/ 1 w 22"/>
                <a:gd name="T101" fmla="*/ 0 h 15"/>
                <a:gd name="T102" fmla="*/ 1 w 22"/>
                <a:gd name="T103" fmla="*/ 0 h 15"/>
                <a:gd name="T104" fmla="*/ 1 w 22"/>
                <a:gd name="T105" fmla="*/ 0 h 15"/>
                <a:gd name="T106" fmla="*/ 1 w 22"/>
                <a:gd name="T107" fmla="*/ 0 h 15"/>
                <a:gd name="T108" fmla="*/ 1 w 22"/>
                <a:gd name="T109" fmla="*/ 0 h 15"/>
                <a:gd name="T110" fmla="*/ 1 w 22"/>
                <a:gd name="T111" fmla="*/ 0 h 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 h="15">
                  <a:moveTo>
                    <a:pt x="10" y="8"/>
                  </a:moveTo>
                  <a:cubicBezTo>
                    <a:pt x="10" y="8"/>
                    <a:pt x="10" y="7"/>
                    <a:pt x="10" y="7"/>
                  </a:cubicBezTo>
                  <a:cubicBezTo>
                    <a:pt x="10" y="7"/>
                    <a:pt x="11" y="7"/>
                    <a:pt x="11" y="7"/>
                  </a:cubicBezTo>
                  <a:cubicBezTo>
                    <a:pt x="11" y="7"/>
                    <a:pt x="10" y="7"/>
                    <a:pt x="10" y="7"/>
                  </a:cubicBezTo>
                  <a:cubicBezTo>
                    <a:pt x="11" y="7"/>
                    <a:pt x="11" y="7"/>
                    <a:pt x="11" y="7"/>
                  </a:cubicBezTo>
                  <a:cubicBezTo>
                    <a:pt x="10" y="7"/>
                    <a:pt x="10" y="7"/>
                    <a:pt x="10" y="7"/>
                  </a:cubicBezTo>
                  <a:cubicBezTo>
                    <a:pt x="10" y="7"/>
                    <a:pt x="10" y="7"/>
                    <a:pt x="10" y="6"/>
                  </a:cubicBezTo>
                  <a:cubicBezTo>
                    <a:pt x="10" y="6"/>
                    <a:pt x="10" y="6"/>
                    <a:pt x="11" y="6"/>
                  </a:cubicBezTo>
                  <a:cubicBezTo>
                    <a:pt x="11" y="7"/>
                    <a:pt x="11" y="7"/>
                    <a:pt x="11" y="7"/>
                  </a:cubicBezTo>
                  <a:cubicBezTo>
                    <a:pt x="11" y="7"/>
                    <a:pt x="11" y="7"/>
                    <a:pt x="11" y="7"/>
                  </a:cubicBezTo>
                  <a:cubicBezTo>
                    <a:pt x="11" y="7"/>
                    <a:pt x="12"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0" y="8"/>
                    <a:pt x="10" y="8"/>
                  </a:cubicBezTo>
                  <a:cubicBezTo>
                    <a:pt x="10" y="8"/>
                    <a:pt x="10" y="8"/>
                    <a:pt x="10" y="8"/>
                  </a:cubicBezTo>
                  <a:moveTo>
                    <a:pt x="11" y="6"/>
                  </a:moveTo>
                  <a:cubicBezTo>
                    <a:pt x="11" y="6"/>
                    <a:pt x="11" y="6"/>
                    <a:pt x="10" y="6"/>
                  </a:cubicBezTo>
                  <a:cubicBezTo>
                    <a:pt x="10" y="6"/>
                    <a:pt x="10" y="6"/>
                    <a:pt x="10" y="5"/>
                  </a:cubicBezTo>
                  <a:cubicBezTo>
                    <a:pt x="10" y="6"/>
                    <a:pt x="11" y="6"/>
                    <a:pt x="11" y="6"/>
                  </a:cubicBezTo>
                  <a:moveTo>
                    <a:pt x="12" y="6"/>
                  </a:moveTo>
                  <a:cubicBezTo>
                    <a:pt x="12" y="6"/>
                    <a:pt x="12" y="6"/>
                    <a:pt x="12" y="6"/>
                  </a:cubicBezTo>
                  <a:cubicBezTo>
                    <a:pt x="12" y="7"/>
                    <a:pt x="12" y="7"/>
                    <a:pt x="12" y="7"/>
                  </a:cubicBezTo>
                  <a:cubicBezTo>
                    <a:pt x="12" y="7"/>
                    <a:pt x="11" y="6"/>
                    <a:pt x="12" y="6"/>
                  </a:cubicBezTo>
                  <a:moveTo>
                    <a:pt x="9" y="7"/>
                  </a:moveTo>
                  <a:cubicBezTo>
                    <a:pt x="9" y="7"/>
                    <a:pt x="9" y="7"/>
                    <a:pt x="9" y="7"/>
                  </a:cubicBezTo>
                  <a:cubicBezTo>
                    <a:pt x="9" y="7"/>
                    <a:pt x="9" y="7"/>
                    <a:pt x="9" y="7"/>
                  </a:cubicBezTo>
                  <a:moveTo>
                    <a:pt x="18" y="10"/>
                  </a:moveTo>
                  <a:cubicBezTo>
                    <a:pt x="21" y="10"/>
                    <a:pt x="22" y="9"/>
                    <a:pt x="22" y="8"/>
                  </a:cubicBezTo>
                  <a:cubicBezTo>
                    <a:pt x="22" y="5"/>
                    <a:pt x="15" y="7"/>
                    <a:pt x="15" y="5"/>
                  </a:cubicBezTo>
                  <a:cubicBezTo>
                    <a:pt x="15" y="5"/>
                    <a:pt x="15" y="4"/>
                    <a:pt x="15" y="4"/>
                  </a:cubicBezTo>
                  <a:cubicBezTo>
                    <a:pt x="15" y="4"/>
                    <a:pt x="15" y="4"/>
                    <a:pt x="15" y="4"/>
                  </a:cubicBezTo>
                  <a:cubicBezTo>
                    <a:pt x="19" y="4"/>
                    <a:pt x="19" y="1"/>
                    <a:pt x="22" y="0"/>
                  </a:cubicBezTo>
                  <a:cubicBezTo>
                    <a:pt x="19" y="0"/>
                    <a:pt x="18" y="3"/>
                    <a:pt x="17" y="3"/>
                  </a:cubicBezTo>
                  <a:cubicBezTo>
                    <a:pt x="17" y="2"/>
                    <a:pt x="18" y="1"/>
                    <a:pt x="18" y="1"/>
                  </a:cubicBezTo>
                  <a:cubicBezTo>
                    <a:pt x="17" y="2"/>
                    <a:pt x="16" y="2"/>
                    <a:pt x="15" y="3"/>
                  </a:cubicBezTo>
                  <a:cubicBezTo>
                    <a:pt x="15" y="3"/>
                    <a:pt x="14" y="4"/>
                    <a:pt x="15" y="4"/>
                  </a:cubicBezTo>
                  <a:cubicBezTo>
                    <a:pt x="14" y="4"/>
                    <a:pt x="14" y="4"/>
                    <a:pt x="14" y="5"/>
                  </a:cubicBezTo>
                  <a:cubicBezTo>
                    <a:pt x="14" y="8"/>
                    <a:pt x="22" y="6"/>
                    <a:pt x="22" y="8"/>
                  </a:cubicBezTo>
                  <a:cubicBezTo>
                    <a:pt x="22" y="9"/>
                    <a:pt x="20" y="9"/>
                    <a:pt x="18" y="9"/>
                  </a:cubicBezTo>
                  <a:cubicBezTo>
                    <a:pt x="16" y="9"/>
                    <a:pt x="15" y="8"/>
                    <a:pt x="12" y="9"/>
                  </a:cubicBezTo>
                  <a:cubicBezTo>
                    <a:pt x="12" y="8"/>
                    <a:pt x="13" y="7"/>
                    <a:pt x="13" y="7"/>
                  </a:cubicBezTo>
                  <a:cubicBezTo>
                    <a:pt x="13" y="7"/>
                    <a:pt x="13" y="7"/>
                    <a:pt x="13" y="6"/>
                  </a:cubicBezTo>
                  <a:cubicBezTo>
                    <a:pt x="13" y="6"/>
                    <a:pt x="13" y="6"/>
                    <a:pt x="13" y="6"/>
                  </a:cubicBezTo>
                  <a:cubicBezTo>
                    <a:pt x="13" y="6"/>
                    <a:pt x="13" y="6"/>
                    <a:pt x="13" y="6"/>
                  </a:cubicBezTo>
                  <a:cubicBezTo>
                    <a:pt x="13" y="6"/>
                    <a:pt x="13" y="5"/>
                    <a:pt x="12" y="5"/>
                  </a:cubicBezTo>
                  <a:cubicBezTo>
                    <a:pt x="12" y="5"/>
                    <a:pt x="12" y="5"/>
                    <a:pt x="12" y="5"/>
                  </a:cubicBezTo>
                  <a:cubicBezTo>
                    <a:pt x="11" y="5"/>
                    <a:pt x="11" y="5"/>
                    <a:pt x="11" y="5"/>
                  </a:cubicBezTo>
                  <a:cubicBezTo>
                    <a:pt x="11" y="5"/>
                    <a:pt x="11" y="5"/>
                    <a:pt x="11" y="5"/>
                  </a:cubicBezTo>
                  <a:cubicBezTo>
                    <a:pt x="10" y="5"/>
                    <a:pt x="10" y="5"/>
                    <a:pt x="10" y="5"/>
                  </a:cubicBezTo>
                  <a:cubicBezTo>
                    <a:pt x="10" y="5"/>
                    <a:pt x="10" y="5"/>
                    <a:pt x="10" y="5"/>
                  </a:cubicBezTo>
                  <a:cubicBezTo>
                    <a:pt x="10" y="5"/>
                    <a:pt x="10" y="5"/>
                    <a:pt x="10" y="5"/>
                  </a:cubicBezTo>
                  <a:cubicBezTo>
                    <a:pt x="9" y="5"/>
                    <a:pt x="9" y="6"/>
                    <a:pt x="9" y="6"/>
                  </a:cubicBezTo>
                  <a:cubicBezTo>
                    <a:pt x="9" y="6"/>
                    <a:pt x="9" y="6"/>
                    <a:pt x="9" y="6"/>
                  </a:cubicBezTo>
                  <a:cubicBezTo>
                    <a:pt x="9" y="7"/>
                    <a:pt x="9" y="7"/>
                    <a:pt x="8" y="7"/>
                  </a:cubicBezTo>
                  <a:cubicBezTo>
                    <a:pt x="9" y="7"/>
                    <a:pt x="9" y="7"/>
                    <a:pt x="9" y="8"/>
                  </a:cubicBezTo>
                  <a:cubicBezTo>
                    <a:pt x="8" y="8"/>
                    <a:pt x="8" y="9"/>
                    <a:pt x="8" y="9"/>
                  </a:cubicBezTo>
                  <a:cubicBezTo>
                    <a:pt x="8" y="9"/>
                    <a:pt x="8" y="9"/>
                    <a:pt x="8" y="9"/>
                  </a:cubicBezTo>
                  <a:cubicBezTo>
                    <a:pt x="8" y="9"/>
                    <a:pt x="8" y="9"/>
                    <a:pt x="8" y="9"/>
                  </a:cubicBezTo>
                  <a:cubicBezTo>
                    <a:pt x="7" y="9"/>
                    <a:pt x="7" y="8"/>
                    <a:pt x="7" y="8"/>
                  </a:cubicBezTo>
                  <a:cubicBezTo>
                    <a:pt x="7" y="8"/>
                    <a:pt x="8" y="7"/>
                    <a:pt x="8" y="7"/>
                  </a:cubicBezTo>
                  <a:cubicBezTo>
                    <a:pt x="8" y="7"/>
                    <a:pt x="8" y="7"/>
                    <a:pt x="8" y="6"/>
                  </a:cubicBezTo>
                  <a:cubicBezTo>
                    <a:pt x="8" y="6"/>
                    <a:pt x="7" y="6"/>
                    <a:pt x="7" y="6"/>
                  </a:cubicBezTo>
                  <a:cubicBezTo>
                    <a:pt x="7" y="6"/>
                    <a:pt x="7" y="6"/>
                    <a:pt x="7" y="6"/>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6" y="7"/>
                  </a:cubicBezTo>
                  <a:cubicBezTo>
                    <a:pt x="6" y="7"/>
                    <a:pt x="6" y="7"/>
                    <a:pt x="6" y="7"/>
                  </a:cubicBezTo>
                  <a:cubicBezTo>
                    <a:pt x="6" y="7"/>
                    <a:pt x="6" y="7"/>
                    <a:pt x="6" y="7"/>
                  </a:cubicBezTo>
                  <a:cubicBezTo>
                    <a:pt x="6" y="6"/>
                    <a:pt x="6" y="6"/>
                    <a:pt x="5" y="6"/>
                  </a:cubicBezTo>
                  <a:cubicBezTo>
                    <a:pt x="6" y="6"/>
                    <a:pt x="6" y="6"/>
                    <a:pt x="6" y="6"/>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5" y="7"/>
                    <a:pt x="5" y="8"/>
                  </a:cubicBezTo>
                  <a:cubicBezTo>
                    <a:pt x="5" y="8"/>
                    <a:pt x="5" y="8"/>
                    <a:pt x="5" y="8"/>
                  </a:cubicBezTo>
                  <a:cubicBezTo>
                    <a:pt x="5" y="8"/>
                    <a:pt x="5" y="8"/>
                    <a:pt x="5" y="8"/>
                  </a:cubicBezTo>
                  <a:cubicBezTo>
                    <a:pt x="5" y="8"/>
                    <a:pt x="5"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7" y="9"/>
                    <a:pt x="6" y="9"/>
                  </a:cubicBezTo>
                  <a:cubicBezTo>
                    <a:pt x="6" y="10"/>
                    <a:pt x="5" y="10"/>
                    <a:pt x="6" y="9"/>
                  </a:cubicBezTo>
                  <a:cubicBezTo>
                    <a:pt x="5" y="10"/>
                    <a:pt x="6"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7" y="10"/>
                    <a:pt x="7" y="10"/>
                  </a:cubicBezTo>
                  <a:cubicBezTo>
                    <a:pt x="8" y="10"/>
                    <a:pt x="8" y="11"/>
                    <a:pt x="8" y="11"/>
                  </a:cubicBezTo>
                  <a:cubicBezTo>
                    <a:pt x="8" y="12"/>
                    <a:pt x="6" y="12"/>
                    <a:pt x="6" y="12"/>
                  </a:cubicBezTo>
                  <a:cubicBezTo>
                    <a:pt x="6" y="12"/>
                    <a:pt x="5" y="12"/>
                    <a:pt x="5" y="12"/>
                  </a:cubicBezTo>
                  <a:cubicBezTo>
                    <a:pt x="5" y="12"/>
                    <a:pt x="3" y="12"/>
                    <a:pt x="3" y="12"/>
                  </a:cubicBezTo>
                  <a:cubicBezTo>
                    <a:pt x="3" y="12"/>
                    <a:pt x="3" y="12"/>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2"/>
                    <a:pt x="2" y="12"/>
                  </a:cubicBezTo>
                  <a:cubicBezTo>
                    <a:pt x="2" y="12"/>
                    <a:pt x="2" y="12"/>
                    <a:pt x="3" y="12"/>
                  </a:cubicBezTo>
                  <a:cubicBezTo>
                    <a:pt x="3" y="12"/>
                    <a:pt x="3" y="12"/>
                    <a:pt x="3" y="12"/>
                  </a:cubicBezTo>
                  <a:cubicBezTo>
                    <a:pt x="2" y="12"/>
                    <a:pt x="2" y="12"/>
                    <a:pt x="2" y="12"/>
                  </a:cubicBezTo>
                  <a:cubicBezTo>
                    <a:pt x="2" y="12"/>
                    <a:pt x="2" y="12"/>
                    <a:pt x="2" y="12"/>
                  </a:cubicBezTo>
                  <a:cubicBezTo>
                    <a:pt x="2" y="12"/>
                    <a:pt x="1" y="12"/>
                    <a:pt x="1" y="12"/>
                  </a:cubicBezTo>
                  <a:cubicBezTo>
                    <a:pt x="1" y="12"/>
                    <a:pt x="1" y="12"/>
                    <a:pt x="1" y="12"/>
                  </a:cubicBezTo>
                  <a:cubicBezTo>
                    <a:pt x="1" y="12"/>
                    <a:pt x="0" y="12"/>
                    <a:pt x="1" y="13"/>
                  </a:cubicBezTo>
                  <a:cubicBezTo>
                    <a:pt x="1" y="13"/>
                    <a:pt x="1" y="12"/>
                    <a:pt x="1" y="12"/>
                  </a:cubicBezTo>
                  <a:cubicBezTo>
                    <a:pt x="1" y="13"/>
                    <a:pt x="1" y="13"/>
                    <a:pt x="1" y="13"/>
                  </a:cubicBezTo>
                  <a:cubicBezTo>
                    <a:pt x="1" y="13"/>
                    <a:pt x="1" y="13"/>
                    <a:pt x="2" y="13"/>
                  </a:cubicBezTo>
                  <a:cubicBezTo>
                    <a:pt x="2" y="13"/>
                    <a:pt x="2" y="13"/>
                    <a:pt x="2" y="13"/>
                  </a:cubicBezTo>
                  <a:cubicBezTo>
                    <a:pt x="2" y="13"/>
                    <a:pt x="2" y="13"/>
                    <a:pt x="2" y="14"/>
                  </a:cubicBezTo>
                  <a:cubicBezTo>
                    <a:pt x="2" y="14"/>
                    <a:pt x="2" y="14"/>
                    <a:pt x="2" y="14"/>
                  </a:cubicBezTo>
                  <a:cubicBezTo>
                    <a:pt x="2" y="14"/>
                    <a:pt x="2" y="14"/>
                    <a:pt x="2" y="14"/>
                  </a:cubicBezTo>
                  <a:cubicBezTo>
                    <a:pt x="2" y="14"/>
                    <a:pt x="2" y="15"/>
                    <a:pt x="3" y="15"/>
                  </a:cubicBezTo>
                  <a:cubicBezTo>
                    <a:pt x="3" y="14"/>
                    <a:pt x="2" y="14"/>
                    <a:pt x="2" y="14"/>
                  </a:cubicBezTo>
                  <a:cubicBezTo>
                    <a:pt x="2" y="14"/>
                    <a:pt x="3" y="14"/>
                    <a:pt x="3" y="14"/>
                  </a:cubicBezTo>
                  <a:cubicBezTo>
                    <a:pt x="3" y="14"/>
                    <a:pt x="3" y="13"/>
                    <a:pt x="3" y="13"/>
                  </a:cubicBezTo>
                  <a:cubicBezTo>
                    <a:pt x="3" y="13"/>
                    <a:pt x="3" y="13"/>
                    <a:pt x="3" y="13"/>
                  </a:cubicBezTo>
                  <a:cubicBezTo>
                    <a:pt x="3" y="14"/>
                    <a:pt x="3" y="14"/>
                    <a:pt x="4" y="14"/>
                  </a:cubicBezTo>
                  <a:cubicBezTo>
                    <a:pt x="4" y="14"/>
                    <a:pt x="4" y="13"/>
                    <a:pt x="4" y="13"/>
                  </a:cubicBezTo>
                  <a:cubicBezTo>
                    <a:pt x="4" y="13"/>
                    <a:pt x="4" y="13"/>
                    <a:pt x="4" y="13"/>
                  </a:cubicBezTo>
                  <a:cubicBezTo>
                    <a:pt x="4" y="13"/>
                    <a:pt x="4" y="13"/>
                    <a:pt x="4" y="14"/>
                  </a:cubicBezTo>
                  <a:cubicBezTo>
                    <a:pt x="4" y="14"/>
                    <a:pt x="5" y="14"/>
                    <a:pt x="5" y="13"/>
                  </a:cubicBezTo>
                  <a:cubicBezTo>
                    <a:pt x="5" y="14"/>
                    <a:pt x="5" y="14"/>
                    <a:pt x="5" y="14"/>
                  </a:cubicBezTo>
                  <a:cubicBezTo>
                    <a:pt x="5" y="14"/>
                    <a:pt x="5" y="14"/>
                    <a:pt x="5" y="13"/>
                  </a:cubicBezTo>
                  <a:cubicBezTo>
                    <a:pt x="5" y="13"/>
                    <a:pt x="5" y="14"/>
                    <a:pt x="5" y="14"/>
                  </a:cubicBezTo>
                  <a:cubicBezTo>
                    <a:pt x="5" y="14"/>
                    <a:pt x="5" y="14"/>
                    <a:pt x="5" y="14"/>
                  </a:cubicBezTo>
                  <a:cubicBezTo>
                    <a:pt x="6" y="14"/>
                    <a:pt x="6" y="14"/>
                    <a:pt x="6" y="14"/>
                  </a:cubicBezTo>
                  <a:cubicBezTo>
                    <a:pt x="6" y="14"/>
                    <a:pt x="6" y="14"/>
                    <a:pt x="6" y="14"/>
                  </a:cubicBezTo>
                  <a:cubicBezTo>
                    <a:pt x="6" y="14"/>
                    <a:pt x="6" y="14"/>
                    <a:pt x="6" y="14"/>
                  </a:cubicBezTo>
                  <a:cubicBezTo>
                    <a:pt x="6" y="14"/>
                    <a:pt x="6" y="14"/>
                    <a:pt x="6" y="14"/>
                  </a:cubicBezTo>
                  <a:cubicBezTo>
                    <a:pt x="7" y="14"/>
                    <a:pt x="6" y="14"/>
                    <a:pt x="7" y="15"/>
                  </a:cubicBezTo>
                  <a:cubicBezTo>
                    <a:pt x="7" y="13"/>
                    <a:pt x="7" y="14"/>
                    <a:pt x="8" y="13"/>
                  </a:cubicBezTo>
                  <a:cubicBezTo>
                    <a:pt x="8" y="13"/>
                    <a:pt x="8" y="13"/>
                    <a:pt x="8" y="13"/>
                  </a:cubicBezTo>
                  <a:cubicBezTo>
                    <a:pt x="8" y="14"/>
                    <a:pt x="8" y="14"/>
                    <a:pt x="8" y="14"/>
                  </a:cubicBezTo>
                  <a:cubicBezTo>
                    <a:pt x="8" y="14"/>
                    <a:pt x="9" y="14"/>
                    <a:pt x="9" y="13"/>
                  </a:cubicBezTo>
                  <a:cubicBezTo>
                    <a:pt x="9" y="13"/>
                    <a:pt x="9" y="13"/>
                    <a:pt x="9" y="13"/>
                  </a:cubicBezTo>
                  <a:cubicBezTo>
                    <a:pt x="9" y="13"/>
                    <a:pt x="10" y="13"/>
                    <a:pt x="10" y="13"/>
                  </a:cubicBezTo>
                  <a:cubicBezTo>
                    <a:pt x="10" y="13"/>
                    <a:pt x="10" y="13"/>
                    <a:pt x="10" y="13"/>
                  </a:cubicBezTo>
                  <a:cubicBezTo>
                    <a:pt x="10" y="13"/>
                    <a:pt x="11" y="12"/>
                    <a:pt x="11" y="12"/>
                  </a:cubicBezTo>
                  <a:cubicBezTo>
                    <a:pt x="13" y="12"/>
                    <a:pt x="10" y="11"/>
                    <a:pt x="14" y="11"/>
                  </a:cubicBezTo>
                  <a:cubicBezTo>
                    <a:pt x="14" y="11"/>
                    <a:pt x="14" y="11"/>
                    <a:pt x="14" y="11"/>
                  </a:cubicBezTo>
                  <a:cubicBezTo>
                    <a:pt x="14" y="11"/>
                    <a:pt x="14" y="12"/>
                    <a:pt x="15" y="12"/>
                  </a:cubicBezTo>
                  <a:cubicBezTo>
                    <a:pt x="15" y="12"/>
                    <a:pt x="15" y="12"/>
                    <a:pt x="15" y="12"/>
                  </a:cubicBezTo>
                  <a:cubicBezTo>
                    <a:pt x="15" y="13"/>
                    <a:pt x="15" y="13"/>
                    <a:pt x="15" y="13"/>
                  </a:cubicBezTo>
                  <a:cubicBezTo>
                    <a:pt x="15" y="13"/>
                    <a:pt x="15" y="13"/>
                    <a:pt x="15" y="13"/>
                  </a:cubicBezTo>
                  <a:cubicBezTo>
                    <a:pt x="14" y="13"/>
                    <a:pt x="14" y="12"/>
                    <a:pt x="13" y="12"/>
                  </a:cubicBezTo>
                  <a:cubicBezTo>
                    <a:pt x="13" y="12"/>
                    <a:pt x="13" y="12"/>
                    <a:pt x="13" y="12"/>
                  </a:cubicBezTo>
                  <a:cubicBezTo>
                    <a:pt x="13" y="12"/>
                    <a:pt x="12" y="12"/>
                    <a:pt x="12" y="13"/>
                  </a:cubicBezTo>
                  <a:cubicBezTo>
                    <a:pt x="12" y="13"/>
                    <a:pt x="13" y="12"/>
                    <a:pt x="13" y="12"/>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3" y="13"/>
                    <a:pt x="13" y="13"/>
                  </a:cubicBezTo>
                  <a:cubicBezTo>
                    <a:pt x="13" y="14"/>
                    <a:pt x="13" y="14"/>
                    <a:pt x="13"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5"/>
                    <a:pt x="15" y="14"/>
                  </a:cubicBezTo>
                  <a:cubicBezTo>
                    <a:pt x="14" y="14"/>
                    <a:pt x="14" y="14"/>
                    <a:pt x="14" y="14"/>
                  </a:cubicBezTo>
                  <a:cubicBezTo>
                    <a:pt x="14" y="14"/>
                    <a:pt x="14" y="14"/>
                    <a:pt x="14" y="14"/>
                  </a:cubicBez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5" y="13"/>
                    <a:pt x="16" y="13"/>
                  </a:cubicBezTo>
                  <a:cubicBezTo>
                    <a:pt x="16" y="13"/>
                    <a:pt x="16" y="13"/>
                    <a:pt x="16" y="13"/>
                  </a:cubicBezTo>
                  <a:cubicBezTo>
                    <a:pt x="17" y="13"/>
                    <a:pt x="17" y="13"/>
                    <a:pt x="17" y="13"/>
                  </a:cubicBezTo>
                  <a:cubicBezTo>
                    <a:pt x="17" y="13"/>
                    <a:pt x="17" y="12"/>
                    <a:pt x="17" y="12"/>
                  </a:cubicBezTo>
                  <a:cubicBezTo>
                    <a:pt x="17" y="12"/>
                    <a:pt x="17" y="12"/>
                    <a:pt x="17" y="11"/>
                  </a:cubicBezTo>
                  <a:cubicBezTo>
                    <a:pt x="17" y="12"/>
                    <a:pt x="18" y="12"/>
                    <a:pt x="18" y="12"/>
                  </a:cubicBezTo>
                  <a:cubicBezTo>
                    <a:pt x="19" y="12"/>
                    <a:pt x="18" y="12"/>
                    <a:pt x="19" y="11"/>
                  </a:cubicBezTo>
                  <a:cubicBezTo>
                    <a:pt x="19" y="11"/>
                    <a:pt x="20" y="11"/>
                    <a:pt x="20" y="11"/>
                  </a:cubicBezTo>
                  <a:cubicBezTo>
                    <a:pt x="20" y="11"/>
                    <a:pt x="20" y="11"/>
                    <a:pt x="20" y="11"/>
                  </a:cubicBezTo>
                  <a:cubicBezTo>
                    <a:pt x="20" y="12"/>
                    <a:pt x="20" y="12"/>
                    <a:pt x="20" y="12"/>
                  </a:cubicBezTo>
                  <a:cubicBezTo>
                    <a:pt x="20" y="12"/>
                    <a:pt x="20" y="12"/>
                    <a:pt x="19" y="12"/>
                  </a:cubicBezTo>
                  <a:cubicBezTo>
                    <a:pt x="19" y="12"/>
                    <a:pt x="19" y="12"/>
                    <a:pt x="19" y="12"/>
                  </a:cubicBezTo>
                  <a:cubicBezTo>
                    <a:pt x="19" y="12"/>
                    <a:pt x="18" y="13"/>
                    <a:pt x="18" y="13"/>
                  </a:cubicBezTo>
                  <a:cubicBezTo>
                    <a:pt x="18" y="13"/>
                    <a:pt x="19" y="13"/>
                    <a:pt x="19" y="13"/>
                  </a:cubicBezTo>
                  <a:cubicBezTo>
                    <a:pt x="19" y="13"/>
                    <a:pt x="19" y="13"/>
                    <a:pt x="19" y="13"/>
                  </a:cubicBezTo>
                  <a:cubicBezTo>
                    <a:pt x="19" y="13"/>
                    <a:pt x="19" y="13"/>
                    <a:pt x="20" y="13"/>
                  </a:cubicBezTo>
                  <a:cubicBezTo>
                    <a:pt x="20" y="13"/>
                    <a:pt x="20" y="13"/>
                    <a:pt x="20" y="13"/>
                  </a:cubicBezTo>
                  <a:cubicBezTo>
                    <a:pt x="19" y="13"/>
                    <a:pt x="19" y="14"/>
                    <a:pt x="19" y="14"/>
                  </a:cubicBezTo>
                  <a:cubicBezTo>
                    <a:pt x="19" y="14"/>
                    <a:pt x="19" y="14"/>
                    <a:pt x="20" y="14"/>
                  </a:cubicBezTo>
                  <a:cubicBezTo>
                    <a:pt x="19" y="14"/>
                    <a:pt x="20" y="14"/>
                    <a:pt x="20" y="14"/>
                  </a:cubicBezTo>
                  <a:cubicBezTo>
                    <a:pt x="20" y="14"/>
                    <a:pt x="20" y="14"/>
                    <a:pt x="20" y="14"/>
                  </a:cubicBezTo>
                  <a:cubicBezTo>
                    <a:pt x="20" y="14"/>
                    <a:pt x="20" y="14"/>
                    <a:pt x="20" y="14"/>
                  </a:cubicBezTo>
                  <a:cubicBezTo>
                    <a:pt x="20" y="14"/>
                    <a:pt x="20" y="14"/>
                    <a:pt x="20" y="13"/>
                  </a:cubicBezTo>
                  <a:cubicBezTo>
                    <a:pt x="21" y="13"/>
                    <a:pt x="21" y="13"/>
                    <a:pt x="21" y="13"/>
                  </a:cubicBezTo>
                  <a:cubicBezTo>
                    <a:pt x="20" y="14"/>
                    <a:pt x="20" y="14"/>
                    <a:pt x="21" y="14"/>
                  </a:cubicBezTo>
                  <a:cubicBezTo>
                    <a:pt x="21" y="14"/>
                    <a:pt x="21" y="14"/>
                    <a:pt x="21" y="14"/>
                  </a:cubicBezTo>
                  <a:cubicBezTo>
                    <a:pt x="21" y="14"/>
                    <a:pt x="21" y="15"/>
                    <a:pt x="21" y="14"/>
                  </a:cubicBezTo>
                  <a:cubicBezTo>
                    <a:pt x="21" y="14"/>
                    <a:pt x="21" y="14"/>
                    <a:pt x="21" y="14"/>
                  </a:cubicBezTo>
                  <a:cubicBezTo>
                    <a:pt x="21" y="14"/>
                    <a:pt x="21" y="14"/>
                    <a:pt x="21" y="14"/>
                  </a:cubicBezTo>
                  <a:cubicBezTo>
                    <a:pt x="22" y="13"/>
                    <a:pt x="21" y="13"/>
                    <a:pt x="21" y="13"/>
                  </a:cubicBezTo>
                  <a:cubicBezTo>
                    <a:pt x="21" y="13"/>
                    <a:pt x="22" y="13"/>
                    <a:pt x="22" y="12"/>
                  </a:cubicBezTo>
                  <a:cubicBezTo>
                    <a:pt x="22" y="12"/>
                    <a:pt x="22" y="12"/>
                    <a:pt x="21" y="12"/>
                  </a:cubicBezTo>
                  <a:cubicBezTo>
                    <a:pt x="21" y="12"/>
                    <a:pt x="21" y="12"/>
                    <a:pt x="21" y="12"/>
                  </a:cubicBezTo>
                  <a:cubicBezTo>
                    <a:pt x="21" y="12"/>
                    <a:pt x="21" y="12"/>
                    <a:pt x="21" y="12"/>
                  </a:cubicBezTo>
                  <a:cubicBezTo>
                    <a:pt x="22" y="12"/>
                    <a:pt x="22" y="12"/>
                    <a:pt x="22" y="12"/>
                  </a:cubicBezTo>
                  <a:cubicBezTo>
                    <a:pt x="21" y="12"/>
                    <a:pt x="21" y="11"/>
                    <a:pt x="21" y="11"/>
                  </a:cubicBezTo>
                  <a:cubicBezTo>
                    <a:pt x="21" y="11"/>
                    <a:pt x="21" y="11"/>
                    <a:pt x="21" y="11"/>
                  </a:cubicBezTo>
                  <a:cubicBezTo>
                    <a:pt x="22" y="11"/>
                    <a:pt x="22" y="11"/>
                    <a:pt x="22" y="10"/>
                  </a:cubicBezTo>
                  <a:cubicBezTo>
                    <a:pt x="21" y="11"/>
                    <a:pt x="21" y="11"/>
                    <a:pt x="21" y="11"/>
                  </a:cubicBezTo>
                  <a:cubicBezTo>
                    <a:pt x="21" y="10"/>
                    <a:pt x="21" y="10"/>
                    <a:pt x="21" y="10"/>
                  </a:cubicBezTo>
                  <a:cubicBezTo>
                    <a:pt x="20" y="10"/>
                    <a:pt x="19" y="10"/>
                    <a:pt x="18" y="10"/>
                  </a:cubicBezTo>
                  <a:cubicBezTo>
                    <a:pt x="18" y="10"/>
                    <a:pt x="18" y="10"/>
                    <a:pt x="18" y="1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04" name="Freeform 155">
              <a:extLst>
                <a:ext uri="{FF2B5EF4-FFF2-40B4-BE49-F238E27FC236}">
                  <a16:creationId xmlns:a16="http://schemas.microsoft.com/office/drawing/2014/main" id="{2F554C22-05E6-FB06-EE07-A8EDE4EA9BB5}"/>
                </a:ext>
              </a:extLst>
            </p:cNvPr>
            <p:cNvSpPr>
              <a:spLocks noChangeAspect="1" noEditPoints="1"/>
            </p:cNvSpPr>
            <p:nvPr userDrawn="1"/>
          </p:nvSpPr>
          <p:spPr bwMode="auto">
            <a:xfrm>
              <a:off x="3294" y="955"/>
              <a:ext cx="13" cy="5"/>
            </a:xfrm>
            <a:custGeom>
              <a:avLst/>
              <a:gdLst>
                <a:gd name="T0" fmla="*/ 0 w 27"/>
                <a:gd name="T1" fmla="*/ 0 h 11"/>
                <a:gd name="T2" fmla="*/ 0 w 27"/>
                <a:gd name="T3" fmla="*/ 0 h 11"/>
                <a:gd name="T4" fmla="*/ 0 w 27"/>
                <a:gd name="T5" fmla="*/ 0 h 11"/>
                <a:gd name="T6" fmla="*/ 0 w 27"/>
                <a:gd name="T7" fmla="*/ 0 h 11"/>
                <a:gd name="T8" fmla="*/ 0 w 27"/>
                <a:gd name="T9" fmla="*/ 0 h 11"/>
                <a:gd name="T10" fmla="*/ 0 w 27"/>
                <a:gd name="T11" fmla="*/ 0 h 11"/>
                <a:gd name="T12" fmla="*/ 0 w 27"/>
                <a:gd name="T13" fmla="*/ 0 h 11"/>
                <a:gd name="T14" fmla="*/ 0 w 27"/>
                <a:gd name="T15" fmla="*/ 0 h 11"/>
                <a:gd name="T16" fmla="*/ 0 w 27"/>
                <a:gd name="T17" fmla="*/ 0 h 11"/>
                <a:gd name="T18" fmla="*/ 0 w 27"/>
                <a:gd name="T19" fmla="*/ 0 h 11"/>
                <a:gd name="T20" fmla="*/ 0 w 27"/>
                <a:gd name="T21" fmla="*/ 0 h 11"/>
                <a:gd name="T22" fmla="*/ 0 w 27"/>
                <a:gd name="T23" fmla="*/ 0 h 11"/>
                <a:gd name="T24" fmla="*/ 0 w 27"/>
                <a:gd name="T25" fmla="*/ 0 h 11"/>
                <a:gd name="T26" fmla="*/ 0 w 27"/>
                <a:gd name="T27" fmla="*/ 0 h 11"/>
                <a:gd name="T28" fmla="*/ 0 w 27"/>
                <a:gd name="T29" fmla="*/ 0 h 11"/>
                <a:gd name="T30" fmla="*/ 0 w 27"/>
                <a:gd name="T31" fmla="*/ 0 h 11"/>
                <a:gd name="T32" fmla="*/ 0 w 27"/>
                <a:gd name="T33" fmla="*/ 0 h 11"/>
                <a:gd name="T34" fmla="*/ 0 w 27"/>
                <a:gd name="T35" fmla="*/ 0 h 11"/>
                <a:gd name="T36" fmla="*/ 0 w 27"/>
                <a:gd name="T37" fmla="*/ 0 h 11"/>
                <a:gd name="T38" fmla="*/ 0 w 27"/>
                <a:gd name="T39" fmla="*/ 0 h 11"/>
                <a:gd name="T40" fmla="*/ 0 w 27"/>
                <a:gd name="T41" fmla="*/ 0 h 11"/>
                <a:gd name="T42" fmla="*/ 0 w 27"/>
                <a:gd name="T43" fmla="*/ 0 h 11"/>
                <a:gd name="T44" fmla="*/ 0 w 27"/>
                <a:gd name="T45" fmla="*/ 0 h 11"/>
                <a:gd name="T46" fmla="*/ 0 w 27"/>
                <a:gd name="T47" fmla="*/ 0 h 11"/>
                <a:gd name="T48" fmla="*/ 0 w 27"/>
                <a:gd name="T49" fmla="*/ 0 h 11"/>
                <a:gd name="T50" fmla="*/ 0 w 27"/>
                <a:gd name="T51" fmla="*/ 0 h 11"/>
                <a:gd name="T52" fmla="*/ 0 w 27"/>
                <a:gd name="T53" fmla="*/ 0 h 11"/>
                <a:gd name="T54" fmla="*/ 0 w 27"/>
                <a:gd name="T55" fmla="*/ 0 h 11"/>
                <a:gd name="T56" fmla="*/ 0 w 27"/>
                <a:gd name="T57" fmla="*/ 0 h 11"/>
                <a:gd name="T58" fmla="*/ 0 w 27"/>
                <a:gd name="T59" fmla="*/ 0 h 11"/>
                <a:gd name="T60" fmla="*/ 0 w 27"/>
                <a:gd name="T61" fmla="*/ 0 h 11"/>
                <a:gd name="T62" fmla="*/ 0 w 27"/>
                <a:gd name="T63" fmla="*/ 0 h 11"/>
                <a:gd name="T64" fmla="*/ 0 w 27"/>
                <a:gd name="T65" fmla="*/ 0 h 11"/>
                <a:gd name="T66" fmla="*/ 0 w 27"/>
                <a:gd name="T67" fmla="*/ 0 h 11"/>
                <a:gd name="T68" fmla="*/ 0 w 27"/>
                <a:gd name="T69" fmla="*/ 0 h 11"/>
                <a:gd name="T70" fmla="*/ 0 w 27"/>
                <a:gd name="T71" fmla="*/ 0 h 11"/>
                <a:gd name="T72" fmla="*/ 0 w 27"/>
                <a:gd name="T73" fmla="*/ 0 h 11"/>
                <a:gd name="T74" fmla="*/ 0 w 27"/>
                <a:gd name="T75" fmla="*/ 0 h 11"/>
                <a:gd name="T76" fmla="*/ 0 w 27"/>
                <a:gd name="T77" fmla="*/ 0 h 11"/>
                <a:gd name="T78" fmla="*/ 0 w 27"/>
                <a:gd name="T79" fmla="*/ 0 h 11"/>
                <a:gd name="T80" fmla="*/ 0 w 27"/>
                <a:gd name="T81" fmla="*/ 0 h 11"/>
                <a:gd name="T82" fmla="*/ 0 w 27"/>
                <a:gd name="T83" fmla="*/ 0 h 11"/>
                <a:gd name="T84" fmla="*/ 0 w 27"/>
                <a:gd name="T85" fmla="*/ 0 h 11"/>
                <a:gd name="T86" fmla="*/ 0 w 27"/>
                <a:gd name="T87" fmla="*/ 0 h 11"/>
                <a:gd name="T88" fmla="*/ 0 w 27"/>
                <a:gd name="T89" fmla="*/ 0 h 11"/>
                <a:gd name="T90" fmla="*/ 0 w 27"/>
                <a:gd name="T91" fmla="*/ 0 h 11"/>
                <a:gd name="T92" fmla="*/ 0 w 27"/>
                <a:gd name="T93" fmla="*/ 0 h 11"/>
                <a:gd name="T94" fmla="*/ 0 w 27"/>
                <a:gd name="T95" fmla="*/ 0 h 11"/>
                <a:gd name="T96" fmla="*/ 0 w 27"/>
                <a:gd name="T97" fmla="*/ 0 h 11"/>
                <a:gd name="T98" fmla="*/ 0 w 27"/>
                <a:gd name="T99" fmla="*/ 0 h 11"/>
                <a:gd name="T100" fmla="*/ 0 w 27"/>
                <a:gd name="T101" fmla="*/ 0 h 11"/>
                <a:gd name="T102" fmla="*/ 0 w 27"/>
                <a:gd name="T103" fmla="*/ 0 h 11"/>
                <a:gd name="T104" fmla="*/ 0 w 27"/>
                <a:gd name="T105" fmla="*/ 0 h 11"/>
                <a:gd name="T106" fmla="*/ 0 w 27"/>
                <a:gd name="T107" fmla="*/ 0 h 11"/>
                <a:gd name="T108" fmla="*/ 0 w 27"/>
                <a:gd name="T109" fmla="*/ 0 h 11"/>
                <a:gd name="T110" fmla="*/ 0 w 27"/>
                <a:gd name="T111" fmla="*/ 0 h 11"/>
                <a:gd name="T112" fmla="*/ 0 w 27"/>
                <a:gd name="T113" fmla="*/ 0 h 11"/>
                <a:gd name="T114" fmla="*/ 0 w 27"/>
                <a:gd name="T115" fmla="*/ 0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11">
                  <a:moveTo>
                    <a:pt x="10" y="9"/>
                  </a:moveTo>
                  <a:cubicBezTo>
                    <a:pt x="10" y="9"/>
                    <a:pt x="10" y="9"/>
                    <a:pt x="10" y="9"/>
                  </a:cubicBezTo>
                  <a:cubicBezTo>
                    <a:pt x="10" y="9"/>
                    <a:pt x="10" y="9"/>
                    <a:pt x="10" y="9"/>
                  </a:cubicBezTo>
                  <a:moveTo>
                    <a:pt x="8" y="4"/>
                  </a:moveTo>
                  <a:cubicBezTo>
                    <a:pt x="8" y="4"/>
                    <a:pt x="8" y="3"/>
                    <a:pt x="8" y="3"/>
                  </a:cubicBezTo>
                  <a:cubicBezTo>
                    <a:pt x="9" y="3"/>
                    <a:pt x="9" y="3"/>
                    <a:pt x="9" y="3"/>
                  </a:cubicBezTo>
                  <a:cubicBezTo>
                    <a:pt x="9" y="3"/>
                    <a:pt x="9" y="3"/>
                    <a:pt x="8" y="3"/>
                  </a:cubicBezTo>
                  <a:cubicBezTo>
                    <a:pt x="9" y="3"/>
                    <a:pt x="9" y="3"/>
                    <a:pt x="9" y="3"/>
                  </a:cubicBezTo>
                  <a:cubicBezTo>
                    <a:pt x="9" y="2"/>
                    <a:pt x="8" y="3"/>
                    <a:pt x="8" y="3"/>
                  </a:cubicBezTo>
                  <a:cubicBezTo>
                    <a:pt x="8" y="2"/>
                    <a:pt x="8" y="2"/>
                    <a:pt x="8" y="2"/>
                  </a:cubicBezTo>
                  <a:cubicBezTo>
                    <a:pt x="9" y="2"/>
                    <a:pt x="9" y="2"/>
                    <a:pt x="9" y="2"/>
                  </a:cubicBezTo>
                  <a:cubicBezTo>
                    <a:pt x="10" y="3"/>
                    <a:pt x="10" y="3"/>
                    <a:pt x="10" y="3"/>
                  </a:cubicBezTo>
                  <a:cubicBezTo>
                    <a:pt x="10" y="3"/>
                    <a:pt x="10" y="3"/>
                    <a:pt x="10" y="3"/>
                  </a:cubicBezTo>
                  <a:cubicBezTo>
                    <a:pt x="10" y="3"/>
                    <a:pt x="10" y="3"/>
                    <a:pt x="10" y="3"/>
                  </a:cubicBezTo>
                  <a:cubicBezTo>
                    <a:pt x="10" y="3"/>
                    <a:pt x="10" y="3"/>
                    <a:pt x="9" y="3"/>
                  </a:cubicBezTo>
                  <a:cubicBezTo>
                    <a:pt x="9" y="3"/>
                    <a:pt x="9" y="3"/>
                    <a:pt x="9" y="3"/>
                  </a:cubicBezTo>
                  <a:cubicBezTo>
                    <a:pt x="9" y="3"/>
                    <a:pt x="9" y="3"/>
                    <a:pt x="9" y="3"/>
                  </a:cubicBezTo>
                  <a:cubicBezTo>
                    <a:pt x="9" y="3"/>
                    <a:pt x="9" y="4"/>
                    <a:pt x="9" y="4"/>
                  </a:cubicBezTo>
                  <a:cubicBezTo>
                    <a:pt x="9" y="4"/>
                    <a:pt x="9" y="4"/>
                    <a:pt x="9" y="4"/>
                  </a:cubicBezTo>
                  <a:cubicBezTo>
                    <a:pt x="9" y="4"/>
                    <a:pt x="9" y="5"/>
                    <a:pt x="8" y="5"/>
                  </a:cubicBezTo>
                  <a:cubicBezTo>
                    <a:pt x="8" y="4"/>
                    <a:pt x="8" y="4"/>
                    <a:pt x="8" y="4"/>
                  </a:cubicBezTo>
                  <a:moveTo>
                    <a:pt x="9" y="2"/>
                  </a:moveTo>
                  <a:cubicBezTo>
                    <a:pt x="9" y="2"/>
                    <a:pt x="9" y="2"/>
                    <a:pt x="8" y="2"/>
                  </a:cubicBezTo>
                  <a:cubicBezTo>
                    <a:pt x="8" y="2"/>
                    <a:pt x="8" y="2"/>
                    <a:pt x="8" y="1"/>
                  </a:cubicBezTo>
                  <a:cubicBezTo>
                    <a:pt x="8" y="1"/>
                    <a:pt x="9" y="2"/>
                    <a:pt x="9" y="2"/>
                  </a:cubicBezTo>
                  <a:moveTo>
                    <a:pt x="10" y="2"/>
                  </a:moveTo>
                  <a:cubicBezTo>
                    <a:pt x="10" y="2"/>
                    <a:pt x="11" y="2"/>
                    <a:pt x="11" y="2"/>
                  </a:cubicBezTo>
                  <a:cubicBezTo>
                    <a:pt x="10" y="2"/>
                    <a:pt x="11" y="3"/>
                    <a:pt x="10" y="3"/>
                  </a:cubicBezTo>
                  <a:cubicBezTo>
                    <a:pt x="10" y="3"/>
                    <a:pt x="10" y="2"/>
                    <a:pt x="10" y="2"/>
                  </a:cubicBezTo>
                  <a:moveTo>
                    <a:pt x="5" y="6"/>
                  </a:moveTo>
                  <a:cubicBezTo>
                    <a:pt x="5" y="6"/>
                    <a:pt x="5" y="6"/>
                    <a:pt x="5" y="6"/>
                  </a:cubicBezTo>
                  <a:cubicBezTo>
                    <a:pt x="5" y="6"/>
                    <a:pt x="5" y="6"/>
                    <a:pt x="5" y="6"/>
                  </a:cubicBezTo>
                  <a:moveTo>
                    <a:pt x="27" y="4"/>
                  </a:moveTo>
                  <a:cubicBezTo>
                    <a:pt x="27" y="3"/>
                    <a:pt x="26" y="3"/>
                    <a:pt x="23" y="3"/>
                  </a:cubicBezTo>
                  <a:cubicBezTo>
                    <a:pt x="21" y="3"/>
                    <a:pt x="14" y="4"/>
                    <a:pt x="14" y="2"/>
                  </a:cubicBezTo>
                  <a:cubicBezTo>
                    <a:pt x="14" y="2"/>
                    <a:pt x="16" y="2"/>
                    <a:pt x="17" y="2"/>
                  </a:cubicBezTo>
                  <a:cubicBezTo>
                    <a:pt x="17" y="2"/>
                    <a:pt x="17" y="2"/>
                    <a:pt x="18" y="2"/>
                  </a:cubicBezTo>
                  <a:cubicBezTo>
                    <a:pt x="21" y="3"/>
                    <a:pt x="25" y="1"/>
                    <a:pt x="27" y="2"/>
                  </a:cubicBezTo>
                  <a:cubicBezTo>
                    <a:pt x="25" y="0"/>
                    <a:pt x="23" y="2"/>
                    <a:pt x="20" y="1"/>
                  </a:cubicBezTo>
                  <a:cubicBezTo>
                    <a:pt x="22" y="1"/>
                    <a:pt x="22" y="1"/>
                    <a:pt x="22" y="0"/>
                  </a:cubicBezTo>
                  <a:cubicBezTo>
                    <a:pt x="21" y="1"/>
                    <a:pt x="19" y="0"/>
                    <a:pt x="17" y="1"/>
                  </a:cubicBezTo>
                  <a:cubicBezTo>
                    <a:pt x="17" y="1"/>
                    <a:pt x="17" y="1"/>
                    <a:pt x="17" y="1"/>
                  </a:cubicBezTo>
                  <a:cubicBezTo>
                    <a:pt x="15" y="1"/>
                    <a:pt x="14" y="1"/>
                    <a:pt x="14" y="2"/>
                  </a:cubicBezTo>
                  <a:cubicBezTo>
                    <a:pt x="14" y="5"/>
                    <a:pt x="21" y="4"/>
                    <a:pt x="23" y="4"/>
                  </a:cubicBezTo>
                  <a:cubicBezTo>
                    <a:pt x="26" y="4"/>
                    <a:pt x="26" y="4"/>
                    <a:pt x="26" y="4"/>
                  </a:cubicBezTo>
                  <a:cubicBezTo>
                    <a:pt x="26" y="5"/>
                    <a:pt x="24" y="5"/>
                    <a:pt x="22" y="5"/>
                  </a:cubicBezTo>
                  <a:cubicBezTo>
                    <a:pt x="20" y="5"/>
                    <a:pt x="14" y="4"/>
                    <a:pt x="11" y="5"/>
                  </a:cubicBezTo>
                  <a:cubicBezTo>
                    <a:pt x="11" y="4"/>
                    <a:pt x="12" y="3"/>
                    <a:pt x="11" y="3"/>
                  </a:cubicBezTo>
                  <a:cubicBezTo>
                    <a:pt x="12" y="3"/>
                    <a:pt x="12" y="2"/>
                    <a:pt x="12" y="2"/>
                  </a:cubicBezTo>
                  <a:cubicBezTo>
                    <a:pt x="12" y="2"/>
                    <a:pt x="11" y="2"/>
                    <a:pt x="11" y="2"/>
                  </a:cubicBezTo>
                  <a:cubicBezTo>
                    <a:pt x="11" y="2"/>
                    <a:pt x="11" y="2"/>
                    <a:pt x="11" y="1"/>
                  </a:cubicBezTo>
                  <a:cubicBezTo>
                    <a:pt x="11" y="1"/>
                    <a:pt x="11" y="1"/>
                    <a:pt x="11" y="1"/>
                  </a:cubicBezTo>
                  <a:cubicBezTo>
                    <a:pt x="11" y="1"/>
                    <a:pt x="10" y="1"/>
                    <a:pt x="10" y="0"/>
                  </a:cubicBezTo>
                  <a:cubicBezTo>
                    <a:pt x="10" y="0"/>
                    <a:pt x="9" y="0"/>
                    <a:pt x="9" y="0"/>
                  </a:cubicBezTo>
                  <a:cubicBezTo>
                    <a:pt x="9" y="0"/>
                    <a:pt x="9" y="0"/>
                    <a:pt x="9" y="0"/>
                  </a:cubicBezTo>
                  <a:cubicBezTo>
                    <a:pt x="9" y="0"/>
                    <a:pt x="8" y="0"/>
                    <a:pt x="8" y="0"/>
                  </a:cubicBezTo>
                  <a:cubicBezTo>
                    <a:pt x="8" y="0"/>
                    <a:pt x="8" y="0"/>
                    <a:pt x="8" y="0"/>
                  </a:cubicBezTo>
                  <a:cubicBezTo>
                    <a:pt x="7" y="0"/>
                    <a:pt x="7" y="1"/>
                    <a:pt x="8" y="1"/>
                  </a:cubicBezTo>
                  <a:cubicBezTo>
                    <a:pt x="7" y="1"/>
                    <a:pt x="7" y="2"/>
                    <a:pt x="7" y="2"/>
                  </a:cubicBezTo>
                  <a:cubicBezTo>
                    <a:pt x="7" y="2"/>
                    <a:pt x="7" y="2"/>
                    <a:pt x="7" y="2"/>
                  </a:cubicBezTo>
                  <a:cubicBezTo>
                    <a:pt x="7" y="3"/>
                    <a:pt x="6" y="3"/>
                    <a:pt x="6" y="3"/>
                  </a:cubicBezTo>
                  <a:cubicBezTo>
                    <a:pt x="6" y="4"/>
                    <a:pt x="6" y="4"/>
                    <a:pt x="7" y="4"/>
                  </a:cubicBezTo>
                  <a:cubicBezTo>
                    <a:pt x="7" y="4"/>
                    <a:pt x="7" y="4"/>
                    <a:pt x="7" y="5"/>
                  </a:cubicBezTo>
                  <a:cubicBezTo>
                    <a:pt x="6" y="5"/>
                    <a:pt x="6" y="5"/>
                    <a:pt x="6" y="5"/>
                  </a:cubicBezTo>
                  <a:cubicBezTo>
                    <a:pt x="6" y="5"/>
                    <a:pt x="6" y="5"/>
                    <a:pt x="6" y="5"/>
                  </a:cubicBezTo>
                  <a:cubicBezTo>
                    <a:pt x="6" y="5"/>
                    <a:pt x="6" y="5"/>
                    <a:pt x="6" y="4"/>
                  </a:cubicBezTo>
                  <a:cubicBezTo>
                    <a:pt x="6" y="4"/>
                    <a:pt x="6" y="5"/>
                    <a:pt x="6" y="5"/>
                  </a:cubicBezTo>
                  <a:cubicBezTo>
                    <a:pt x="5" y="4"/>
                    <a:pt x="5" y="4"/>
                    <a:pt x="5" y="4"/>
                  </a:cubicBezTo>
                  <a:cubicBezTo>
                    <a:pt x="5" y="4"/>
                    <a:pt x="5" y="4"/>
                    <a:pt x="4" y="3"/>
                  </a:cubicBezTo>
                  <a:cubicBezTo>
                    <a:pt x="4" y="3"/>
                    <a:pt x="4" y="3"/>
                    <a:pt x="4" y="2"/>
                  </a:cubicBezTo>
                  <a:cubicBezTo>
                    <a:pt x="4" y="2"/>
                    <a:pt x="4" y="1"/>
                    <a:pt x="4" y="1"/>
                  </a:cubicBezTo>
                  <a:cubicBezTo>
                    <a:pt x="4" y="1"/>
                    <a:pt x="4" y="1"/>
                    <a:pt x="4" y="0"/>
                  </a:cubicBezTo>
                  <a:cubicBezTo>
                    <a:pt x="4" y="0"/>
                    <a:pt x="3" y="0"/>
                    <a:pt x="3" y="0"/>
                  </a:cubicBezTo>
                  <a:cubicBezTo>
                    <a:pt x="3" y="0"/>
                    <a:pt x="3" y="0"/>
                    <a:pt x="3" y="0"/>
                  </a:cubicBezTo>
                  <a:cubicBezTo>
                    <a:pt x="3" y="1"/>
                    <a:pt x="3" y="1"/>
                    <a:pt x="3" y="1"/>
                  </a:cubicBezTo>
                  <a:cubicBezTo>
                    <a:pt x="3" y="1"/>
                    <a:pt x="3" y="1"/>
                    <a:pt x="3" y="1"/>
                  </a:cubicBezTo>
                  <a:cubicBezTo>
                    <a:pt x="3" y="1"/>
                    <a:pt x="3" y="1"/>
                    <a:pt x="3" y="1"/>
                  </a:cubicBezTo>
                  <a:cubicBezTo>
                    <a:pt x="3" y="1"/>
                    <a:pt x="3" y="1"/>
                    <a:pt x="3" y="2"/>
                  </a:cubicBezTo>
                  <a:cubicBezTo>
                    <a:pt x="3" y="2"/>
                    <a:pt x="3" y="2"/>
                    <a:pt x="3" y="2"/>
                  </a:cubicBezTo>
                  <a:cubicBezTo>
                    <a:pt x="3" y="1"/>
                    <a:pt x="3" y="1"/>
                    <a:pt x="3" y="1"/>
                  </a:cubicBezTo>
                  <a:cubicBezTo>
                    <a:pt x="3" y="1"/>
                    <a:pt x="2" y="1"/>
                    <a:pt x="2" y="1"/>
                  </a:cubicBezTo>
                  <a:cubicBezTo>
                    <a:pt x="2" y="1"/>
                    <a:pt x="2" y="1"/>
                    <a:pt x="2" y="1"/>
                  </a:cubicBezTo>
                  <a:cubicBezTo>
                    <a:pt x="2" y="0"/>
                    <a:pt x="2" y="0"/>
                    <a:pt x="2" y="0"/>
                  </a:cubicBezTo>
                  <a:cubicBezTo>
                    <a:pt x="2" y="0"/>
                    <a:pt x="2" y="0"/>
                    <a:pt x="2" y="1"/>
                  </a:cubicBezTo>
                  <a:cubicBezTo>
                    <a:pt x="2" y="1"/>
                    <a:pt x="2" y="1"/>
                    <a:pt x="2" y="1"/>
                  </a:cubicBezTo>
                  <a:cubicBezTo>
                    <a:pt x="2" y="1"/>
                    <a:pt x="2" y="1"/>
                    <a:pt x="2" y="1"/>
                  </a:cubicBezTo>
                  <a:cubicBezTo>
                    <a:pt x="2" y="1"/>
                    <a:pt x="3" y="1"/>
                    <a:pt x="3" y="1"/>
                  </a:cubicBezTo>
                  <a:cubicBezTo>
                    <a:pt x="3" y="2"/>
                    <a:pt x="3" y="2"/>
                    <a:pt x="3" y="2"/>
                  </a:cubicBezTo>
                  <a:cubicBezTo>
                    <a:pt x="3" y="2"/>
                    <a:pt x="3" y="2"/>
                    <a:pt x="3" y="2"/>
                  </a:cubicBezTo>
                  <a:cubicBezTo>
                    <a:pt x="2" y="1"/>
                    <a:pt x="2" y="2"/>
                    <a:pt x="2" y="2"/>
                  </a:cubicBezTo>
                  <a:cubicBezTo>
                    <a:pt x="2" y="2"/>
                    <a:pt x="2" y="2"/>
                    <a:pt x="2"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3" y="3"/>
                    <a:pt x="3" y="2"/>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1" y="5"/>
                    <a:pt x="2" y="5"/>
                    <a:pt x="3" y="5"/>
                  </a:cubicBezTo>
                  <a:cubicBezTo>
                    <a:pt x="3" y="5"/>
                    <a:pt x="3" y="5"/>
                    <a:pt x="3" y="5"/>
                  </a:cubicBezTo>
                  <a:cubicBezTo>
                    <a:pt x="3" y="5"/>
                    <a:pt x="3" y="5"/>
                    <a:pt x="3" y="5"/>
                  </a:cubicBezTo>
                  <a:cubicBezTo>
                    <a:pt x="3" y="5"/>
                    <a:pt x="4" y="5"/>
                    <a:pt x="4" y="5"/>
                  </a:cubicBezTo>
                  <a:cubicBezTo>
                    <a:pt x="4" y="5"/>
                    <a:pt x="4" y="5"/>
                    <a:pt x="4" y="5"/>
                  </a:cubicBezTo>
                  <a:cubicBezTo>
                    <a:pt x="4" y="5"/>
                    <a:pt x="4" y="5"/>
                    <a:pt x="4" y="5"/>
                  </a:cubicBezTo>
                  <a:cubicBezTo>
                    <a:pt x="4" y="5"/>
                    <a:pt x="4" y="5"/>
                    <a:pt x="4" y="5"/>
                  </a:cubicBezTo>
                  <a:cubicBezTo>
                    <a:pt x="4" y="5"/>
                    <a:pt x="5" y="6"/>
                    <a:pt x="5" y="6"/>
                  </a:cubicBezTo>
                  <a:cubicBezTo>
                    <a:pt x="6" y="6"/>
                    <a:pt x="6" y="7"/>
                    <a:pt x="6" y="7"/>
                  </a:cubicBezTo>
                  <a:cubicBezTo>
                    <a:pt x="6" y="7"/>
                    <a:pt x="7" y="8"/>
                    <a:pt x="7" y="8"/>
                  </a:cubicBezTo>
                  <a:cubicBezTo>
                    <a:pt x="7" y="8"/>
                    <a:pt x="5" y="8"/>
                    <a:pt x="5" y="8"/>
                  </a:cubicBezTo>
                  <a:cubicBezTo>
                    <a:pt x="4" y="8"/>
                    <a:pt x="3" y="9"/>
                    <a:pt x="3" y="8"/>
                  </a:cubicBezTo>
                  <a:cubicBezTo>
                    <a:pt x="3" y="8"/>
                    <a:pt x="3" y="8"/>
                    <a:pt x="2" y="7"/>
                  </a:cubicBezTo>
                  <a:cubicBezTo>
                    <a:pt x="2" y="7"/>
                    <a:pt x="2" y="7"/>
                    <a:pt x="2" y="7"/>
                  </a:cubicBezTo>
                  <a:cubicBezTo>
                    <a:pt x="2" y="7"/>
                    <a:pt x="2" y="7"/>
                    <a:pt x="2" y="7"/>
                  </a:cubicBezTo>
                  <a:cubicBezTo>
                    <a:pt x="2" y="7"/>
                    <a:pt x="1" y="7"/>
                    <a:pt x="1" y="7"/>
                  </a:cubicBezTo>
                  <a:cubicBezTo>
                    <a:pt x="1" y="7"/>
                    <a:pt x="1" y="7"/>
                    <a:pt x="1" y="7"/>
                  </a:cubicBezTo>
                  <a:cubicBezTo>
                    <a:pt x="1" y="7"/>
                    <a:pt x="1" y="8"/>
                    <a:pt x="1" y="8"/>
                  </a:cubicBezTo>
                  <a:cubicBezTo>
                    <a:pt x="1" y="8"/>
                    <a:pt x="1" y="8"/>
                    <a:pt x="2" y="8"/>
                  </a:cubicBezTo>
                  <a:cubicBezTo>
                    <a:pt x="2" y="8"/>
                    <a:pt x="2" y="8"/>
                    <a:pt x="2" y="8"/>
                  </a:cubicBezTo>
                  <a:cubicBezTo>
                    <a:pt x="2" y="8"/>
                    <a:pt x="2" y="8"/>
                    <a:pt x="2" y="8"/>
                  </a:cubicBezTo>
                  <a:cubicBezTo>
                    <a:pt x="1" y="8"/>
                    <a:pt x="1" y="8"/>
                    <a:pt x="1" y="8"/>
                  </a:cubicBezTo>
                  <a:cubicBezTo>
                    <a:pt x="1" y="8"/>
                    <a:pt x="1" y="8"/>
                    <a:pt x="1" y="8"/>
                  </a:cubicBezTo>
                  <a:cubicBezTo>
                    <a:pt x="1" y="8"/>
                    <a:pt x="1" y="8"/>
                    <a:pt x="1" y="8"/>
                  </a:cubicBezTo>
                  <a:cubicBezTo>
                    <a:pt x="0" y="8"/>
                    <a:pt x="0" y="8"/>
                    <a:pt x="0" y="9"/>
                  </a:cubicBezTo>
                  <a:cubicBezTo>
                    <a:pt x="0" y="9"/>
                    <a:pt x="0" y="9"/>
                    <a:pt x="0" y="8"/>
                  </a:cubicBezTo>
                  <a:cubicBezTo>
                    <a:pt x="0" y="9"/>
                    <a:pt x="0" y="9"/>
                    <a:pt x="0" y="9"/>
                  </a:cubicBezTo>
                  <a:cubicBezTo>
                    <a:pt x="0" y="9"/>
                    <a:pt x="1" y="9"/>
                    <a:pt x="1" y="9"/>
                  </a:cubicBezTo>
                  <a:cubicBezTo>
                    <a:pt x="2" y="9"/>
                    <a:pt x="2" y="9"/>
                    <a:pt x="2" y="9"/>
                  </a:cubicBezTo>
                  <a:cubicBezTo>
                    <a:pt x="1" y="9"/>
                    <a:pt x="1" y="10"/>
                    <a:pt x="1" y="10"/>
                  </a:cubicBezTo>
                  <a:cubicBezTo>
                    <a:pt x="1" y="10"/>
                    <a:pt x="1" y="10"/>
                    <a:pt x="1" y="10"/>
                  </a:cubicBezTo>
                  <a:cubicBezTo>
                    <a:pt x="1" y="10"/>
                    <a:pt x="1" y="10"/>
                    <a:pt x="1" y="10"/>
                  </a:cubicBezTo>
                  <a:cubicBezTo>
                    <a:pt x="1" y="11"/>
                    <a:pt x="2" y="11"/>
                    <a:pt x="2" y="11"/>
                  </a:cubicBezTo>
                  <a:cubicBezTo>
                    <a:pt x="2" y="11"/>
                    <a:pt x="2" y="11"/>
                    <a:pt x="2" y="10"/>
                  </a:cubicBezTo>
                  <a:cubicBezTo>
                    <a:pt x="2" y="10"/>
                    <a:pt x="2" y="10"/>
                    <a:pt x="2" y="10"/>
                  </a:cubicBezTo>
                  <a:cubicBezTo>
                    <a:pt x="2" y="10"/>
                    <a:pt x="2" y="10"/>
                    <a:pt x="2" y="10"/>
                  </a:cubicBezTo>
                  <a:cubicBezTo>
                    <a:pt x="3" y="9"/>
                    <a:pt x="3" y="10"/>
                    <a:pt x="3" y="10"/>
                  </a:cubicBezTo>
                  <a:cubicBezTo>
                    <a:pt x="3" y="10"/>
                    <a:pt x="3" y="10"/>
                    <a:pt x="3" y="10"/>
                  </a:cubicBezTo>
                  <a:cubicBezTo>
                    <a:pt x="4" y="10"/>
                    <a:pt x="4" y="10"/>
                    <a:pt x="4" y="10"/>
                  </a:cubicBezTo>
                  <a:cubicBezTo>
                    <a:pt x="4" y="9"/>
                    <a:pt x="4" y="9"/>
                    <a:pt x="4" y="9"/>
                  </a:cubicBezTo>
                  <a:cubicBezTo>
                    <a:pt x="4" y="10"/>
                    <a:pt x="4" y="10"/>
                    <a:pt x="4" y="10"/>
                  </a:cubicBezTo>
                  <a:cubicBezTo>
                    <a:pt x="4" y="10"/>
                    <a:pt x="4" y="10"/>
                    <a:pt x="4" y="10"/>
                  </a:cubicBezTo>
                  <a:cubicBezTo>
                    <a:pt x="5" y="10"/>
                    <a:pt x="5" y="10"/>
                    <a:pt x="4" y="10"/>
                  </a:cubicBezTo>
                  <a:cubicBezTo>
                    <a:pt x="4" y="10"/>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0"/>
                  </a:cubicBezTo>
                  <a:cubicBezTo>
                    <a:pt x="6" y="10"/>
                    <a:pt x="6" y="10"/>
                    <a:pt x="7" y="10"/>
                  </a:cubicBezTo>
                  <a:cubicBezTo>
                    <a:pt x="7" y="10"/>
                    <a:pt x="7" y="11"/>
                    <a:pt x="7" y="11"/>
                  </a:cubicBezTo>
                  <a:cubicBezTo>
                    <a:pt x="7" y="10"/>
                    <a:pt x="8" y="10"/>
                    <a:pt x="8" y="10"/>
                  </a:cubicBezTo>
                  <a:cubicBezTo>
                    <a:pt x="8" y="10"/>
                    <a:pt x="8" y="10"/>
                    <a:pt x="8" y="10"/>
                  </a:cubicBezTo>
                  <a:cubicBezTo>
                    <a:pt x="8" y="10"/>
                    <a:pt x="8" y="10"/>
                    <a:pt x="8" y="10"/>
                  </a:cubicBezTo>
                  <a:cubicBezTo>
                    <a:pt x="9" y="10"/>
                    <a:pt x="10" y="9"/>
                    <a:pt x="10" y="8"/>
                  </a:cubicBezTo>
                  <a:cubicBezTo>
                    <a:pt x="11" y="8"/>
                    <a:pt x="11" y="8"/>
                    <a:pt x="11" y="8"/>
                  </a:cubicBezTo>
                  <a:cubicBezTo>
                    <a:pt x="14" y="9"/>
                    <a:pt x="12" y="6"/>
                    <a:pt x="16" y="7"/>
                  </a:cubicBezTo>
                  <a:cubicBezTo>
                    <a:pt x="16" y="7"/>
                    <a:pt x="17" y="7"/>
                    <a:pt x="17" y="6"/>
                  </a:cubicBezTo>
                  <a:cubicBezTo>
                    <a:pt x="17" y="7"/>
                    <a:pt x="17" y="8"/>
                    <a:pt x="17" y="8"/>
                  </a:cubicBezTo>
                  <a:cubicBezTo>
                    <a:pt x="17" y="8"/>
                    <a:pt x="18" y="8"/>
                    <a:pt x="18" y="9"/>
                  </a:cubicBezTo>
                  <a:cubicBezTo>
                    <a:pt x="18" y="9"/>
                    <a:pt x="18" y="9"/>
                    <a:pt x="18" y="9"/>
                  </a:cubicBezTo>
                  <a:cubicBezTo>
                    <a:pt x="18" y="9"/>
                    <a:pt x="17" y="9"/>
                    <a:pt x="17" y="9"/>
                  </a:cubicBezTo>
                  <a:cubicBezTo>
                    <a:pt x="16" y="9"/>
                    <a:pt x="16" y="8"/>
                    <a:pt x="15" y="8"/>
                  </a:cubicBezTo>
                  <a:cubicBezTo>
                    <a:pt x="15" y="8"/>
                    <a:pt x="15" y="8"/>
                    <a:pt x="15" y="8"/>
                  </a:cubicBezTo>
                  <a:cubicBezTo>
                    <a:pt x="15" y="8"/>
                    <a:pt x="14" y="8"/>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5" y="9"/>
                    <a:pt x="15" y="10"/>
                  </a:cubicBezTo>
                  <a:cubicBezTo>
                    <a:pt x="15" y="10"/>
                    <a:pt x="15" y="10"/>
                    <a:pt x="15" y="10"/>
                  </a:cubicBezTo>
                  <a:cubicBezTo>
                    <a:pt x="15" y="10"/>
                    <a:pt x="15" y="11"/>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1"/>
                    <a:pt x="16" y="11"/>
                    <a:pt x="17" y="11"/>
                  </a:cubicBezTo>
                  <a:cubicBezTo>
                    <a:pt x="17" y="11"/>
                    <a:pt x="17" y="11"/>
                    <a:pt x="16"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8" y="11"/>
                    <a:pt x="18" y="10"/>
                  </a:cubicBezTo>
                  <a:cubicBezTo>
                    <a:pt x="19" y="10"/>
                    <a:pt x="18" y="10"/>
                    <a:pt x="19" y="10"/>
                  </a:cubicBezTo>
                  <a:cubicBezTo>
                    <a:pt x="19" y="10"/>
                    <a:pt x="19" y="10"/>
                    <a:pt x="19" y="10"/>
                  </a:cubicBezTo>
                  <a:cubicBezTo>
                    <a:pt x="19" y="10"/>
                    <a:pt x="20" y="10"/>
                    <a:pt x="20" y="9"/>
                  </a:cubicBezTo>
                  <a:cubicBezTo>
                    <a:pt x="20" y="9"/>
                    <a:pt x="20" y="8"/>
                    <a:pt x="20" y="8"/>
                  </a:cubicBezTo>
                  <a:cubicBezTo>
                    <a:pt x="19" y="8"/>
                    <a:pt x="20" y="8"/>
                    <a:pt x="19" y="7"/>
                  </a:cubicBezTo>
                  <a:cubicBezTo>
                    <a:pt x="20" y="7"/>
                    <a:pt x="21" y="8"/>
                    <a:pt x="21" y="8"/>
                  </a:cubicBezTo>
                  <a:cubicBezTo>
                    <a:pt x="22" y="8"/>
                    <a:pt x="23" y="7"/>
                    <a:pt x="23" y="7"/>
                  </a:cubicBezTo>
                  <a:cubicBezTo>
                    <a:pt x="24" y="7"/>
                    <a:pt x="25" y="7"/>
                    <a:pt x="25" y="7"/>
                  </a:cubicBezTo>
                  <a:cubicBezTo>
                    <a:pt x="25" y="7"/>
                    <a:pt x="25" y="7"/>
                    <a:pt x="25" y="7"/>
                  </a:cubicBezTo>
                  <a:cubicBezTo>
                    <a:pt x="25" y="8"/>
                    <a:pt x="25" y="8"/>
                    <a:pt x="25" y="8"/>
                  </a:cubicBezTo>
                  <a:cubicBezTo>
                    <a:pt x="25" y="9"/>
                    <a:pt x="24" y="8"/>
                    <a:pt x="24" y="8"/>
                  </a:cubicBezTo>
                  <a:cubicBezTo>
                    <a:pt x="24" y="8"/>
                    <a:pt x="24" y="8"/>
                    <a:pt x="24" y="8"/>
                  </a:cubicBezTo>
                  <a:cubicBezTo>
                    <a:pt x="23" y="9"/>
                    <a:pt x="23" y="9"/>
                    <a:pt x="23" y="9"/>
                  </a:cubicBezTo>
                  <a:cubicBezTo>
                    <a:pt x="23" y="9"/>
                    <a:pt x="23" y="9"/>
                    <a:pt x="24" y="9"/>
                  </a:cubicBezTo>
                  <a:cubicBezTo>
                    <a:pt x="24" y="9"/>
                    <a:pt x="24" y="9"/>
                    <a:pt x="24" y="9"/>
                  </a:cubicBezTo>
                  <a:cubicBezTo>
                    <a:pt x="24" y="9"/>
                    <a:pt x="24" y="10"/>
                    <a:pt x="24" y="9"/>
                  </a:cubicBezTo>
                  <a:cubicBezTo>
                    <a:pt x="24" y="9"/>
                    <a:pt x="25" y="9"/>
                    <a:pt x="24" y="9"/>
                  </a:cubicBezTo>
                  <a:cubicBezTo>
                    <a:pt x="24" y="10"/>
                    <a:pt x="24" y="10"/>
                    <a:pt x="24" y="10"/>
                  </a:cubicBezTo>
                  <a:cubicBezTo>
                    <a:pt x="24" y="10"/>
                    <a:pt x="24" y="10"/>
                    <a:pt x="24" y="10"/>
                  </a:cubicBezTo>
                  <a:cubicBezTo>
                    <a:pt x="24" y="11"/>
                    <a:pt x="25" y="11"/>
                    <a:pt x="25" y="11"/>
                  </a:cubicBezTo>
                  <a:cubicBezTo>
                    <a:pt x="25" y="11"/>
                    <a:pt x="25" y="11"/>
                    <a:pt x="25" y="10"/>
                  </a:cubicBezTo>
                  <a:cubicBezTo>
                    <a:pt x="25" y="10"/>
                    <a:pt x="25" y="10"/>
                    <a:pt x="25" y="10"/>
                  </a:cubicBezTo>
                  <a:cubicBezTo>
                    <a:pt x="25" y="10"/>
                    <a:pt x="25" y="10"/>
                    <a:pt x="25" y="10"/>
                  </a:cubicBezTo>
                  <a:cubicBezTo>
                    <a:pt x="26" y="10"/>
                    <a:pt x="26" y="10"/>
                    <a:pt x="26" y="10"/>
                  </a:cubicBezTo>
                  <a:cubicBezTo>
                    <a:pt x="25" y="10"/>
                    <a:pt x="25" y="10"/>
                    <a:pt x="26" y="10"/>
                  </a:cubicBezTo>
                  <a:cubicBezTo>
                    <a:pt x="26" y="10"/>
                    <a:pt x="26" y="10"/>
                    <a:pt x="26" y="11"/>
                  </a:cubicBezTo>
                  <a:cubicBezTo>
                    <a:pt x="26" y="11"/>
                    <a:pt x="26" y="11"/>
                    <a:pt x="27" y="11"/>
                  </a:cubicBezTo>
                  <a:cubicBezTo>
                    <a:pt x="27" y="11"/>
                    <a:pt x="26" y="11"/>
                    <a:pt x="26" y="10"/>
                  </a:cubicBezTo>
                  <a:cubicBezTo>
                    <a:pt x="26" y="10"/>
                    <a:pt x="27" y="10"/>
                    <a:pt x="27" y="10"/>
                  </a:cubicBezTo>
                  <a:cubicBezTo>
                    <a:pt x="27" y="9"/>
                    <a:pt x="26" y="9"/>
                    <a:pt x="26" y="9"/>
                  </a:cubicBezTo>
                  <a:cubicBezTo>
                    <a:pt x="26" y="9"/>
                    <a:pt x="27" y="9"/>
                    <a:pt x="27" y="8"/>
                  </a:cubicBezTo>
                  <a:cubicBezTo>
                    <a:pt x="27" y="8"/>
                    <a:pt x="27" y="8"/>
                    <a:pt x="27" y="8"/>
                  </a:cubicBezTo>
                  <a:cubicBezTo>
                    <a:pt x="26" y="8"/>
                    <a:pt x="26" y="8"/>
                    <a:pt x="26" y="8"/>
                  </a:cubicBezTo>
                  <a:cubicBezTo>
                    <a:pt x="26" y="8"/>
                    <a:pt x="26" y="8"/>
                    <a:pt x="26" y="8"/>
                  </a:cubicBezTo>
                  <a:cubicBezTo>
                    <a:pt x="27" y="8"/>
                    <a:pt x="27" y="8"/>
                    <a:pt x="27" y="8"/>
                  </a:cubicBezTo>
                  <a:cubicBezTo>
                    <a:pt x="26" y="8"/>
                    <a:pt x="27" y="7"/>
                    <a:pt x="27" y="7"/>
                  </a:cubicBezTo>
                  <a:cubicBezTo>
                    <a:pt x="27" y="7"/>
                    <a:pt x="27" y="7"/>
                    <a:pt x="27" y="7"/>
                  </a:cubicBezTo>
                  <a:cubicBezTo>
                    <a:pt x="27" y="7"/>
                    <a:pt x="27" y="7"/>
                    <a:pt x="27" y="6"/>
                  </a:cubicBezTo>
                  <a:cubicBezTo>
                    <a:pt x="27" y="6"/>
                    <a:pt x="26" y="7"/>
                    <a:pt x="26" y="6"/>
                  </a:cubicBezTo>
                  <a:cubicBezTo>
                    <a:pt x="26" y="6"/>
                    <a:pt x="26" y="6"/>
                    <a:pt x="26" y="6"/>
                  </a:cubicBezTo>
                  <a:cubicBezTo>
                    <a:pt x="25" y="6"/>
                    <a:pt x="24" y="6"/>
                    <a:pt x="22" y="6"/>
                  </a:cubicBezTo>
                  <a:cubicBezTo>
                    <a:pt x="24" y="6"/>
                    <a:pt x="27" y="5"/>
                    <a:pt x="27"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05" name="Freeform 156">
              <a:extLst>
                <a:ext uri="{FF2B5EF4-FFF2-40B4-BE49-F238E27FC236}">
                  <a16:creationId xmlns:a16="http://schemas.microsoft.com/office/drawing/2014/main" id="{EC2B3E14-521C-A1F3-5526-40447ACA5BA8}"/>
                </a:ext>
              </a:extLst>
            </p:cNvPr>
            <p:cNvSpPr>
              <a:spLocks noChangeAspect="1" noEditPoints="1"/>
            </p:cNvSpPr>
            <p:nvPr userDrawn="1"/>
          </p:nvSpPr>
          <p:spPr bwMode="auto">
            <a:xfrm>
              <a:off x="3292" y="961"/>
              <a:ext cx="15" cy="5"/>
            </a:xfrm>
            <a:custGeom>
              <a:avLst/>
              <a:gdLst>
                <a:gd name="T0" fmla="*/ 1 w 30"/>
                <a:gd name="T1" fmla="*/ 0 h 11"/>
                <a:gd name="T2" fmla="*/ 1 w 30"/>
                <a:gd name="T3" fmla="*/ 0 h 11"/>
                <a:gd name="T4" fmla="*/ 1 w 30"/>
                <a:gd name="T5" fmla="*/ 0 h 11"/>
                <a:gd name="T6" fmla="*/ 1 w 30"/>
                <a:gd name="T7" fmla="*/ 0 h 11"/>
                <a:gd name="T8" fmla="*/ 1 w 30"/>
                <a:gd name="T9" fmla="*/ 0 h 11"/>
                <a:gd name="T10" fmla="*/ 1 w 30"/>
                <a:gd name="T11" fmla="*/ 0 h 11"/>
                <a:gd name="T12" fmla="*/ 1 w 30"/>
                <a:gd name="T13" fmla="*/ 0 h 11"/>
                <a:gd name="T14" fmla="*/ 1 w 30"/>
                <a:gd name="T15" fmla="*/ 0 h 11"/>
                <a:gd name="T16" fmla="*/ 1 w 30"/>
                <a:gd name="T17" fmla="*/ 0 h 11"/>
                <a:gd name="T18" fmla="*/ 1 w 30"/>
                <a:gd name="T19" fmla="*/ 0 h 11"/>
                <a:gd name="T20" fmla="*/ 1 w 30"/>
                <a:gd name="T21" fmla="*/ 0 h 11"/>
                <a:gd name="T22" fmla="*/ 1 w 30"/>
                <a:gd name="T23" fmla="*/ 0 h 11"/>
                <a:gd name="T24" fmla="*/ 1 w 30"/>
                <a:gd name="T25" fmla="*/ 0 h 11"/>
                <a:gd name="T26" fmla="*/ 1 w 30"/>
                <a:gd name="T27" fmla="*/ 0 h 11"/>
                <a:gd name="T28" fmla="*/ 1 w 30"/>
                <a:gd name="T29" fmla="*/ 0 h 11"/>
                <a:gd name="T30" fmla="*/ 1 w 30"/>
                <a:gd name="T31" fmla="*/ 0 h 11"/>
                <a:gd name="T32" fmla="*/ 1 w 30"/>
                <a:gd name="T33" fmla="*/ 0 h 11"/>
                <a:gd name="T34" fmla="*/ 1 w 30"/>
                <a:gd name="T35" fmla="*/ 0 h 11"/>
                <a:gd name="T36" fmla="*/ 1 w 30"/>
                <a:gd name="T37" fmla="*/ 0 h 11"/>
                <a:gd name="T38" fmla="*/ 1 w 30"/>
                <a:gd name="T39" fmla="*/ 0 h 11"/>
                <a:gd name="T40" fmla="*/ 1 w 30"/>
                <a:gd name="T41" fmla="*/ 0 h 11"/>
                <a:gd name="T42" fmla="*/ 1 w 30"/>
                <a:gd name="T43" fmla="*/ 0 h 11"/>
                <a:gd name="T44" fmla="*/ 1 w 30"/>
                <a:gd name="T45" fmla="*/ 0 h 11"/>
                <a:gd name="T46" fmla="*/ 1 w 30"/>
                <a:gd name="T47" fmla="*/ 0 h 11"/>
                <a:gd name="T48" fmla="*/ 1 w 30"/>
                <a:gd name="T49" fmla="*/ 0 h 11"/>
                <a:gd name="T50" fmla="*/ 1 w 30"/>
                <a:gd name="T51" fmla="*/ 0 h 11"/>
                <a:gd name="T52" fmla="*/ 1 w 30"/>
                <a:gd name="T53" fmla="*/ 0 h 11"/>
                <a:gd name="T54" fmla="*/ 1 w 30"/>
                <a:gd name="T55" fmla="*/ 0 h 11"/>
                <a:gd name="T56" fmla="*/ 1 w 30"/>
                <a:gd name="T57" fmla="*/ 0 h 11"/>
                <a:gd name="T58" fmla="*/ 1 w 30"/>
                <a:gd name="T59" fmla="*/ 0 h 11"/>
                <a:gd name="T60" fmla="*/ 1 w 30"/>
                <a:gd name="T61" fmla="*/ 0 h 11"/>
                <a:gd name="T62" fmla="*/ 1 w 30"/>
                <a:gd name="T63" fmla="*/ 0 h 11"/>
                <a:gd name="T64" fmla="*/ 1 w 30"/>
                <a:gd name="T65" fmla="*/ 0 h 11"/>
                <a:gd name="T66" fmla="*/ 1 w 30"/>
                <a:gd name="T67" fmla="*/ 0 h 11"/>
                <a:gd name="T68" fmla="*/ 1 w 30"/>
                <a:gd name="T69" fmla="*/ 0 h 11"/>
                <a:gd name="T70" fmla="*/ 1 w 30"/>
                <a:gd name="T71" fmla="*/ 0 h 11"/>
                <a:gd name="T72" fmla="*/ 1 w 30"/>
                <a:gd name="T73" fmla="*/ 0 h 11"/>
                <a:gd name="T74" fmla="*/ 1 w 30"/>
                <a:gd name="T75" fmla="*/ 0 h 11"/>
                <a:gd name="T76" fmla="*/ 1 w 30"/>
                <a:gd name="T77" fmla="*/ 0 h 11"/>
                <a:gd name="T78" fmla="*/ 1 w 30"/>
                <a:gd name="T79" fmla="*/ 0 h 11"/>
                <a:gd name="T80" fmla="*/ 1 w 30"/>
                <a:gd name="T81" fmla="*/ 0 h 11"/>
                <a:gd name="T82" fmla="*/ 1 w 30"/>
                <a:gd name="T83" fmla="*/ 0 h 11"/>
                <a:gd name="T84" fmla="*/ 1 w 30"/>
                <a:gd name="T85" fmla="*/ 0 h 11"/>
                <a:gd name="T86" fmla="*/ 1 w 30"/>
                <a:gd name="T87" fmla="*/ 0 h 11"/>
                <a:gd name="T88" fmla="*/ 1 w 30"/>
                <a:gd name="T89" fmla="*/ 0 h 11"/>
                <a:gd name="T90" fmla="*/ 1 w 30"/>
                <a:gd name="T91" fmla="*/ 0 h 11"/>
                <a:gd name="T92" fmla="*/ 1 w 30"/>
                <a:gd name="T93" fmla="*/ 0 h 11"/>
                <a:gd name="T94" fmla="*/ 1 w 30"/>
                <a:gd name="T95" fmla="*/ 0 h 11"/>
                <a:gd name="T96" fmla="*/ 1 w 30"/>
                <a:gd name="T97" fmla="*/ 0 h 11"/>
                <a:gd name="T98" fmla="*/ 1 w 30"/>
                <a:gd name="T99" fmla="*/ 0 h 11"/>
                <a:gd name="T100" fmla="*/ 1 w 30"/>
                <a:gd name="T101" fmla="*/ 0 h 11"/>
                <a:gd name="T102" fmla="*/ 1 w 30"/>
                <a:gd name="T103" fmla="*/ 0 h 11"/>
                <a:gd name="T104" fmla="*/ 1 w 30"/>
                <a:gd name="T105" fmla="*/ 0 h 11"/>
                <a:gd name="T106" fmla="*/ 1 w 30"/>
                <a:gd name="T107" fmla="*/ 0 h 11"/>
                <a:gd name="T108" fmla="*/ 1 w 30"/>
                <a:gd name="T109" fmla="*/ 0 h 11"/>
                <a:gd name="T110" fmla="*/ 1 w 30"/>
                <a:gd name="T111" fmla="*/ 0 h 11"/>
                <a:gd name="T112" fmla="*/ 1 w 30"/>
                <a:gd name="T113" fmla="*/ 0 h 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 h="11">
                  <a:moveTo>
                    <a:pt x="9" y="4"/>
                  </a:moveTo>
                  <a:cubicBezTo>
                    <a:pt x="9" y="4"/>
                    <a:pt x="9" y="4"/>
                    <a:pt x="9" y="4"/>
                  </a:cubicBezTo>
                  <a:cubicBezTo>
                    <a:pt x="9" y="4"/>
                    <a:pt x="9" y="4"/>
                    <a:pt x="10" y="3"/>
                  </a:cubicBezTo>
                  <a:cubicBezTo>
                    <a:pt x="10" y="3"/>
                    <a:pt x="9" y="3"/>
                    <a:pt x="9" y="3"/>
                  </a:cubicBezTo>
                  <a:cubicBezTo>
                    <a:pt x="9" y="3"/>
                    <a:pt x="10" y="3"/>
                    <a:pt x="9" y="3"/>
                  </a:cubicBezTo>
                  <a:cubicBezTo>
                    <a:pt x="9" y="3"/>
                    <a:pt x="9" y="3"/>
                    <a:pt x="9" y="3"/>
                  </a:cubicBezTo>
                  <a:cubicBezTo>
                    <a:pt x="9" y="3"/>
                    <a:pt x="9" y="3"/>
                    <a:pt x="9" y="3"/>
                  </a:cubicBezTo>
                  <a:cubicBezTo>
                    <a:pt x="9" y="3"/>
                    <a:pt x="9" y="3"/>
                    <a:pt x="10" y="3"/>
                  </a:cubicBezTo>
                  <a:cubicBezTo>
                    <a:pt x="10" y="3"/>
                    <a:pt x="10" y="3"/>
                    <a:pt x="10" y="3"/>
                  </a:cubicBezTo>
                  <a:cubicBezTo>
                    <a:pt x="10" y="3"/>
                    <a:pt x="11" y="3"/>
                    <a:pt x="11" y="3"/>
                  </a:cubicBezTo>
                  <a:cubicBezTo>
                    <a:pt x="11" y="3"/>
                    <a:pt x="11" y="3"/>
                    <a:pt x="10" y="3"/>
                  </a:cubicBezTo>
                  <a:cubicBezTo>
                    <a:pt x="10" y="4"/>
                    <a:pt x="10" y="3"/>
                    <a:pt x="10" y="3"/>
                  </a:cubicBezTo>
                  <a:cubicBezTo>
                    <a:pt x="10" y="3"/>
                    <a:pt x="10" y="3"/>
                    <a:pt x="10" y="4"/>
                  </a:cubicBezTo>
                  <a:cubicBezTo>
                    <a:pt x="10" y="3"/>
                    <a:pt x="10" y="3"/>
                    <a:pt x="10" y="4"/>
                  </a:cubicBezTo>
                  <a:cubicBezTo>
                    <a:pt x="10" y="4"/>
                    <a:pt x="10" y="4"/>
                    <a:pt x="10" y="4"/>
                  </a:cubicBezTo>
                  <a:cubicBezTo>
                    <a:pt x="10" y="4"/>
                    <a:pt x="10" y="4"/>
                    <a:pt x="10" y="4"/>
                  </a:cubicBezTo>
                  <a:cubicBezTo>
                    <a:pt x="10" y="5"/>
                    <a:pt x="9" y="5"/>
                    <a:pt x="9" y="5"/>
                  </a:cubicBezTo>
                  <a:cubicBezTo>
                    <a:pt x="9" y="5"/>
                    <a:pt x="9" y="4"/>
                    <a:pt x="9" y="4"/>
                  </a:cubicBezTo>
                  <a:moveTo>
                    <a:pt x="10" y="2"/>
                  </a:moveTo>
                  <a:cubicBezTo>
                    <a:pt x="10" y="2"/>
                    <a:pt x="9" y="2"/>
                    <a:pt x="9" y="2"/>
                  </a:cubicBezTo>
                  <a:cubicBezTo>
                    <a:pt x="9" y="2"/>
                    <a:pt x="9" y="2"/>
                    <a:pt x="9" y="1"/>
                  </a:cubicBezTo>
                  <a:cubicBezTo>
                    <a:pt x="9" y="2"/>
                    <a:pt x="10" y="2"/>
                    <a:pt x="10" y="2"/>
                  </a:cubicBezTo>
                  <a:moveTo>
                    <a:pt x="11" y="2"/>
                  </a:moveTo>
                  <a:cubicBezTo>
                    <a:pt x="11" y="2"/>
                    <a:pt x="11" y="3"/>
                    <a:pt x="12" y="3"/>
                  </a:cubicBezTo>
                  <a:cubicBezTo>
                    <a:pt x="11" y="3"/>
                    <a:pt x="11" y="3"/>
                    <a:pt x="11" y="3"/>
                  </a:cubicBezTo>
                  <a:cubicBezTo>
                    <a:pt x="11" y="3"/>
                    <a:pt x="11" y="2"/>
                    <a:pt x="11" y="2"/>
                  </a:cubicBezTo>
                  <a:moveTo>
                    <a:pt x="30" y="4"/>
                  </a:moveTo>
                  <a:cubicBezTo>
                    <a:pt x="30" y="4"/>
                    <a:pt x="29" y="3"/>
                    <a:pt x="26" y="3"/>
                  </a:cubicBezTo>
                  <a:cubicBezTo>
                    <a:pt x="24" y="3"/>
                    <a:pt x="16" y="4"/>
                    <a:pt x="16" y="3"/>
                  </a:cubicBezTo>
                  <a:cubicBezTo>
                    <a:pt x="16" y="2"/>
                    <a:pt x="18" y="2"/>
                    <a:pt x="20" y="2"/>
                  </a:cubicBezTo>
                  <a:cubicBezTo>
                    <a:pt x="20" y="2"/>
                    <a:pt x="21" y="2"/>
                    <a:pt x="21" y="2"/>
                  </a:cubicBezTo>
                  <a:cubicBezTo>
                    <a:pt x="24" y="3"/>
                    <a:pt x="28" y="1"/>
                    <a:pt x="30" y="2"/>
                  </a:cubicBezTo>
                  <a:cubicBezTo>
                    <a:pt x="28" y="0"/>
                    <a:pt x="26" y="2"/>
                    <a:pt x="23" y="2"/>
                  </a:cubicBezTo>
                  <a:cubicBezTo>
                    <a:pt x="25" y="2"/>
                    <a:pt x="26" y="1"/>
                    <a:pt x="26" y="1"/>
                  </a:cubicBezTo>
                  <a:cubicBezTo>
                    <a:pt x="25" y="2"/>
                    <a:pt x="22" y="0"/>
                    <a:pt x="21" y="1"/>
                  </a:cubicBezTo>
                  <a:cubicBezTo>
                    <a:pt x="20" y="1"/>
                    <a:pt x="20" y="1"/>
                    <a:pt x="20" y="1"/>
                  </a:cubicBezTo>
                  <a:cubicBezTo>
                    <a:pt x="18" y="1"/>
                    <a:pt x="15" y="1"/>
                    <a:pt x="15" y="3"/>
                  </a:cubicBezTo>
                  <a:cubicBezTo>
                    <a:pt x="15" y="5"/>
                    <a:pt x="24" y="4"/>
                    <a:pt x="26" y="4"/>
                  </a:cubicBezTo>
                  <a:cubicBezTo>
                    <a:pt x="28" y="4"/>
                    <a:pt x="29" y="4"/>
                    <a:pt x="29" y="4"/>
                  </a:cubicBezTo>
                  <a:cubicBezTo>
                    <a:pt x="29" y="5"/>
                    <a:pt x="27" y="5"/>
                    <a:pt x="25" y="5"/>
                  </a:cubicBezTo>
                  <a:cubicBezTo>
                    <a:pt x="23" y="5"/>
                    <a:pt x="15" y="4"/>
                    <a:pt x="11" y="5"/>
                  </a:cubicBezTo>
                  <a:cubicBezTo>
                    <a:pt x="12" y="4"/>
                    <a:pt x="12" y="4"/>
                    <a:pt x="12" y="3"/>
                  </a:cubicBezTo>
                  <a:cubicBezTo>
                    <a:pt x="12" y="3"/>
                    <a:pt x="13" y="3"/>
                    <a:pt x="13" y="2"/>
                  </a:cubicBezTo>
                  <a:cubicBezTo>
                    <a:pt x="12" y="2"/>
                    <a:pt x="12" y="2"/>
                    <a:pt x="12" y="2"/>
                  </a:cubicBezTo>
                  <a:cubicBezTo>
                    <a:pt x="12" y="2"/>
                    <a:pt x="12" y="2"/>
                    <a:pt x="12" y="2"/>
                  </a:cubicBezTo>
                  <a:cubicBezTo>
                    <a:pt x="12" y="2"/>
                    <a:pt x="12" y="1"/>
                    <a:pt x="12" y="1"/>
                  </a:cubicBezTo>
                  <a:cubicBezTo>
                    <a:pt x="11" y="1"/>
                    <a:pt x="11" y="1"/>
                    <a:pt x="11" y="1"/>
                  </a:cubicBezTo>
                  <a:cubicBezTo>
                    <a:pt x="10" y="0"/>
                    <a:pt x="10" y="0"/>
                    <a:pt x="10" y="0"/>
                  </a:cubicBezTo>
                  <a:cubicBezTo>
                    <a:pt x="10" y="0"/>
                    <a:pt x="10" y="1"/>
                    <a:pt x="10" y="1"/>
                  </a:cubicBezTo>
                  <a:cubicBezTo>
                    <a:pt x="9" y="0"/>
                    <a:pt x="9" y="0"/>
                    <a:pt x="9" y="1"/>
                  </a:cubicBezTo>
                  <a:cubicBezTo>
                    <a:pt x="9" y="1"/>
                    <a:pt x="9" y="0"/>
                    <a:pt x="9" y="0"/>
                  </a:cubicBezTo>
                  <a:cubicBezTo>
                    <a:pt x="8" y="1"/>
                    <a:pt x="8" y="1"/>
                    <a:pt x="8" y="1"/>
                  </a:cubicBezTo>
                  <a:cubicBezTo>
                    <a:pt x="8" y="1"/>
                    <a:pt x="8" y="2"/>
                    <a:pt x="8" y="2"/>
                  </a:cubicBezTo>
                  <a:cubicBezTo>
                    <a:pt x="8" y="2"/>
                    <a:pt x="8" y="2"/>
                    <a:pt x="8" y="2"/>
                  </a:cubicBezTo>
                  <a:cubicBezTo>
                    <a:pt x="8" y="3"/>
                    <a:pt x="7" y="3"/>
                    <a:pt x="7" y="3"/>
                  </a:cubicBezTo>
                  <a:cubicBezTo>
                    <a:pt x="7" y="4"/>
                    <a:pt x="7" y="4"/>
                    <a:pt x="7" y="4"/>
                  </a:cubicBezTo>
                  <a:cubicBezTo>
                    <a:pt x="7" y="4"/>
                    <a:pt x="7" y="4"/>
                    <a:pt x="7" y="5"/>
                  </a:cubicBezTo>
                  <a:cubicBezTo>
                    <a:pt x="7" y="4"/>
                    <a:pt x="7" y="4"/>
                    <a:pt x="7" y="4"/>
                  </a:cubicBezTo>
                  <a:cubicBezTo>
                    <a:pt x="7" y="4"/>
                    <a:pt x="7" y="4"/>
                    <a:pt x="7" y="4"/>
                  </a:cubicBezTo>
                  <a:cubicBezTo>
                    <a:pt x="7" y="4"/>
                    <a:pt x="6" y="4"/>
                    <a:pt x="6" y="4"/>
                  </a:cubicBezTo>
                  <a:cubicBezTo>
                    <a:pt x="6" y="4"/>
                    <a:pt x="5" y="4"/>
                    <a:pt x="5" y="3"/>
                  </a:cubicBezTo>
                  <a:cubicBezTo>
                    <a:pt x="4" y="3"/>
                    <a:pt x="4" y="3"/>
                    <a:pt x="4" y="2"/>
                  </a:cubicBezTo>
                  <a:cubicBezTo>
                    <a:pt x="4" y="2"/>
                    <a:pt x="4" y="1"/>
                    <a:pt x="4" y="1"/>
                  </a:cubicBezTo>
                  <a:cubicBezTo>
                    <a:pt x="4" y="1"/>
                    <a:pt x="4" y="1"/>
                    <a:pt x="4" y="0"/>
                  </a:cubicBezTo>
                  <a:cubicBezTo>
                    <a:pt x="4" y="0"/>
                    <a:pt x="4" y="0"/>
                    <a:pt x="4" y="0"/>
                  </a:cubicBezTo>
                  <a:cubicBezTo>
                    <a:pt x="4" y="0"/>
                    <a:pt x="4" y="0"/>
                    <a:pt x="4" y="1"/>
                  </a:cubicBezTo>
                  <a:cubicBezTo>
                    <a:pt x="4" y="1"/>
                    <a:pt x="4" y="1"/>
                    <a:pt x="4" y="1"/>
                  </a:cubicBezTo>
                  <a:cubicBezTo>
                    <a:pt x="4" y="1"/>
                    <a:pt x="4" y="1"/>
                    <a:pt x="4" y="1"/>
                  </a:cubicBezTo>
                  <a:cubicBezTo>
                    <a:pt x="4" y="1"/>
                    <a:pt x="4" y="1"/>
                    <a:pt x="4" y="1"/>
                  </a:cubicBezTo>
                  <a:cubicBezTo>
                    <a:pt x="4" y="1"/>
                    <a:pt x="4" y="1"/>
                    <a:pt x="4" y="2"/>
                  </a:cubicBezTo>
                  <a:cubicBezTo>
                    <a:pt x="4" y="2"/>
                    <a:pt x="4" y="2"/>
                    <a:pt x="4" y="2"/>
                  </a:cubicBezTo>
                  <a:cubicBezTo>
                    <a:pt x="4" y="1"/>
                    <a:pt x="3" y="1"/>
                    <a:pt x="3" y="1"/>
                  </a:cubicBezTo>
                  <a:cubicBezTo>
                    <a:pt x="3" y="1"/>
                    <a:pt x="3" y="1"/>
                    <a:pt x="3" y="1"/>
                  </a:cubicBezTo>
                  <a:cubicBezTo>
                    <a:pt x="3" y="1"/>
                    <a:pt x="3" y="1"/>
                    <a:pt x="3" y="1"/>
                  </a:cubicBezTo>
                  <a:cubicBezTo>
                    <a:pt x="3" y="0"/>
                    <a:pt x="3" y="0"/>
                    <a:pt x="2" y="0"/>
                  </a:cubicBezTo>
                  <a:cubicBezTo>
                    <a:pt x="2" y="0"/>
                    <a:pt x="2" y="0"/>
                    <a:pt x="2" y="1"/>
                  </a:cubicBezTo>
                  <a:cubicBezTo>
                    <a:pt x="2" y="1"/>
                    <a:pt x="2" y="1"/>
                    <a:pt x="2" y="1"/>
                  </a:cubicBezTo>
                  <a:cubicBezTo>
                    <a:pt x="2" y="1"/>
                    <a:pt x="3" y="1"/>
                    <a:pt x="3" y="1"/>
                  </a:cubicBezTo>
                  <a:cubicBezTo>
                    <a:pt x="3" y="1"/>
                    <a:pt x="3" y="1"/>
                    <a:pt x="3" y="1"/>
                  </a:cubicBezTo>
                  <a:cubicBezTo>
                    <a:pt x="3" y="1"/>
                    <a:pt x="3" y="2"/>
                    <a:pt x="3" y="2"/>
                  </a:cubicBezTo>
                  <a:cubicBezTo>
                    <a:pt x="3" y="2"/>
                    <a:pt x="3" y="2"/>
                    <a:pt x="3" y="2"/>
                  </a:cubicBezTo>
                  <a:cubicBezTo>
                    <a:pt x="2" y="1"/>
                    <a:pt x="2" y="2"/>
                    <a:pt x="2" y="2"/>
                  </a:cubicBezTo>
                  <a:cubicBezTo>
                    <a:pt x="2" y="2"/>
                    <a:pt x="2" y="2"/>
                    <a:pt x="2" y="2"/>
                  </a:cubicBezTo>
                  <a:cubicBezTo>
                    <a:pt x="2" y="2"/>
                    <a:pt x="2" y="3"/>
                    <a:pt x="2" y="3"/>
                  </a:cubicBezTo>
                  <a:cubicBezTo>
                    <a:pt x="2" y="3"/>
                    <a:pt x="2" y="3"/>
                    <a:pt x="2" y="2"/>
                  </a:cubicBezTo>
                  <a:cubicBezTo>
                    <a:pt x="2" y="2"/>
                    <a:pt x="3" y="2"/>
                    <a:pt x="3" y="2"/>
                  </a:cubicBezTo>
                  <a:cubicBezTo>
                    <a:pt x="3" y="3"/>
                    <a:pt x="3" y="3"/>
                    <a:pt x="3" y="3"/>
                  </a:cubicBezTo>
                  <a:cubicBezTo>
                    <a:pt x="3" y="3"/>
                    <a:pt x="3" y="3"/>
                    <a:pt x="3" y="2"/>
                  </a:cubicBezTo>
                  <a:cubicBezTo>
                    <a:pt x="3" y="2"/>
                    <a:pt x="3" y="2"/>
                    <a:pt x="3" y="2"/>
                  </a:cubicBezTo>
                  <a:cubicBezTo>
                    <a:pt x="3" y="3"/>
                    <a:pt x="3" y="3"/>
                    <a:pt x="3" y="3"/>
                  </a:cubicBezTo>
                  <a:cubicBezTo>
                    <a:pt x="3" y="3"/>
                    <a:pt x="3" y="3"/>
                    <a:pt x="3" y="3"/>
                  </a:cubicBezTo>
                  <a:cubicBezTo>
                    <a:pt x="3" y="3"/>
                    <a:pt x="3" y="3"/>
                    <a:pt x="4" y="4"/>
                  </a:cubicBezTo>
                  <a:cubicBezTo>
                    <a:pt x="4" y="4"/>
                    <a:pt x="4" y="4"/>
                    <a:pt x="4" y="4"/>
                  </a:cubicBezTo>
                  <a:cubicBezTo>
                    <a:pt x="4" y="4"/>
                    <a:pt x="3" y="4"/>
                    <a:pt x="3" y="4"/>
                  </a:cubicBezTo>
                  <a:cubicBezTo>
                    <a:pt x="2" y="4"/>
                    <a:pt x="3" y="5"/>
                    <a:pt x="4" y="5"/>
                  </a:cubicBezTo>
                  <a:cubicBezTo>
                    <a:pt x="4" y="5"/>
                    <a:pt x="4" y="5"/>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6"/>
                    <a:pt x="7" y="7"/>
                  </a:cubicBezTo>
                  <a:cubicBezTo>
                    <a:pt x="7" y="7"/>
                    <a:pt x="7" y="7"/>
                    <a:pt x="7" y="6"/>
                  </a:cubicBezTo>
                  <a:cubicBezTo>
                    <a:pt x="7" y="6"/>
                    <a:pt x="7" y="6"/>
                    <a:pt x="7" y="7"/>
                  </a:cubicBezTo>
                  <a:cubicBezTo>
                    <a:pt x="7" y="7"/>
                    <a:pt x="8" y="8"/>
                    <a:pt x="8" y="8"/>
                  </a:cubicBezTo>
                  <a:cubicBezTo>
                    <a:pt x="7" y="8"/>
                    <a:pt x="6" y="8"/>
                    <a:pt x="5" y="8"/>
                  </a:cubicBezTo>
                  <a:cubicBezTo>
                    <a:pt x="5" y="8"/>
                    <a:pt x="4" y="8"/>
                    <a:pt x="3" y="8"/>
                  </a:cubicBezTo>
                  <a:cubicBezTo>
                    <a:pt x="3" y="8"/>
                    <a:pt x="3" y="8"/>
                    <a:pt x="3" y="7"/>
                  </a:cubicBezTo>
                  <a:cubicBezTo>
                    <a:pt x="3" y="7"/>
                    <a:pt x="3" y="7"/>
                    <a:pt x="3" y="7"/>
                  </a:cubicBezTo>
                  <a:cubicBezTo>
                    <a:pt x="3" y="7"/>
                    <a:pt x="3" y="7"/>
                    <a:pt x="2" y="7"/>
                  </a:cubicBezTo>
                  <a:cubicBezTo>
                    <a:pt x="2" y="7"/>
                    <a:pt x="2" y="7"/>
                    <a:pt x="2" y="7"/>
                  </a:cubicBezTo>
                  <a:cubicBezTo>
                    <a:pt x="2" y="7"/>
                    <a:pt x="2" y="7"/>
                    <a:pt x="2" y="7"/>
                  </a:cubicBezTo>
                  <a:cubicBezTo>
                    <a:pt x="2" y="7"/>
                    <a:pt x="2" y="7"/>
                    <a:pt x="2" y="7"/>
                  </a:cubicBezTo>
                  <a:cubicBezTo>
                    <a:pt x="2" y="8"/>
                    <a:pt x="2" y="8"/>
                    <a:pt x="3" y="8"/>
                  </a:cubicBezTo>
                  <a:cubicBezTo>
                    <a:pt x="3" y="8"/>
                    <a:pt x="3" y="8"/>
                    <a:pt x="3" y="8"/>
                  </a:cubicBezTo>
                  <a:cubicBezTo>
                    <a:pt x="3" y="8"/>
                    <a:pt x="2" y="8"/>
                    <a:pt x="2" y="8"/>
                  </a:cubicBezTo>
                  <a:cubicBezTo>
                    <a:pt x="2" y="8"/>
                    <a:pt x="2" y="8"/>
                    <a:pt x="2" y="8"/>
                  </a:cubicBezTo>
                  <a:cubicBezTo>
                    <a:pt x="2" y="8"/>
                    <a:pt x="1" y="8"/>
                    <a:pt x="1" y="8"/>
                  </a:cubicBezTo>
                  <a:cubicBezTo>
                    <a:pt x="1" y="8"/>
                    <a:pt x="1" y="8"/>
                    <a:pt x="1" y="8"/>
                  </a:cubicBezTo>
                  <a:cubicBezTo>
                    <a:pt x="1" y="8"/>
                    <a:pt x="0" y="8"/>
                    <a:pt x="1" y="9"/>
                  </a:cubicBezTo>
                  <a:cubicBezTo>
                    <a:pt x="1" y="9"/>
                    <a:pt x="1" y="8"/>
                    <a:pt x="1" y="8"/>
                  </a:cubicBezTo>
                  <a:cubicBezTo>
                    <a:pt x="1" y="8"/>
                    <a:pt x="1" y="9"/>
                    <a:pt x="1" y="9"/>
                  </a:cubicBezTo>
                  <a:cubicBezTo>
                    <a:pt x="1" y="9"/>
                    <a:pt x="1" y="9"/>
                    <a:pt x="2" y="9"/>
                  </a:cubicBezTo>
                  <a:cubicBezTo>
                    <a:pt x="2" y="9"/>
                    <a:pt x="2" y="9"/>
                    <a:pt x="2" y="9"/>
                  </a:cubicBezTo>
                  <a:cubicBezTo>
                    <a:pt x="2" y="9"/>
                    <a:pt x="2" y="10"/>
                    <a:pt x="2" y="10"/>
                  </a:cubicBezTo>
                  <a:cubicBezTo>
                    <a:pt x="2" y="10"/>
                    <a:pt x="2" y="10"/>
                    <a:pt x="2" y="10"/>
                  </a:cubicBezTo>
                  <a:cubicBezTo>
                    <a:pt x="2" y="10"/>
                    <a:pt x="2" y="10"/>
                    <a:pt x="2" y="10"/>
                  </a:cubicBezTo>
                  <a:cubicBezTo>
                    <a:pt x="2" y="10"/>
                    <a:pt x="3" y="11"/>
                    <a:pt x="3" y="11"/>
                  </a:cubicBezTo>
                  <a:cubicBezTo>
                    <a:pt x="3" y="11"/>
                    <a:pt x="2" y="10"/>
                    <a:pt x="3" y="10"/>
                  </a:cubicBezTo>
                  <a:cubicBezTo>
                    <a:pt x="3" y="10"/>
                    <a:pt x="3" y="10"/>
                    <a:pt x="3" y="10"/>
                  </a:cubicBezTo>
                  <a:cubicBezTo>
                    <a:pt x="3" y="10"/>
                    <a:pt x="3" y="10"/>
                    <a:pt x="3" y="9"/>
                  </a:cubicBezTo>
                  <a:cubicBezTo>
                    <a:pt x="3" y="9"/>
                    <a:pt x="3" y="9"/>
                    <a:pt x="3" y="9"/>
                  </a:cubicBezTo>
                  <a:cubicBezTo>
                    <a:pt x="3" y="10"/>
                    <a:pt x="3" y="10"/>
                    <a:pt x="4" y="10"/>
                  </a:cubicBezTo>
                  <a:cubicBezTo>
                    <a:pt x="4" y="10"/>
                    <a:pt x="5" y="10"/>
                    <a:pt x="4" y="9"/>
                  </a:cubicBezTo>
                  <a:cubicBezTo>
                    <a:pt x="4" y="9"/>
                    <a:pt x="4" y="9"/>
                    <a:pt x="5" y="9"/>
                  </a:cubicBezTo>
                  <a:cubicBezTo>
                    <a:pt x="5" y="9"/>
                    <a:pt x="5" y="10"/>
                    <a:pt x="5" y="10"/>
                  </a:cubicBezTo>
                  <a:cubicBezTo>
                    <a:pt x="5" y="10"/>
                    <a:pt x="5" y="10"/>
                    <a:pt x="5" y="9"/>
                  </a:cubicBezTo>
                  <a:cubicBezTo>
                    <a:pt x="5" y="10"/>
                    <a:pt x="5" y="10"/>
                    <a:pt x="5" y="10"/>
                  </a:cubicBezTo>
                  <a:cubicBezTo>
                    <a:pt x="5" y="10"/>
                    <a:pt x="6" y="10"/>
                    <a:pt x="6" y="9"/>
                  </a:cubicBezTo>
                  <a:cubicBezTo>
                    <a:pt x="6" y="10"/>
                    <a:pt x="6" y="10"/>
                    <a:pt x="6" y="10"/>
                  </a:cubicBezTo>
                  <a:cubicBezTo>
                    <a:pt x="6" y="10"/>
                    <a:pt x="6" y="10"/>
                    <a:pt x="6" y="10"/>
                  </a:cubicBezTo>
                  <a:cubicBezTo>
                    <a:pt x="6" y="10"/>
                    <a:pt x="6"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9" y="10"/>
                    <a:pt x="9" y="10"/>
                  </a:cubicBezTo>
                  <a:cubicBezTo>
                    <a:pt x="10" y="10"/>
                    <a:pt x="10" y="10"/>
                    <a:pt x="10" y="10"/>
                  </a:cubicBezTo>
                  <a:cubicBezTo>
                    <a:pt x="9" y="10"/>
                    <a:pt x="9" y="10"/>
                    <a:pt x="9" y="10"/>
                  </a:cubicBezTo>
                  <a:cubicBezTo>
                    <a:pt x="9" y="10"/>
                    <a:pt x="10" y="10"/>
                    <a:pt x="10" y="10"/>
                  </a:cubicBezTo>
                  <a:cubicBezTo>
                    <a:pt x="10" y="10"/>
                    <a:pt x="10" y="10"/>
                    <a:pt x="10" y="10"/>
                  </a:cubicBezTo>
                  <a:cubicBezTo>
                    <a:pt x="11" y="9"/>
                    <a:pt x="11" y="9"/>
                    <a:pt x="11" y="9"/>
                  </a:cubicBezTo>
                  <a:cubicBezTo>
                    <a:pt x="11" y="9"/>
                    <a:pt x="11" y="9"/>
                    <a:pt x="11" y="9"/>
                  </a:cubicBezTo>
                  <a:cubicBezTo>
                    <a:pt x="11" y="9"/>
                    <a:pt x="12" y="9"/>
                    <a:pt x="12" y="9"/>
                  </a:cubicBezTo>
                  <a:cubicBezTo>
                    <a:pt x="12" y="9"/>
                    <a:pt x="12" y="9"/>
                    <a:pt x="12" y="9"/>
                  </a:cubicBezTo>
                  <a:cubicBezTo>
                    <a:pt x="12" y="9"/>
                    <a:pt x="12" y="8"/>
                    <a:pt x="13" y="8"/>
                  </a:cubicBezTo>
                  <a:cubicBezTo>
                    <a:pt x="17" y="9"/>
                    <a:pt x="15" y="6"/>
                    <a:pt x="20" y="7"/>
                  </a:cubicBezTo>
                  <a:cubicBezTo>
                    <a:pt x="20" y="7"/>
                    <a:pt x="20" y="7"/>
                    <a:pt x="20" y="7"/>
                  </a:cubicBezTo>
                  <a:cubicBezTo>
                    <a:pt x="20" y="7"/>
                    <a:pt x="20" y="8"/>
                    <a:pt x="20" y="8"/>
                  </a:cubicBezTo>
                  <a:cubicBezTo>
                    <a:pt x="21" y="8"/>
                    <a:pt x="21" y="8"/>
                    <a:pt x="21" y="8"/>
                  </a:cubicBezTo>
                  <a:cubicBezTo>
                    <a:pt x="21" y="8"/>
                    <a:pt x="21" y="8"/>
                    <a:pt x="21" y="8"/>
                  </a:cubicBezTo>
                  <a:cubicBezTo>
                    <a:pt x="21" y="9"/>
                    <a:pt x="21" y="9"/>
                    <a:pt x="20" y="9"/>
                  </a:cubicBezTo>
                  <a:cubicBezTo>
                    <a:pt x="20" y="9"/>
                    <a:pt x="20" y="8"/>
                    <a:pt x="19" y="8"/>
                  </a:cubicBezTo>
                  <a:cubicBezTo>
                    <a:pt x="19" y="8"/>
                    <a:pt x="19" y="8"/>
                    <a:pt x="19" y="8"/>
                  </a:cubicBezTo>
                  <a:cubicBezTo>
                    <a:pt x="18" y="8"/>
                    <a:pt x="18" y="8"/>
                    <a:pt x="18" y="9"/>
                  </a:cubicBezTo>
                  <a:cubicBezTo>
                    <a:pt x="18" y="9"/>
                    <a:pt x="18" y="8"/>
                    <a:pt x="18" y="8"/>
                  </a:cubicBezTo>
                  <a:cubicBezTo>
                    <a:pt x="18" y="8"/>
                    <a:pt x="18" y="9"/>
                    <a:pt x="18" y="9"/>
                  </a:cubicBezTo>
                  <a:cubicBezTo>
                    <a:pt x="18" y="9"/>
                    <a:pt x="18" y="9"/>
                    <a:pt x="19" y="9"/>
                  </a:cubicBezTo>
                  <a:cubicBezTo>
                    <a:pt x="19" y="9"/>
                    <a:pt x="19" y="9"/>
                    <a:pt x="19" y="9"/>
                  </a:cubicBezTo>
                  <a:cubicBezTo>
                    <a:pt x="19" y="9"/>
                    <a:pt x="19" y="9"/>
                    <a:pt x="19" y="9"/>
                  </a:cubicBezTo>
                  <a:cubicBezTo>
                    <a:pt x="19" y="9"/>
                    <a:pt x="18" y="9"/>
                    <a:pt x="18" y="10"/>
                  </a:cubicBezTo>
                  <a:cubicBezTo>
                    <a:pt x="18" y="10"/>
                    <a:pt x="18" y="10"/>
                    <a:pt x="18" y="10"/>
                  </a:cubicBezTo>
                  <a:cubicBezTo>
                    <a:pt x="18"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1"/>
                    <a:pt x="20" y="11"/>
                    <a:pt x="20" y="11"/>
                  </a:cubicBezTo>
                  <a:cubicBezTo>
                    <a:pt x="20" y="11"/>
                    <a:pt x="20" y="11"/>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1" y="10"/>
                    <a:pt x="21" y="10"/>
                    <a:pt x="21" y="10"/>
                  </a:cubicBezTo>
                  <a:cubicBezTo>
                    <a:pt x="21" y="10"/>
                    <a:pt x="21" y="10"/>
                    <a:pt x="21" y="10"/>
                  </a:cubicBezTo>
                  <a:cubicBezTo>
                    <a:pt x="22" y="10"/>
                    <a:pt x="21" y="10"/>
                    <a:pt x="22" y="9"/>
                  </a:cubicBezTo>
                  <a:cubicBezTo>
                    <a:pt x="22" y="9"/>
                    <a:pt x="22" y="9"/>
                    <a:pt x="22" y="9"/>
                  </a:cubicBezTo>
                  <a:cubicBezTo>
                    <a:pt x="23" y="10"/>
                    <a:pt x="23" y="10"/>
                    <a:pt x="23" y="9"/>
                  </a:cubicBezTo>
                  <a:cubicBezTo>
                    <a:pt x="23" y="9"/>
                    <a:pt x="23" y="8"/>
                    <a:pt x="23" y="8"/>
                  </a:cubicBezTo>
                  <a:cubicBezTo>
                    <a:pt x="23" y="8"/>
                    <a:pt x="23" y="8"/>
                    <a:pt x="23" y="7"/>
                  </a:cubicBezTo>
                  <a:cubicBezTo>
                    <a:pt x="23" y="7"/>
                    <a:pt x="24" y="8"/>
                    <a:pt x="24" y="8"/>
                  </a:cubicBezTo>
                  <a:cubicBezTo>
                    <a:pt x="25" y="8"/>
                    <a:pt x="26" y="7"/>
                    <a:pt x="26" y="7"/>
                  </a:cubicBezTo>
                  <a:cubicBezTo>
                    <a:pt x="27" y="7"/>
                    <a:pt x="28" y="7"/>
                    <a:pt x="28" y="7"/>
                  </a:cubicBezTo>
                  <a:cubicBezTo>
                    <a:pt x="28" y="7"/>
                    <a:pt x="28" y="7"/>
                    <a:pt x="28" y="7"/>
                  </a:cubicBezTo>
                  <a:cubicBezTo>
                    <a:pt x="28" y="8"/>
                    <a:pt x="28" y="8"/>
                    <a:pt x="28" y="8"/>
                  </a:cubicBezTo>
                  <a:cubicBezTo>
                    <a:pt x="28" y="8"/>
                    <a:pt x="27" y="8"/>
                    <a:pt x="27" y="8"/>
                  </a:cubicBezTo>
                  <a:cubicBezTo>
                    <a:pt x="27" y="8"/>
                    <a:pt x="27" y="8"/>
                    <a:pt x="27" y="8"/>
                  </a:cubicBezTo>
                  <a:cubicBezTo>
                    <a:pt x="26" y="8"/>
                    <a:pt x="26" y="9"/>
                    <a:pt x="26" y="9"/>
                  </a:cubicBezTo>
                  <a:cubicBezTo>
                    <a:pt x="26" y="9"/>
                    <a:pt x="26" y="9"/>
                    <a:pt x="26" y="9"/>
                  </a:cubicBezTo>
                  <a:cubicBezTo>
                    <a:pt x="26" y="9"/>
                    <a:pt x="26" y="9"/>
                    <a:pt x="26" y="9"/>
                  </a:cubicBezTo>
                  <a:cubicBezTo>
                    <a:pt x="27" y="9"/>
                    <a:pt x="27" y="9"/>
                    <a:pt x="27" y="9"/>
                  </a:cubicBezTo>
                  <a:cubicBezTo>
                    <a:pt x="27" y="9"/>
                    <a:pt x="27" y="9"/>
                    <a:pt x="27" y="9"/>
                  </a:cubicBezTo>
                  <a:cubicBezTo>
                    <a:pt x="27" y="9"/>
                    <a:pt x="27" y="10"/>
                    <a:pt x="27" y="10"/>
                  </a:cubicBezTo>
                  <a:cubicBezTo>
                    <a:pt x="27" y="10"/>
                    <a:pt x="27" y="10"/>
                    <a:pt x="27" y="10"/>
                  </a:cubicBezTo>
                  <a:cubicBezTo>
                    <a:pt x="27" y="10"/>
                    <a:pt x="27" y="11"/>
                    <a:pt x="28" y="11"/>
                  </a:cubicBezTo>
                  <a:cubicBezTo>
                    <a:pt x="28" y="11"/>
                    <a:pt x="28" y="10"/>
                    <a:pt x="28" y="10"/>
                  </a:cubicBezTo>
                  <a:cubicBezTo>
                    <a:pt x="28" y="10"/>
                    <a:pt x="28" y="10"/>
                    <a:pt x="28" y="10"/>
                  </a:cubicBezTo>
                  <a:cubicBezTo>
                    <a:pt x="28" y="10"/>
                    <a:pt x="28" y="10"/>
                    <a:pt x="28" y="9"/>
                  </a:cubicBezTo>
                  <a:cubicBezTo>
                    <a:pt x="28" y="9"/>
                    <a:pt x="28" y="9"/>
                    <a:pt x="28" y="9"/>
                  </a:cubicBezTo>
                  <a:cubicBezTo>
                    <a:pt x="28" y="10"/>
                    <a:pt x="28" y="10"/>
                    <a:pt x="28" y="10"/>
                  </a:cubicBezTo>
                  <a:cubicBezTo>
                    <a:pt x="29" y="10"/>
                    <a:pt x="29" y="10"/>
                    <a:pt x="29" y="10"/>
                  </a:cubicBezTo>
                  <a:cubicBezTo>
                    <a:pt x="29" y="11"/>
                    <a:pt x="29" y="11"/>
                    <a:pt x="29" y="11"/>
                  </a:cubicBezTo>
                  <a:cubicBezTo>
                    <a:pt x="29" y="10"/>
                    <a:pt x="29" y="10"/>
                    <a:pt x="29" y="10"/>
                  </a:cubicBezTo>
                  <a:cubicBezTo>
                    <a:pt x="29" y="10"/>
                    <a:pt x="29" y="10"/>
                    <a:pt x="29" y="10"/>
                  </a:cubicBezTo>
                  <a:cubicBezTo>
                    <a:pt x="30" y="9"/>
                    <a:pt x="29" y="9"/>
                    <a:pt x="29" y="9"/>
                  </a:cubicBezTo>
                  <a:cubicBezTo>
                    <a:pt x="29" y="9"/>
                    <a:pt x="30" y="9"/>
                    <a:pt x="30" y="8"/>
                  </a:cubicBezTo>
                  <a:cubicBezTo>
                    <a:pt x="30" y="8"/>
                    <a:pt x="30" y="8"/>
                    <a:pt x="29" y="8"/>
                  </a:cubicBezTo>
                  <a:cubicBezTo>
                    <a:pt x="29" y="8"/>
                    <a:pt x="29" y="8"/>
                    <a:pt x="29" y="8"/>
                  </a:cubicBezTo>
                  <a:cubicBezTo>
                    <a:pt x="29" y="8"/>
                    <a:pt x="29" y="8"/>
                    <a:pt x="29" y="8"/>
                  </a:cubicBezTo>
                  <a:cubicBezTo>
                    <a:pt x="29" y="8"/>
                    <a:pt x="30" y="8"/>
                    <a:pt x="30" y="8"/>
                  </a:cubicBezTo>
                  <a:cubicBezTo>
                    <a:pt x="29" y="8"/>
                    <a:pt x="29" y="7"/>
                    <a:pt x="29" y="7"/>
                  </a:cubicBezTo>
                  <a:cubicBezTo>
                    <a:pt x="29" y="7"/>
                    <a:pt x="29" y="7"/>
                    <a:pt x="29" y="7"/>
                  </a:cubicBezTo>
                  <a:cubicBezTo>
                    <a:pt x="30" y="7"/>
                    <a:pt x="30" y="7"/>
                    <a:pt x="30" y="6"/>
                  </a:cubicBezTo>
                  <a:cubicBezTo>
                    <a:pt x="29" y="6"/>
                    <a:pt x="29" y="7"/>
                    <a:pt x="29" y="6"/>
                  </a:cubicBezTo>
                  <a:cubicBezTo>
                    <a:pt x="29" y="6"/>
                    <a:pt x="29" y="6"/>
                    <a:pt x="28" y="6"/>
                  </a:cubicBezTo>
                  <a:cubicBezTo>
                    <a:pt x="28" y="6"/>
                    <a:pt x="27" y="6"/>
                    <a:pt x="25" y="6"/>
                  </a:cubicBezTo>
                  <a:cubicBezTo>
                    <a:pt x="27" y="6"/>
                    <a:pt x="30" y="5"/>
                    <a:pt x="30"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06" name="Freeform 157">
              <a:extLst>
                <a:ext uri="{FF2B5EF4-FFF2-40B4-BE49-F238E27FC236}">
                  <a16:creationId xmlns:a16="http://schemas.microsoft.com/office/drawing/2014/main" id="{7A74537A-B841-2E79-2BA7-F28B25460029}"/>
                </a:ext>
              </a:extLst>
            </p:cNvPr>
            <p:cNvSpPr>
              <a:spLocks noChangeAspect="1" noEditPoints="1"/>
            </p:cNvSpPr>
            <p:nvPr userDrawn="1"/>
          </p:nvSpPr>
          <p:spPr bwMode="auto">
            <a:xfrm>
              <a:off x="3311" y="970"/>
              <a:ext cx="15" cy="5"/>
            </a:xfrm>
            <a:custGeom>
              <a:avLst/>
              <a:gdLst>
                <a:gd name="T0" fmla="*/ 1 w 29"/>
                <a:gd name="T1" fmla="*/ 0 h 11"/>
                <a:gd name="T2" fmla="*/ 1 w 29"/>
                <a:gd name="T3" fmla="*/ 0 h 11"/>
                <a:gd name="T4" fmla="*/ 1 w 29"/>
                <a:gd name="T5" fmla="*/ 0 h 11"/>
                <a:gd name="T6" fmla="*/ 1 w 29"/>
                <a:gd name="T7" fmla="*/ 0 h 11"/>
                <a:gd name="T8" fmla="*/ 1 w 29"/>
                <a:gd name="T9" fmla="*/ 0 h 11"/>
                <a:gd name="T10" fmla="*/ 1 w 29"/>
                <a:gd name="T11" fmla="*/ 0 h 11"/>
                <a:gd name="T12" fmla="*/ 1 w 29"/>
                <a:gd name="T13" fmla="*/ 0 h 11"/>
                <a:gd name="T14" fmla="*/ 1 w 29"/>
                <a:gd name="T15" fmla="*/ 0 h 11"/>
                <a:gd name="T16" fmla="*/ 1 w 29"/>
                <a:gd name="T17" fmla="*/ 0 h 11"/>
                <a:gd name="T18" fmla="*/ 1 w 29"/>
                <a:gd name="T19" fmla="*/ 0 h 11"/>
                <a:gd name="T20" fmla="*/ 1 w 29"/>
                <a:gd name="T21" fmla="*/ 0 h 11"/>
                <a:gd name="T22" fmla="*/ 1 w 29"/>
                <a:gd name="T23" fmla="*/ 0 h 11"/>
                <a:gd name="T24" fmla="*/ 1 w 29"/>
                <a:gd name="T25" fmla="*/ 0 h 11"/>
                <a:gd name="T26" fmla="*/ 1 w 29"/>
                <a:gd name="T27" fmla="*/ 0 h 11"/>
                <a:gd name="T28" fmla="*/ 1 w 29"/>
                <a:gd name="T29" fmla="*/ 0 h 11"/>
                <a:gd name="T30" fmla="*/ 1 w 29"/>
                <a:gd name="T31" fmla="*/ 0 h 11"/>
                <a:gd name="T32" fmla="*/ 1 w 29"/>
                <a:gd name="T33" fmla="*/ 0 h 11"/>
                <a:gd name="T34" fmla="*/ 1 w 29"/>
                <a:gd name="T35" fmla="*/ 0 h 11"/>
                <a:gd name="T36" fmla="*/ 1 w 29"/>
                <a:gd name="T37" fmla="*/ 0 h 11"/>
                <a:gd name="T38" fmla="*/ 1 w 29"/>
                <a:gd name="T39" fmla="*/ 0 h 11"/>
                <a:gd name="T40" fmla="*/ 1 w 29"/>
                <a:gd name="T41" fmla="*/ 0 h 11"/>
                <a:gd name="T42" fmla="*/ 1 w 29"/>
                <a:gd name="T43" fmla="*/ 0 h 11"/>
                <a:gd name="T44" fmla="*/ 1 w 29"/>
                <a:gd name="T45" fmla="*/ 0 h 11"/>
                <a:gd name="T46" fmla="*/ 1 w 29"/>
                <a:gd name="T47" fmla="*/ 0 h 11"/>
                <a:gd name="T48" fmla="*/ 1 w 29"/>
                <a:gd name="T49" fmla="*/ 0 h 11"/>
                <a:gd name="T50" fmla="*/ 1 w 29"/>
                <a:gd name="T51" fmla="*/ 0 h 11"/>
                <a:gd name="T52" fmla="*/ 1 w 29"/>
                <a:gd name="T53" fmla="*/ 0 h 11"/>
                <a:gd name="T54" fmla="*/ 1 w 29"/>
                <a:gd name="T55" fmla="*/ 0 h 11"/>
                <a:gd name="T56" fmla="*/ 1 w 29"/>
                <a:gd name="T57" fmla="*/ 0 h 11"/>
                <a:gd name="T58" fmla="*/ 1 w 29"/>
                <a:gd name="T59" fmla="*/ 0 h 11"/>
                <a:gd name="T60" fmla="*/ 1 w 29"/>
                <a:gd name="T61" fmla="*/ 0 h 11"/>
                <a:gd name="T62" fmla="*/ 1 w 29"/>
                <a:gd name="T63" fmla="*/ 0 h 11"/>
                <a:gd name="T64" fmla="*/ 1 w 29"/>
                <a:gd name="T65" fmla="*/ 0 h 11"/>
                <a:gd name="T66" fmla="*/ 0 w 29"/>
                <a:gd name="T67" fmla="*/ 0 h 11"/>
                <a:gd name="T68" fmla="*/ 1 w 29"/>
                <a:gd name="T69" fmla="*/ 0 h 11"/>
                <a:gd name="T70" fmla="*/ 1 w 29"/>
                <a:gd name="T71" fmla="*/ 0 h 11"/>
                <a:gd name="T72" fmla="*/ 1 w 29"/>
                <a:gd name="T73" fmla="*/ 0 h 11"/>
                <a:gd name="T74" fmla="*/ 1 w 29"/>
                <a:gd name="T75" fmla="*/ 0 h 11"/>
                <a:gd name="T76" fmla="*/ 1 w 29"/>
                <a:gd name="T77" fmla="*/ 0 h 11"/>
                <a:gd name="T78" fmla="*/ 1 w 29"/>
                <a:gd name="T79" fmla="*/ 0 h 11"/>
                <a:gd name="T80" fmla="*/ 1 w 29"/>
                <a:gd name="T81" fmla="*/ 0 h 11"/>
                <a:gd name="T82" fmla="*/ 1 w 29"/>
                <a:gd name="T83" fmla="*/ 0 h 11"/>
                <a:gd name="T84" fmla="*/ 1 w 29"/>
                <a:gd name="T85" fmla="*/ 0 h 11"/>
                <a:gd name="T86" fmla="*/ 1 w 29"/>
                <a:gd name="T87" fmla="*/ 0 h 11"/>
                <a:gd name="T88" fmla="*/ 1 w 29"/>
                <a:gd name="T89" fmla="*/ 0 h 11"/>
                <a:gd name="T90" fmla="*/ 1 w 29"/>
                <a:gd name="T91" fmla="*/ 0 h 11"/>
                <a:gd name="T92" fmla="*/ 1 w 29"/>
                <a:gd name="T93" fmla="*/ 0 h 11"/>
                <a:gd name="T94" fmla="*/ 1 w 29"/>
                <a:gd name="T95" fmla="*/ 0 h 11"/>
                <a:gd name="T96" fmla="*/ 1 w 29"/>
                <a:gd name="T97" fmla="*/ 0 h 11"/>
                <a:gd name="T98" fmla="*/ 1 w 29"/>
                <a:gd name="T99" fmla="*/ 0 h 11"/>
                <a:gd name="T100" fmla="*/ 1 w 29"/>
                <a:gd name="T101" fmla="*/ 0 h 11"/>
                <a:gd name="T102" fmla="*/ 1 w 29"/>
                <a:gd name="T103" fmla="*/ 0 h 11"/>
                <a:gd name="T104" fmla="*/ 1 w 29"/>
                <a:gd name="T105" fmla="*/ 0 h 11"/>
                <a:gd name="T106" fmla="*/ 1 w 29"/>
                <a:gd name="T107" fmla="*/ 0 h 11"/>
                <a:gd name="T108" fmla="*/ 1 w 29"/>
                <a:gd name="T109" fmla="*/ 0 h 11"/>
                <a:gd name="T110" fmla="*/ 1 w 29"/>
                <a:gd name="T111" fmla="*/ 0 h 11"/>
                <a:gd name="T112" fmla="*/ 1 w 29"/>
                <a:gd name="T113" fmla="*/ 0 h 11"/>
                <a:gd name="T114" fmla="*/ 1 w 29"/>
                <a:gd name="T115" fmla="*/ 0 h 11"/>
                <a:gd name="T116" fmla="*/ 1 w 29"/>
                <a:gd name="T117" fmla="*/ 0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 h="11">
                  <a:moveTo>
                    <a:pt x="11" y="8"/>
                  </a:moveTo>
                  <a:cubicBezTo>
                    <a:pt x="11" y="8"/>
                    <a:pt x="11" y="8"/>
                    <a:pt x="11" y="8"/>
                  </a:cubicBezTo>
                  <a:cubicBezTo>
                    <a:pt x="11" y="8"/>
                    <a:pt x="11" y="8"/>
                    <a:pt x="11" y="8"/>
                  </a:cubicBezTo>
                  <a:moveTo>
                    <a:pt x="7" y="1"/>
                  </a:moveTo>
                  <a:cubicBezTo>
                    <a:pt x="7" y="1"/>
                    <a:pt x="7" y="1"/>
                    <a:pt x="7" y="1"/>
                  </a:cubicBezTo>
                  <a:cubicBezTo>
                    <a:pt x="7" y="1"/>
                    <a:pt x="7" y="1"/>
                    <a:pt x="7" y="1"/>
                  </a:cubicBezTo>
                  <a:moveTo>
                    <a:pt x="7" y="2"/>
                  </a:moveTo>
                  <a:cubicBezTo>
                    <a:pt x="7" y="2"/>
                    <a:pt x="7" y="2"/>
                    <a:pt x="7" y="2"/>
                  </a:cubicBezTo>
                  <a:close/>
                  <a:moveTo>
                    <a:pt x="8" y="4"/>
                  </a:moveTo>
                  <a:cubicBezTo>
                    <a:pt x="8" y="3"/>
                    <a:pt x="8" y="3"/>
                    <a:pt x="8" y="3"/>
                  </a:cubicBezTo>
                  <a:cubicBezTo>
                    <a:pt x="8" y="3"/>
                    <a:pt x="8"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8" y="3"/>
                    <a:pt x="8" y="3"/>
                  </a:cubicBezTo>
                  <a:cubicBezTo>
                    <a:pt x="8" y="3"/>
                    <a:pt x="8" y="3"/>
                    <a:pt x="8" y="3"/>
                  </a:cubicBezTo>
                  <a:cubicBezTo>
                    <a:pt x="8" y="4"/>
                    <a:pt x="8" y="4"/>
                    <a:pt x="8" y="4"/>
                  </a:cubicBezTo>
                  <a:cubicBezTo>
                    <a:pt x="8" y="4"/>
                    <a:pt x="8" y="4"/>
                    <a:pt x="8" y="4"/>
                  </a:cubicBezTo>
                  <a:cubicBezTo>
                    <a:pt x="7" y="4"/>
                    <a:pt x="7" y="4"/>
                    <a:pt x="8" y="4"/>
                  </a:cubicBezTo>
                  <a:moveTo>
                    <a:pt x="9" y="1"/>
                  </a:moveTo>
                  <a:cubicBezTo>
                    <a:pt x="8" y="2"/>
                    <a:pt x="8" y="2"/>
                    <a:pt x="8" y="2"/>
                  </a:cubicBezTo>
                  <a:cubicBezTo>
                    <a:pt x="8" y="1"/>
                    <a:pt x="8" y="1"/>
                    <a:pt x="8" y="1"/>
                  </a:cubicBezTo>
                  <a:cubicBezTo>
                    <a:pt x="8" y="1"/>
                    <a:pt x="8" y="1"/>
                    <a:pt x="9" y="1"/>
                  </a:cubicBezTo>
                  <a:moveTo>
                    <a:pt x="9" y="2"/>
                  </a:moveTo>
                  <a:cubicBezTo>
                    <a:pt x="9" y="2"/>
                    <a:pt x="10" y="2"/>
                    <a:pt x="10" y="2"/>
                  </a:cubicBezTo>
                  <a:cubicBezTo>
                    <a:pt x="10" y="2"/>
                    <a:pt x="10" y="2"/>
                    <a:pt x="10" y="2"/>
                  </a:cubicBezTo>
                  <a:cubicBezTo>
                    <a:pt x="9" y="2"/>
                    <a:pt x="9" y="2"/>
                    <a:pt x="9" y="2"/>
                  </a:cubicBezTo>
                  <a:moveTo>
                    <a:pt x="28" y="7"/>
                  </a:moveTo>
                  <a:cubicBezTo>
                    <a:pt x="28" y="7"/>
                    <a:pt x="28" y="7"/>
                    <a:pt x="28" y="7"/>
                  </a:cubicBezTo>
                  <a:cubicBezTo>
                    <a:pt x="28" y="6"/>
                    <a:pt x="28" y="6"/>
                    <a:pt x="28" y="6"/>
                  </a:cubicBezTo>
                  <a:cubicBezTo>
                    <a:pt x="28" y="6"/>
                    <a:pt x="28" y="6"/>
                    <a:pt x="28" y="6"/>
                  </a:cubicBezTo>
                  <a:cubicBezTo>
                    <a:pt x="28" y="6"/>
                    <a:pt x="28" y="5"/>
                    <a:pt x="27" y="6"/>
                  </a:cubicBezTo>
                  <a:cubicBezTo>
                    <a:pt x="26" y="6"/>
                    <a:pt x="26" y="6"/>
                    <a:pt x="24" y="5"/>
                  </a:cubicBezTo>
                  <a:cubicBezTo>
                    <a:pt x="24" y="5"/>
                    <a:pt x="24" y="5"/>
                    <a:pt x="24" y="5"/>
                  </a:cubicBezTo>
                  <a:cubicBezTo>
                    <a:pt x="26" y="5"/>
                    <a:pt x="28" y="5"/>
                    <a:pt x="28" y="4"/>
                  </a:cubicBezTo>
                  <a:cubicBezTo>
                    <a:pt x="28" y="3"/>
                    <a:pt x="28" y="3"/>
                    <a:pt x="25" y="3"/>
                  </a:cubicBezTo>
                  <a:cubicBezTo>
                    <a:pt x="22" y="3"/>
                    <a:pt x="14" y="4"/>
                    <a:pt x="14" y="2"/>
                  </a:cubicBezTo>
                  <a:cubicBezTo>
                    <a:pt x="14" y="1"/>
                    <a:pt x="17" y="2"/>
                    <a:pt x="19" y="2"/>
                  </a:cubicBezTo>
                  <a:cubicBezTo>
                    <a:pt x="19" y="2"/>
                    <a:pt x="19" y="2"/>
                    <a:pt x="19" y="2"/>
                  </a:cubicBezTo>
                  <a:cubicBezTo>
                    <a:pt x="23" y="3"/>
                    <a:pt x="27" y="0"/>
                    <a:pt x="29" y="1"/>
                  </a:cubicBezTo>
                  <a:cubicBezTo>
                    <a:pt x="26" y="0"/>
                    <a:pt x="24" y="2"/>
                    <a:pt x="22" y="1"/>
                  </a:cubicBezTo>
                  <a:cubicBezTo>
                    <a:pt x="23" y="1"/>
                    <a:pt x="25" y="1"/>
                    <a:pt x="25" y="0"/>
                  </a:cubicBezTo>
                  <a:cubicBezTo>
                    <a:pt x="24" y="1"/>
                    <a:pt x="21" y="0"/>
                    <a:pt x="19" y="1"/>
                  </a:cubicBezTo>
                  <a:cubicBezTo>
                    <a:pt x="19" y="1"/>
                    <a:pt x="19" y="1"/>
                    <a:pt x="19" y="1"/>
                  </a:cubicBezTo>
                  <a:cubicBezTo>
                    <a:pt x="16" y="1"/>
                    <a:pt x="13" y="1"/>
                    <a:pt x="13" y="2"/>
                  </a:cubicBezTo>
                  <a:cubicBezTo>
                    <a:pt x="13" y="5"/>
                    <a:pt x="23" y="3"/>
                    <a:pt x="25" y="3"/>
                  </a:cubicBezTo>
                  <a:cubicBezTo>
                    <a:pt x="27" y="3"/>
                    <a:pt x="28" y="3"/>
                    <a:pt x="28" y="4"/>
                  </a:cubicBezTo>
                  <a:cubicBezTo>
                    <a:pt x="28" y="4"/>
                    <a:pt x="25" y="5"/>
                    <a:pt x="24" y="5"/>
                  </a:cubicBezTo>
                  <a:cubicBezTo>
                    <a:pt x="22" y="5"/>
                    <a:pt x="13" y="4"/>
                    <a:pt x="10" y="5"/>
                  </a:cubicBezTo>
                  <a:cubicBezTo>
                    <a:pt x="10" y="4"/>
                    <a:pt x="11" y="3"/>
                    <a:pt x="11" y="3"/>
                  </a:cubicBezTo>
                  <a:cubicBezTo>
                    <a:pt x="11" y="2"/>
                    <a:pt x="11" y="2"/>
                    <a:pt x="11" y="2"/>
                  </a:cubicBezTo>
                  <a:cubicBezTo>
                    <a:pt x="11" y="2"/>
                    <a:pt x="11" y="2"/>
                    <a:pt x="11" y="2"/>
                  </a:cubicBezTo>
                  <a:cubicBezTo>
                    <a:pt x="11" y="2"/>
                    <a:pt x="11" y="1"/>
                    <a:pt x="10" y="1"/>
                  </a:cubicBezTo>
                  <a:cubicBezTo>
                    <a:pt x="10" y="1"/>
                    <a:pt x="10" y="1"/>
                    <a:pt x="10" y="1"/>
                  </a:cubicBezTo>
                  <a:cubicBezTo>
                    <a:pt x="10" y="1"/>
                    <a:pt x="10" y="0"/>
                    <a:pt x="9" y="0"/>
                  </a:cubicBezTo>
                  <a:cubicBezTo>
                    <a:pt x="9" y="0"/>
                    <a:pt x="9" y="0"/>
                    <a:pt x="9" y="0"/>
                  </a:cubicBezTo>
                  <a:cubicBezTo>
                    <a:pt x="9" y="0"/>
                    <a:pt x="8" y="0"/>
                    <a:pt x="8" y="0"/>
                  </a:cubicBezTo>
                  <a:cubicBezTo>
                    <a:pt x="8" y="0"/>
                    <a:pt x="8" y="0"/>
                    <a:pt x="8" y="0"/>
                  </a:cubicBezTo>
                  <a:cubicBezTo>
                    <a:pt x="8" y="0"/>
                    <a:pt x="7" y="0"/>
                    <a:pt x="7" y="0"/>
                  </a:cubicBezTo>
                  <a:cubicBezTo>
                    <a:pt x="7" y="0"/>
                    <a:pt x="7" y="1"/>
                    <a:pt x="7" y="1"/>
                  </a:cubicBezTo>
                  <a:cubicBezTo>
                    <a:pt x="7" y="1"/>
                    <a:pt x="6" y="2"/>
                    <a:pt x="6" y="2"/>
                  </a:cubicBezTo>
                  <a:cubicBezTo>
                    <a:pt x="6" y="2"/>
                    <a:pt x="6" y="2"/>
                    <a:pt x="6" y="2"/>
                  </a:cubicBezTo>
                  <a:cubicBezTo>
                    <a:pt x="6" y="2"/>
                    <a:pt x="6" y="3"/>
                    <a:pt x="6" y="3"/>
                  </a:cubicBezTo>
                  <a:cubicBezTo>
                    <a:pt x="6" y="3"/>
                    <a:pt x="6" y="3"/>
                    <a:pt x="6" y="3"/>
                  </a:cubicBezTo>
                  <a:cubicBezTo>
                    <a:pt x="6" y="4"/>
                    <a:pt x="6" y="4"/>
                    <a:pt x="6" y="4"/>
                  </a:cubicBezTo>
                  <a:cubicBezTo>
                    <a:pt x="6" y="4"/>
                    <a:pt x="6" y="4"/>
                    <a:pt x="6" y="4"/>
                  </a:cubicBezTo>
                  <a:cubicBezTo>
                    <a:pt x="6" y="4"/>
                    <a:pt x="5" y="4"/>
                    <a:pt x="5" y="4"/>
                  </a:cubicBezTo>
                  <a:cubicBezTo>
                    <a:pt x="5" y="4"/>
                    <a:pt x="5" y="4"/>
                    <a:pt x="5" y="4"/>
                  </a:cubicBezTo>
                  <a:cubicBezTo>
                    <a:pt x="4" y="4"/>
                    <a:pt x="4" y="3"/>
                    <a:pt x="3" y="3"/>
                  </a:cubicBezTo>
                  <a:cubicBezTo>
                    <a:pt x="3" y="3"/>
                    <a:pt x="3" y="2"/>
                    <a:pt x="3" y="2"/>
                  </a:cubicBezTo>
                  <a:cubicBezTo>
                    <a:pt x="3" y="1"/>
                    <a:pt x="3" y="1"/>
                    <a:pt x="3" y="0"/>
                  </a:cubicBezTo>
                  <a:cubicBezTo>
                    <a:pt x="3" y="0"/>
                    <a:pt x="3" y="0"/>
                    <a:pt x="3" y="0"/>
                  </a:cubicBezTo>
                  <a:cubicBezTo>
                    <a:pt x="3" y="0"/>
                    <a:pt x="2" y="0"/>
                    <a:pt x="2" y="0"/>
                  </a:cubicBezTo>
                  <a:cubicBezTo>
                    <a:pt x="2" y="0"/>
                    <a:pt x="2" y="0"/>
                    <a:pt x="3" y="0"/>
                  </a:cubicBezTo>
                  <a:cubicBezTo>
                    <a:pt x="2" y="0"/>
                    <a:pt x="2" y="0"/>
                    <a:pt x="2" y="0"/>
                  </a:cubicBezTo>
                  <a:cubicBezTo>
                    <a:pt x="2" y="0"/>
                    <a:pt x="2" y="1"/>
                    <a:pt x="2" y="1"/>
                  </a:cubicBezTo>
                  <a:cubicBezTo>
                    <a:pt x="2" y="1"/>
                    <a:pt x="2" y="1"/>
                    <a:pt x="2" y="1"/>
                  </a:cubicBezTo>
                  <a:cubicBezTo>
                    <a:pt x="2" y="1"/>
                    <a:pt x="2" y="1"/>
                    <a:pt x="2" y="1"/>
                  </a:cubicBezTo>
                  <a:cubicBezTo>
                    <a:pt x="2" y="1"/>
                    <a:pt x="2" y="1"/>
                    <a:pt x="2" y="1"/>
                  </a:cubicBezTo>
                  <a:cubicBezTo>
                    <a:pt x="2" y="1"/>
                    <a:pt x="2" y="0"/>
                    <a:pt x="2" y="0"/>
                  </a:cubicBezTo>
                  <a:cubicBezTo>
                    <a:pt x="2" y="0"/>
                    <a:pt x="2" y="0"/>
                    <a:pt x="2" y="0"/>
                  </a:cubicBezTo>
                  <a:cubicBezTo>
                    <a:pt x="2" y="0"/>
                    <a:pt x="2" y="0"/>
                    <a:pt x="2" y="0"/>
                  </a:cubicBezTo>
                  <a:cubicBezTo>
                    <a:pt x="2" y="0"/>
                    <a:pt x="1" y="0"/>
                    <a:pt x="1" y="0"/>
                  </a:cubicBezTo>
                  <a:cubicBezTo>
                    <a:pt x="1" y="0"/>
                    <a:pt x="1" y="0"/>
                    <a:pt x="1" y="0"/>
                  </a:cubicBezTo>
                  <a:cubicBezTo>
                    <a:pt x="1" y="0"/>
                    <a:pt x="1" y="0"/>
                    <a:pt x="1" y="0"/>
                  </a:cubicBezTo>
                  <a:cubicBezTo>
                    <a:pt x="1" y="1"/>
                    <a:pt x="1" y="1"/>
                    <a:pt x="2" y="1"/>
                  </a:cubicBezTo>
                  <a:cubicBezTo>
                    <a:pt x="2" y="1"/>
                    <a:pt x="2" y="1"/>
                    <a:pt x="2" y="1"/>
                  </a:cubicBezTo>
                  <a:cubicBezTo>
                    <a:pt x="2" y="1"/>
                    <a:pt x="2" y="1"/>
                    <a:pt x="2" y="1"/>
                  </a:cubicBezTo>
                  <a:cubicBezTo>
                    <a:pt x="2" y="1"/>
                    <a:pt x="2" y="1"/>
                    <a:pt x="2"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4"/>
                    <a:pt x="1" y="4"/>
                    <a:pt x="1" y="3"/>
                  </a:cubicBezTo>
                  <a:cubicBezTo>
                    <a:pt x="1" y="4"/>
                    <a:pt x="2" y="5"/>
                    <a:pt x="2" y="4"/>
                  </a:cubicBezTo>
                  <a:cubicBezTo>
                    <a:pt x="2" y="4"/>
                    <a:pt x="3" y="4"/>
                    <a:pt x="3" y="4"/>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4" y="5"/>
                    <a:pt x="4" y="6"/>
                    <a:pt x="5" y="6"/>
                  </a:cubicBezTo>
                  <a:cubicBezTo>
                    <a:pt x="5" y="6"/>
                    <a:pt x="6" y="6"/>
                    <a:pt x="6" y="6"/>
                  </a:cubicBezTo>
                  <a:cubicBezTo>
                    <a:pt x="6" y="6"/>
                    <a:pt x="6" y="6"/>
                    <a:pt x="6" y="6"/>
                  </a:cubicBezTo>
                  <a:cubicBezTo>
                    <a:pt x="6" y="6"/>
                    <a:pt x="6" y="6"/>
                    <a:pt x="6" y="6"/>
                  </a:cubicBezTo>
                  <a:cubicBezTo>
                    <a:pt x="6" y="7"/>
                    <a:pt x="7" y="7"/>
                    <a:pt x="7" y="7"/>
                  </a:cubicBezTo>
                  <a:cubicBezTo>
                    <a:pt x="7" y="7"/>
                    <a:pt x="6" y="7"/>
                    <a:pt x="5" y="7"/>
                  </a:cubicBezTo>
                  <a:cubicBezTo>
                    <a:pt x="5" y="8"/>
                    <a:pt x="4" y="8"/>
                    <a:pt x="3" y="8"/>
                  </a:cubicBezTo>
                  <a:cubicBezTo>
                    <a:pt x="3" y="7"/>
                    <a:pt x="3" y="7"/>
                    <a:pt x="3" y="7"/>
                  </a:cubicBezTo>
                  <a:cubicBezTo>
                    <a:pt x="3" y="7"/>
                    <a:pt x="3" y="7"/>
                    <a:pt x="3" y="7"/>
                  </a:cubicBezTo>
                  <a:cubicBezTo>
                    <a:pt x="2" y="7"/>
                    <a:pt x="2" y="7"/>
                    <a:pt x="2" y="7"/>
                  </a:cubicBezTo>
                  <a:cubicBezTo>
                    <a:pt x="2" y="6"/>
                    <a:pt x="2" y="6"/>
                    <a:pt x="1" y="6"/>
                  </a:cubicBezTo>
                  <a:cubicBezTo>
                    <a:pt x="2" y="7"/>
                    <a:pt x="2" y="7"/>
                    <a:pt x="2" y="7"/>
                  </a:cubicBezTo>
                  <a:cubicBezTo>
                    <a:pt x="2" y="7"/>
                    <a:pt x="2" y="7"/>
                    <a:pt x="2" y="7"/>
                  </a:cubicBezTo>
                  <a:cubicBezTo>
                    <a:pt x="2" y="7"/>
                    <a:pt x="2" y="7"/>
                    <a:pt x="2" y="8"/>
                  </a:cubicBezTo>
                  <a:cubicBezTo>
                    <a:pt x="3" y="8"/>
                    <a:pt x="3" y="8"/>
                    <a:pt x="3" y="8"/>
                  </a:cubicBezTo>
                  <a:cubicBezTo>
                    <a:pt x="2" y="8"/>
                    <a:pt x="2" y="8"/>
                    <a:pt x="2" y="8"/>
                  </a:cubicBezTo>
                  <a:cubicBezTo>
                    <a:pt x="2" y="8"/>
                    <a:pt x="2" y="7"/>
                    <a:pt x="1" y="7"/>
                  </a:cubicBezTo>
                  <a:cubicBezTo>
                    <a:pt x="1" y="7"/>
                    <a:pt x="1" y="7"/>
                    <a:pt x="1" y="8"/>
                  </a:cubicBezTo>
                  <a:cubicBezTo>
                    <a:pt x="1" y="8"/>
                    <a:pt x="1" y="8"/>
                    <a:pt x="1" y="8"/>
                  </a:cubicBezTo>
                  <a:cubicBezTo>
                    <a:pt x="1" y="7"/>
                    <a:pt x="0" y="8"/>
                    <a:pt x="0" y="8"/>
                  </a:cubicBezTo>
                  <a:cubicBezTo>
                    <a:pt x="0" y="8"/>
                    <a:pt x="1" y="8"/>
                    <a:pt x="1" y="8"/>
                  </a:cubicBezTo>
                  <a:cubicBezTo>
                    <a:pt x="1" y="8"/>
                    <a:pt x="1" y="8"/>
                    <a:pt x="1" y="8"/>
                  </a:cubicBezTo>
                  <a:cubicBezTo>
                    <a:pt x="1" y="9"/>
                    <a:pt x="1" y="9"/>
                    <a:pt x="2" y="8"/>
                  </a:cubicBezTo>
                  <a:cubicBezTo>
                    <a:pt x="2" y="8"/>
                    <a:pt x="2" y="8"/>
                    <a:pt x="2" y="8"/>
                  </a:cubicBezTo>
                  <a:cubicBezTo>
                    <a:pt x="2" y="9"/>
                    <a:pt x="1" y="9"/>
                    <a:pt x="2" y="9"/>
                  </a:cubicBezTo>
                  <a:cubicBezTo>
                    <a:pt x="2" y="9"/>
                    <a:pt x="2" y="9"/>
                    <a:pt x="2" y="9"/>
                  </a:cubicBezTo>
                  <a:cubicBezTo>
                    <a:pt x="2" y="9"/>
                    <a:pt x="2" y="10"/>
                    <a:pt x="2" y="10"/>
                  </a:cubicBezTo>
                  <a:cubicBezTo>
                    <a:pt x="2" y="10"/>
                    <a:pt x="2" y="10"/>
                    <a:pt x="3" y="10"/>
                  </a:cubicBezTo>
                  <a:cubicBezTo>
                    <a:pt x="2" y="10"/>
                    <a:pt x="2" y="10"/>
                    <a:pt x="2" y="10"/>
                  </a:cubicBezTo>
                  <a:cubicBezTo>
                    <a:pt x="2" y="10"/>
                    <a:pt x="2" y="10"/>
                    <a:pt x="3" y="10"/>
                  </a:cubicBezTo>
                  <a:cubicBezTo>
                    <a:pt x="3" y="10"/>
                    <a:pt x="3" y="9"/>
                    <a:pt x="3" y="9"/>
                  </a:cubicBezTo>
                  <a:cubicBezTo>
                    <a:pt x="3" y="9"/>
                    <a:pt x="3" y="9"/>
                    <a:pt x="3" y="9"/>
                  </a:cubicBezTo>
                  <a:cubicBezTo>
                    <a:pt x="3" y="9"/>
                    <a:pt x="3" y="10"/>
                    <a:pt x="4" y="10"/>
                  </a:cubicBezTo>
                  <a:cubicBezTo>
                    <a:pt x="4" y="10"/>
                    <a:pt x="4" y="9"/>
                    <a:pt x="4" y="9"/>
                  </a:cubicBezTo>
                  <a:cubicBezTo>
                    <a:pt x="4" y="9"/>
                    <a:pt x="4" y="9"/>
                    <a:pt x="4" y="9"/>
                  </a:cubicBezTo>
                  <a:cubicBezTo>
                    <a:pt x="4" y="9"/>
                    <a:pt x="5" y="9"/>
                    <a:pt x="4" y="9"/>
                  </a:cubicBezTo>
                  <a:cubicBezTo>
                    <a:pt x="5" y="9"/>
                    <a:pt x="5" y="9"/>
                    <a:pt x="5" y="9"/>
                  </a:cubicBezTo>
                  <a:cubicBezTo>
                    <a:pt x="5" y="9"/>
                    <a:pt x="5" y="10"/>
                    <a:pt x="5" y="10"/>
                  </a:cubicBezTo>
                  <a:cubicBezTo>
                    <a:pt x="5" y="10"/>
                    <a:pt x="5" y="10"/>
                    <a:pt x="5" y="9"/>
                  </a:cubicBezTo>
                  <a:cubicBezTo>
                    <a:pt x="5" y="9"/>
                    <a:pt x="6" y="9"/>
                    <a:pt x="6" y="9"/>
                  </a:cubicBezTo>
                  <a:cubicBezTo>
                    <a:pt x="6" y="9"/>
                    <a:pt x="6" y="9"/>
                    <a:pt x="6" y="9"/>
                  </a:cubicBezTo>
                  <a:cubicBezTo>
                    <a:pt x="6" y="9"/>
                    <a:pt x="6" y="9"/>
                    <a:pt x="7" y="9"/>
                  </a:cubicBezTo>
                  <a:cubicBezTo>
                    <a:pt x="7" y="9"/>
                    <a:pt x="7" y="9"/>
                    <a:pt x="7" y="9"/>
                  </a:cubicBezTo>
                  <a:cubicBezTo>
                    <a:pt x="7" y="9"/>
                    <a:pt x="7" y="10"/>
                    <a:pt x="7" y="10"/>
                  </a:cubicBezTo>
                  <a:cubicBezTo>
                    <a:pt x="7" y="10"/>
                    <a:pt x="7" y="10"/>
                    <a:pt x="7" y="10"/>
                  </a:cubicBezTo>
                  <a:cubicBezTo>
                    <a:pt x="7" y="10"/>
                    <a:pt x="7" y="10"/>
                    <a:pt x="7" y="10"/>
                  </a:cubicBezTo>
                  <a:cubicBezTo>
                    <a:pt x="7" y="9"/>
                    <a:pt x="8" y="10"/>
                    <a:pt x="9" y="9"/>
                  </a:cubicBezTo>
                  <a:cubicBezTo>
                    <a:pt x="9" y="9"/>
                    <a:pt x="9" y="9"/>
                    <a:pt x="9" y="9"/>
                  </a:cubicBezTo>
                  <a:cubicBezTo>
                    <a:pt x="9" y="9"/>
                    <a:pt x="8" y="9"/>
                    <a:pt x="8" y="10"/>
                  </a:cubicBezTo>
                  <a:cubicBezTo>
                    <a:pt x="9" y="10"/>
                    <a:pt x="10" y="9"/>
                    <a:pt x="10" y="9"/>
                  </a:cubicBezTo>
                  <a:cubicBezTo>
                    <a:pt x="10" y="9"/>
                    <a:pt x="10" y="8"/>
                    <a:pt x="10" y="8"/>
                  </a:cubicBezTo>
                  <a:cubicBezTo>
                    <a:pt x="11" y="8"/>
                    <a:pt x="11" y="8"/>
                    <a:pt x="11" y="8"/>
                  </a:cubicBezTo>
                  <a:cubicBezTo>
                    <a:pt x="16" y="8"/>
                    <a:pt x="13" y="6"/>
                    <a:pt x="18" y="7"/>
                  </a:cubicBezTo>
                  <a:cubicBezTo>
                    <a:pt x="18" y="7"/>
                    <a:pt x="19" y="6"/>
                    <a:pt x="19" y="6"/>
                  </a:cubicBezTo>
                  <a:cubicBezTo>
                    <a:pt x="18" y="7"/>
                    <a:pt x="18" y="8"/>
                    <a:pt x="19" y="8"/>
                  </a:cubicBezTo>
                  <a:cubicBezTo>
                    <a:pt x="19" y="8"/>
                    <a:pt x="20" y="8"/>
                    <a:pt x="20" y="8"/>
                  </a:cubicBezTo>
                  <a:cubicBezTo>
                    <a:pt x="20" y="8"/>
                    <a:pt x="20" y="8"/>
                    <a:pt x="20" y="8"/>
                  </a:cubicBezTo>
                  <a:cubicBezTo>
                    <a:pt x="20" y="8"/>
                    <a:pt x="19" y="8"/>
                    <a:pt x="19" y="8"/>
                  </a:cubicBezTo>
                  <a:cubicBezTo>
                    <a:pt x="18" y="9"/>
                    <a:pt x="18" y="7"/>
                    <a:pt x="17" y="7"/>
                  </a:cubicBezTo>
                  <a:cubicBezTo>
                    <a:pt x="17" y="7"/>
                    <a:pt x="17" y="8"/>
                    <a:pt x="17" y="8"/>
                  </a:cubicBezTo>
                  <a:cubicBezTo>
                    <a:pt x="17" y="8"/>
                    <a:pt x="16" y="8"/>
                    <a:pt x="17" y="8"/>
                  </a:cubicBezTo>
                  <a:cubicBezTo>
                    <a:pt x="17" y="8"/>
                    <a:pt x="17" y="8"/>
                    <a:pt x="17" y="8"/>
                  </a:cubicBezTo>
                  <a:cubicBezTo>
                    <a:pt x="17" y="8"/>
                    <a:pt x="17" y="8"/>
                    <a:pt x="17" y="8"/>
                  </a:cubicBezTo>
                  <a:cubicBezTo>
                    <a:pt x="17" y="8"/>
                    <a:pt x="17" y="8"/>
                    <a:pt x="17" y="8"/>
                  </a:cubicBezTo>
                  <a:cubicBezTo>
                    <a:pt x="18" y="8"/>
                    <a:pt x="18" y="8"/>
                    <a:pt x="18" y="8"/>
                  </a:cubicBezTo>
                  <a:cubicBezTo>
                    <a:pt x="18" y="8"/>
                    <a:pt x="18" y="8"/>
                    <a:pt x="18" y="8"/>
                  </a:cubicBezTo>
                  <a:cubicBezTo>
                    <a:pt x="18" y="9"/>
                    <a:pt x="17" y="8"/>
                    <a:pt x="17" y="9"/>
                  </a:cubicBezTo>
                  <a:cubicBezTo>
                    <a:pt x="17" y="9"/>
                    <a:pt x="17" y="9"/>
                    <a:pt x="17" y="9"/>
                  </a:cubicBezTo>
                  <a:cubicBezTo>
                    <a:pt x="17" y="10"/>
                    <a:pt x="17" y="10"/>
                    <a:pt x="18" y="10"/>
                  </a:cubicBezTo>
                  <a:cubicBezTo>
                    <a:pt x="18" y="10"/>
                    <a:pt x="18" y="10"/>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10"/>
                  </a:cubicBezTo>
                  <a:cubicBezTo>
                    <a:pt x="18" y="10"/>
                    <a:pt x="18" y="10"/>
                    <a:pt x="18" y="10"/>
                  </a:cubicBezTo>
                  <a:cubicBezTo>
                    <a:pt x="18" y="10"/>
                    <a:pt x="18" y="11"/>
                    <a:pt x="19" y="10"/>
                  </a:cubicBezTo>
                  <a:cubicBezTo>
                    <a:pt x="19" y="10"/>
                    <a:pt x="18" y="10"/>
                    <a:pt x="18" y="10"/>
                  </a:cubicBezTo>
                  <a:cubicBezTo>
                    <a:pt x="19" y="10"/>
                    <a:pt x="19" y="10"/>
                    <a:pt x="19" y="10"/>
                  </a:cubicBezTo>
                  <a:cubicBezTo>
                    <a:pt x="19" y="10"/>
                    <a:pt x="19" y="10"/>
                    <a:pt x="19" y="10"/>
                  </a:cubicBezTo>
                  <a:cubicBezTo>
                    <a:pt x="19" y="9"/>
                    <a:pt x="19" y="9"/>
                    <a:pt x="19" y="9"/>
                  </a:cubicBezTo>
                  <a:cubicBezTo>
                    <a:pt x="19" y="9"/>
                    <a:pt x="19" y="9"/>
                    <a:pt x="19" y="9"/>
                  </a:cubicBezTo>
                  <a:cubicBezTo>
                    <a:pt x="19" y="9"/>
                    <a:pt x="19" y="9"/>
                    <a:pt x="19" y="10"/>
                  </a:cubicBezTo>
                  <a:cubicBezTo>
                    <a:pt x="19" y="10"/>
                    <a:pt x="20" y="10"/>
                    <a:pt x="20" y="10"/>
                  </a:cubicBezTo>
                  <a:cubicBezTo>
                    <a:pt x="20" y="10"/>
                    <a:pt x="20" y="9"/>
                    <a:pt x="20" y="9"/>
                  </a:cubicBezTo>
                  <a:cubicBezTo>
                    <a:pt x="20" y="9"/>
                    <a:pt x="21" y="9"/>
                    <a:pt x="21" y="9"/>
                  </a:cubicBezTo>
                  <a:cubicBezTo>
                    <a:pt x="21" y="9"/>
                    <a:pt x="22" y="9"/>
                    <a:pt x="22" y="9"/>
                  </a:cubicBezTo>
                  <a:cubicBezTo>
                    <a:pt x="22" y="9"/>
                    <a:pt x="22" y="8"/>
                    <a:pt x="22" y="8"/>
                  </a:cubicBezTo>
                  <a:cubicBezTo>
                    <a:pt x="21" y="7"/>
                    <a:pt x="22" y="7"/>
                    <a:pt x="21" y="7"/>
                  </a:cubicBezTo>
                  <a:cubicBezTo>
                    <a:pt x="22" y="7"/>
                    <a:pt x="22" y="7"/>
                    <a:pt x="23" y="7"/>
                  </a:cubicBezTo>
                  <a:cubicBezTo>
                    <a:pt x="24" y="7"/>
                    <a:pt x="24" y="7"/>
                    <a:pt x="25" y="7"/>
                  </a:cubicBezTo>
                  <a:cubicBezTo>
                    <a:pt x="26" y="6"/>
                    <a:pt x="26" y="6"/>
                    <a:pt x="27" y="6"/>
                  </a:cubicBezTo>
                  <a:cubicBezTo>
                    <a:pt x="27" y="7"/>
                    <a:pt x="27" y="7"/>
                    <a:pt x="27" y="7"/>
                  </a:cubicBezTo>
                  <a:cubicBezTo>
                    <a:pt x="27" y="7"/>
                    <a:pt x="27" y="7"/>
                    <a:pt x="27" y="8"/>
                  </a:cubicBezTo>
                  <a:cubicBezTo>
                    <a:pt x="26" y="8"/>
                    <a:pt x="26" y="8"/>
                    <a:pt x="26" y="8"/>
                  </a:cubicBezTo>
                  <a:cubicBezTo>
                    <a:pt x="25" y="8"/>
                    <a:pt x="25" y="8"/>
                    <a:pt x="25" y="8"/>
                  </a:cubicBezTo>
                  <a:cubicBezTo>
                    <a:pt x="25" y="8"/>
                    <a:pt x="25" y="8"/>
                    <a:pt x="25" y="9"/>
                  </a:cubicBezTo>
                  <a:cubicBezTo>
                    <a:pt x="25" y="9"/>
                    <a:pt x="25" y="8"/>
                    <a:pt x="25" y="8"/>
                  </a:cubicBezTo>
                  <a:cubicBezTo>
                    <a:pt x="25" y="8"/>
                    <a:pt x="25" y="8"/>
                    <a:pt x="25" y="8"/>
                  </a:cubicBezTo>
                  <a:cubicBezTo>
                    <a:pt x="25" y="9"/>
                    <a:pt x="26" y="9"/>
                    <a:pt x="26" y="9"/>
                  </a:cubicBezTo>
                  <a:cubicBezTo>
                    <a:pt x="26" y="9"/>
                    <a:pt x="26" y="9"/>
                    <a:pt x="26" y="9"/>
                  </a:cubicBezTo>
                  <a:cubicBezTo>
                    <a:pt x="26" y="9"/>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7" y="10"/>
                    <a:pt x="27" y="9"/>
                    <a:pt x="27" y="9"/>
                  </a:cubicBezTo>
                  <a:cubicBezTo>
                    <a:pt x="27" y="9"/>
                    <a:pt x="27" y="9"/>
                    <a:pt x="27" y="9"/>
                  </a:cubicBezTo>
                  <a:cubicBezTo>
                    <a:pt x="27" y="9"/>
                    <a:pt x="27" y="10"/>
                    <a:pt x="27" y="10"/>
                  </a:cubicBezTo>
                  <a:cubicBezTo>
                    <a:pt x="27" y="10"/>
                    <a:pt x="27" y="10"/>
                    <a:pt x="27" y="10"/>
                  </a:cubicBezTo>
                  <a:cubicBezTo>
                    <a:pt x="27" y="10"/>
                    <a:pt x="28" y="10"/>
                    <a:pt x="28" y="10"/>
                  </a:cubicBezTo>
                  <a:cubicBezTo>
                    <a:pt x="28" y="10"/>
                    <a:pt x="28" y="10"/>
                    <a:pt x="28" y="10"/>
                  </a:cubicBezTo>
                  <a:cubicBezTo>
                    <a:pt x="28" y="10"/>
                    <a:pt x="28" y="10"/>
                    <a:pt x="28" y="10"/>
                  </a:cubicBezTo>
                  <a:cubicBezTo>
                    <a:pt x="28" y="9"/>
                    <a:pt x="28" y="9"/>
                    <a:pt x="28" y="9"/>
                  </a:cubicBezTo>
                  <a:cubicBezTo>
                    <a:pt x="28" y="8"/>
                    <a:pt x="28" y="9"/>
                    <a:pt x="28" y="8"/>
                  </a:cubicBezTo>
                  <a:cubicBezTo>
                    <a:pt x="28" y="8"/>
                    <a:pt x="28" y="8"/>
                    <a:pt x="28" y="7"/>
                  </a:cubicBezTo>
                  <a:cubicBezTo>
                    <a:pt x="28" y="7"/>
                    <a:pt x="28" y="7"/>
                    <a:pt x="28" y="7"/>
                  </a:cubicBezTo>
                  <a:cubicBezTo>
                    <a:pt x="28" y="7"/>
                    <a:pt x="28" y="7"/>
                    <a:pt x="28" y="7"/>
                  </a:cubicBezTo>
                  <a:cubicBezTo>
                    <a:pt x="28" y="7"/>
                    <a:pt x="28" y="7"/>
                    <a:pt x="28" y="7"/>
                  </a:cubicBezTo>
                  <a:cubicBezTo>
                    <a:pt x="28" y="7"/>
                    <a:pt x="28" y="7"/>
                    <a:pt x="28" y="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09" name="Freeform 158">
              <a:extLst>
                <a:ext uri="{FF2B5EF4-FFF2-40B4-BE49-F238E27FC236}">
                  <a16:creationId xmlns:a16="http://schemas.microsoft.com/office/drawing/2014/main" id="{7FF2A31A-E786-9373-7CB2-365A580AE9A2}"/>
                </a:ext>
              </a:extLst>
            </p:cNvPr>
            <p:cNvSpPr>
              <a:spLocks noChangeAspect="1" noEditPoints="1"/>
            </p:cNvSpPr>
            <p:nvPr userDrawn="1"/>
          </p:nvSpPr>
          <p:spPr bwMode="auto">
            <a:xfrm>
              <a:off x="3311" y="976"/>
              <a:ext cx="13" cy="5"/>
            </a:xfrm>
            <a:custGeom>
              <a:avLst/>
              <a:gdLst>
                <a:gd name="T0" fmla="*/ 1 w 26"/>
                <a:gd name="T1" fmla="*/ 1 h 10"/>
                <a:gd name="T2" fmla="*/ 1 w 26"/>
                <a:gd name="T3" fmla="*/ 1 h 10"/>
                <a:gd name="T4" fmla="*/ 1 w 26"/>
                <a:gd name="T5" fmla="*/ 1 h 10"/>
                <a:gd name="T6" fmla="*/ 1 w 26"/>
                <a:gd name="T7" fmla="*/ 1 h 10"/>
                <a:gd name="T8" fmla="*/ 1 w 26"/>
                <a:gd name="T9" fmla="*/ 1 h 10"/>
                <a:gd name="T10" fmla="*/ 1 w 26"/>
                <a:gd name="T11" fmla="*/ 1 h 10"/>
                <a:gd name="T12" fmla="*/ 1 w 26"/>
                <a:gd name="T13" fmla="*/ 1 h 10"/>
                <a:gd name="T14" fmla="*/ 1 w 26"/>
                <a:gd name="T15" fmla="*/ 0 h 10"/>
                <a:gd name="T16" fmla="*/ 1 w 26"/>
                <a:gd name="T17" fmla="*/ 1 h 10"/>
                <a:gd name="T18" fmla="*/ 1 w 26"/>
                <a:gd name="T19" fmla="*/ 1 h 10"/>
                <a:gd name="T20" fmla="*/ 1 w 26"/>
                <a:gd name="T21" fmla="*/ 0 h 10"/>
                <a:gd name="T22" fmla="*/ 1 w 26"/>
                <a:gd name="T23" fmla="*/ 0 h 10"/>
                <a:gd name="T24" fmla="*/ 1 w 26"/>
                <a:gd name="T25" fmla="*/ 1 h 10"/>
                <a:gd name="T26" fmla="*/ 1 w 26"/>
                <a:gd name="T27" fmla="*/ 1 h 10"/>
                <a:gd name="T28" fmla="*/ 1 w 26"/>
                <a:gd name="T29" fmla="*/ 1 h 10"/>
                <a:gd name="T30" fmla="*/ 1 w 26"/>
                <a:gd name="T31" fmla="*/ 1 h 10"/>
                <a:gd name="T32" fmla="*/ 1 w 26"/>
                <a:gd name="T33" fmla="*/ 1 h 10"/>
                <a:gd name="T34" fmla="*/ 1 w 26"/>
                <a:gd name="T35" fmla="*/ 1 h 10"/>
                <a:gd name="T36" fmla="*/ 1 w 26"/>
                <a:gd name="T37" fmla="*/ 1 h 10"/>
                <a:gd name="T38" fmla="*/ 1 w 26"/>
                <a:gd name="T39" fmla="*/ 1 h 10"/>
                <a:gd name="T40" fmla="*/ 1 w 26"/>
                <a:gd name="T41" fmla="*/ 1 h 10"/>
                <a:gd name="T42" fmla="*/ 1 w 26"/>
                <a:gd name="T43" fmla="*/ 1 h 10"/>
                <a:gd name="T44" fmla="*/ 1 w 26"/>
                <a:gd name="T45" fmla="*/ 1 h 10"/>
                <a:gd name="T46" fmla="*/ 1 w 26"/>
                <a:gd name="T47" fmla="*/ 1 h 10"/>
                <a:gd name="T48" fmla="*/ 1 w 26"/>
                <a:gd name="T49" fmla="*/ 1 h 10"/>
                <a:gd name="T50" fmla="*/ 1 w 26"/>
                <a:gd name="T51" fmla="*/ 1 h 10"/>
                <a:gd name="T52" fmla="*/ 1 w 26"/>
                <a:gd name="T53" fmla="*/ 1 h 10"/>
                <a:gd name="T54" fmla="*/ 1 w 26"/>
                <a:gd name="T55" fmla="*/ 1 h 10"/>
                <a:gd name="T56" fmla="*/ 0 w 26"/>
                <a:gd name="T57" fmla="*/ 1 h 10"/>
                <a:gd name="T58" fmla="*/ 1 w 26"/>
                <a:gd name="T59" fmla="*/ 1 h 10"/>
                <a:gd name="T60" fmla="*/ 1 w 26"/>
                <a:gd name="T61" fmla="*/ 1 h 10"/>
                <a:gd name="T62" fmla="*/ 1 w 26"/>
                <a:gd name="T63" fmla="*/ 1 h 10"/>
                <a:gd name="T64" fmla="*/ 1 w 26"/>
                <a:gd name="T65" fmla="*/ 1 h 10"/>
                <a:gd name="T66" fmla="*/ 1 w 26"/>
                <a:gd name="T67" fmla="*/ 1 h 10"/>
                <a:gd name="T68" fmla="*/ 1 w 26"/>
                <a:gd name="T69" fmla="*/ 1 h 10"/>
                <a:gd name="T70" fmla="*/ 1 w 26"/>
                <a:gd name="T71" fmla="*/ 1 h 10"/>
                <a:gd name="T72" fmla="*/ 1 w 26"/>
                <a:gd name="T73" fmla="*/ 1 h 10"/>
                <a:gd name="T74" fmla="*/ 1 w 26"/>
                <a:gd name="T75" fmla="*/ 1 h 10"/>
                <a:gd name="T76" fmla="*/ 1 w 26"/>
                <a:gd name="T77" fmla="*/ 1 h 10"/>
                <a:gd name="T78" fmla="*/ 1 w 26"/>
                <a:gd name="T79" fmla="*/ 1 h 10"/>
                <a:gd name="T80" fmla="*/ 1 w 26"/>
                <a:gd name="T81" fmla="*/ 1 h 10"/>
                <a:gd name="T82" fmla="*/ 1 w 26"/>
                <a:gd name="T83" fmla="*/ 1 h 10"/>
                <a:gd name="T84" fmla="*/ 1 w 26"/>
                <a:gd name="T85" fmla="*/ 1 h 10"/>
                <a:gd name="T86" fmla="*/ 1 w 26"/>
                <a:gd name="T87" fmla="*/ 1 h 10"/>
                <a:gd name="T88" fmla="*/ 1 w 26"/>
                <a:gd name="T89" fmla="*/ 1 h 10"/>
                <a:gd name="T90" fmla="*/ 1 w 26"/>
                <a:gd name="T91" fmla="*/ 1 h 10"/>
                <a:gd name="T92" fmla="*/ 1 w 26"/>
                <a:gd name="T93" fmla="*/ 1 h 10"/>
                <a:gd name="T94" fmla="*/ 1 w 26"/>
                <a:gd name="T95" fmla="*/ 1 h 10"/>
                <a:gd name="T96" fmla="*/ 1 w 26"/>
                <a:gd name="T97" fmla="*/ 1 h 10"/>
                <a:gd name="T98" fmla="*/ 1 w 26"/>
                <a:gd name="T99" fmla="*/ 1 h 10"/>
                <a:gd name="T100" fmla="*/ 1 w 26"/>
                <a:gd name="T101" fmla="*/ 1 h 10"/>
                <a:gd name="T102" fmla="*/ 1 w 26"/>
                <a:gd name="T103" fmla="*/ 1 h 10"/>
                <a:gd name="T104" fmla="*/ 1 w 26"/>
                <a:gd name="T105" fmla="*/ 1 h 10"/>
                <a:gd name="T106" fmla="*/ 1 w 26"/>
                <a:gd name="T107" fmla="*/ 1 h 10"/>
                <a:gd name="T108" fmla="*/ 1 w 26"/>
                <a:gd name="T109" fmla="*/ 1 h 10"/>
                <a:gd name="T110" fmla="*/ 1 w 26"/>
                <a:gd name="T111" fmla="*/ 1 h 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 h="10">
                  <a:moveTo>
                    <a:pt x="9" y="2"/>
                  </a:moveTo>
                  <a:cubicBezTo>
                    <a:pt x="9" y="2"/>
                    <a:pt x="9" y="2"/>
                    <a:pt x="9" y="1"/>
                  </a:cubicBezTo>
                  <a:cubicBezTo>
                    <a:pt x="9" y="1"/>
                    <a:pt x="9" y="2"/>
                    <a:pt x="10" y="2"/>
                  </a:cubicBezTo>
                  <a:cubicBezTo>
                    <a:pt x="9" y="2"/>
                    <a:pt x="9" y="2"/>
                    <a:pt x="9" y="2"/>
                  </a:cubicBezTo>
                  <a:moveTo>
                    <a:pt x="9" y="3"/>
                  </a:moveTo>
                  <a:cubicBezTo>
                    <a:pt x="9" y="3"/>
                    <a:pt x="9" y="2"/>
                    <a:pt x="8" y="2"/>
                  </a:cubicBezTo>
                  <a:cubicBezTo>
                    <a:pt x="8" y="2"/>
                    <a:pt x="8" y="2"/>
                    <a:pt x="8" y="3"/>
                  </a:cubicBezTo>
                  <a:cubicBezTo>
                    <a:pt x="8" y="3"/>
                    <a:pt x="8" y="2"/>
                    <a:pt x="8" y="3"/>
                  </a:cubicBezTo>
                  <a:cubicBezTo>
                    <a:pt x="8" y="3"/>
                    <a:pt x="8" y="3"/>
                    <a:pt x="8" y="3"/>
                  </a:cubicBezTo>
                  <a:cubicBezTo>
                    <a:pt x="8" y="3"/>
                    <a:pt x="8" y="3"/>
                    <a:pt x="8" y="3"/>
                  </a:cubicBezTo>
                  <a:cubicBezTo>
                    <a:pt x="8" y="4"/>
                    <a:pt x="8" y="4"/>
                    <a:pt x="7" y="4"/>
                  </a:cubicBezTo>
                  <a:cubicBezTo>
                    <a:pt x="7" y="4"/>
                    <a:pt x="7" y="3"/>
                    <a:pt x="7" y="3"/>
                  </a:cubicBezTo>
                  <a:cubicBezTo>
                    <a:pt x="7" y="3"/>
                    <a:pt x="7" y="3"/>
                    <a:pt x="7" y="3"/>
                  </a:cubicBezTo>
                  <a:cubicBezTo>
                    <a:pt x="8" y="3"/>
                    <a:pt x="8" y="3"/>
                    <a:pt x="8" y="3"/>
                  </a:cubicBezTo>
                  <a:cubicBezTo>
                    <a:pt x="8" y="2"/>
                    <a:pt x="8" y="2"/>
                    <a:pt x="8" y="2"/>
                  </a:cubicBezTo>
                  <a:cubicBezTo>
                    <a:pt x="8" y="2"/>
                    <a:pt x="8" y="2"/>
                    <a:pt x="8" y="2"/>
                  </a:cubicBezTo>
                  <a:cubicBezTo>
                    <a:pt x="8" y="2"/>
                    <a:pt x="7" y="2"/>
                    <a:pt x="7" y="2"/>
                  </a:cubicBezTo>
                  <a:cubicBezTo>
                    <a:pt x="7" y="2"/>
                    <a:pt x="7" y="2"/>
                    <a:pt x="8" y="2"/>
                  </a:cubicBezTo>
                  <a:cubicBezTo>
                    <a:pt x="8" y="2"/>
                    <a:pt x="8" y="2"/>
                    <a:pt x="8" y="2"/>
                  </a:cubicBezTo>
                  <a:cubicBezTo>
                    <a:pt x="9" y="2"/>
                    <a:pt x="9" y="2"/>
                    <a:pt x="9" y="2"/>
                  </a:cubicBezTo>
                  <a:cubicBezTo>
                    <a:pt x="9" y="2"/>
                    <a:pt x="9" y="2"/>
                    <a:pt x="9" y="2"/>
                  </a:cubicBezTo>
                  <a:cubicBezTo>
                    <a:pt x="9" y="2"/>
                    <a:pt x="9" y="3"/>
                    <a:pt x="9" y="3"/>
                  </a:cubicBezTo>
                  <a:moveTo>
                    <a:pt x="8" y="1"/>
                  </a:moveTo>
                  <a:cubicBezTo>
                    <a:pt x="8" y="1"/>
                    <a:pt x="8" y="1"/>
                    <a:pt x="8" y="1"/>
                  </a:cubicBezTo>
                  <a:cubicBezTo>
                    <a:pt x="7" y="1"/>
                    <a:pt x="8" y="1"/>
                    <a:pt x="7" y="1"/>
                  </a:cubicBezTo>
                  <a:cubicBezTo>
                    <a:pt x="8" y="1"/>
                    <a:pt x="8" y="1"/>
                    <a:pt x="8" y="1"/>
                  </a:cubicBezTo>
                  <a:moveTo>
                    <a:pt x="16" y="1"/>
                  </a:moveTo>
                  <a:cubicBezTo>
                    <a:pt x="16" y="1"/>
                    <a:pt x="17" y="2"/>
                    <a:pt x="17" y="2"/>
                  </a:cubicBezTo>
                  <a:cubicBezTo>
                    <a:pt x="20" y="3"/>
                    <a:pt x="24" y="0"/>
                    <a:pt x="26" y="1"/>
                  </a:cubicBezTo>
                  <a:cubicBezTo>
                    <a:pt x="23" y="0"/>
                    <a:pt x="22" y="1"/>
                    <a:pt x="19" y="1"/>
                  </a:cubicBezTo>
                  <a:cubicBezTo>
                    <a:pt x="21" y="1"/>
                    <a:pt x="22" y="1"/>
                    <a:pt x="22" y="0"/>
                  </a:cubicBezTo>
                  <a:cubicBezTo>
                    <a:pt x="21" y="1"/>
                    <a:pt x="18" y="0"/>
                    <a:pt x="17" y="0"/>
                  </a:cubicBezTo>
                  <a:cubicBezTo>
                    <a:pt x="17" y="1"/>
                    <a:pt x="16" y="1"/>
                    <a:pt x="16" y="1"/>
                  </a:cubicBezTo>
                  <a:cubicBezTo>
                    <a:pt x="15" y="1"/>
                    <a:pt x="13" y="1"/>
                    <a:pt x="13" y="2"/>
                  </a:cubicBezTo>
                  <a:cubicBezTo>
                    <a:pt x="13" y="4"/>
                    <a:pt x="20" y="3"/>
                    <a:pt x="22" y="3"/>
                  </a:cubicBezTo>
                  <a:cubicBezTo>
                    <a:pt x="24" y="3"/>
                    <a:pt x="24" y="3"/>
                    <a:pt x="24" y="3"/>
                  </a:cubicBezTo>
                  <a:cubicBezTo>
                    <a:pt x="24" y="4"/>
                    <a:pt x="21" y="4"/>
                    <a:pt x="20" y="4"/>
                  </a:cubicBezTo>
                  <a:cubicBezTo>
                    <a:pt x="18" y="4"/>
                    <a:pt x="13" y="3"/>
                    <a:pt x="10" y="4"/>
                  </a:cubicBezTo>
                  <a:cubicBezTo>
                    <a:pt x="10" y="3"/>
                    <a:pt x="11" y="3"/>
                    <a:pt x="10" y="2"/>
                  </a:cubicBezTo>
                  <a:cubicBezTo>
                    <a:pt x="11" y="2"/>
                    <a:pt x="11" y="2"/>
                    <a:pt x="11" y="2"/>
                  </a:cubicBezTo>
                  <a:cubicBezTo>
                    <a:pt x="11" y="1"/>
                    <a:pt x="10" y="1"/>
                    <a:pt x="10" y="1"/>
                  </a:cubicBezTo>
                  <a:cubicBezTo>
                    <a:pt x="10" y="1"/>
                    <a:pt x="10" y="1"/>
                    <a:pt x="10" y="1"/>
                  </a:cubicBezTo>
                  <a:cubicBezTo>
                    <a:pt x="10" y="1"/>
                    <a:pt x="10" y="1"/>
                    <a:pt x="10" y="0"/>
                  </a:cubicBezTo>
                  <a:cubicBezTo>
                    <a:pt x="10" y="0"/>
                    <a:pt x="9" y="0"/>
                    <a:pt x="9" y="0"/>
                  </a:cubicBezTo>
                  <a:cubicBezTo>
                    <a:pt x="9" y="0"/>
                    <a:pt x="8" y="0"/>
                    <a:pt x="8" y="0"/>
                  </a:cubicBezTo>
                  <a:cubicBezTo>
                    <a:pt x="8" y="0"/>
                    <a:pt x="8" y="0"/>
                    <a:pt x="8" y="0"/>
                  </a:cubicBezTo>
                  <a:cubicBezTo>
                    <a:pt x="8" y="0"/>
                    <a:pt x="7" y="0"/>
                    <a:pt x="7" y="0"/>
                  </a:cubicBezTo>
                  <a:cubicBezTo>
                    <a:pt x="7" y="0"/>
                    <a:pt x="7" y="0"/>
                    <a:pt x="7" y="0"/>
                  </a:cubicBezTo>
                  <a:cubicBezTo>
                    <a:pt x="7" y="0"/>
                    <a:pt x="7" y="0"/>
                    <a:pt x="7" y="1"/>
                  </a:cubicBezTo>
                  <a:cubicBezTo>
                    <a:pt x="6" y="1"/>
                    <a:pt x="6" y="1"/>
                    <a:pt x="6" y="1"/>
                  </a:cubicBezTo>
                  <a:cubicBezTo>
                    <a:pt x="6" y="2"/>
                    <a:pt x="6" y="2"/>
                    <a:pt x="6" y="2"/>
                  </a:cubicBezTo>
                  <a:cubicBezTo>
                    <a:pt x="6" y="2"/>
                    <a:pt x="6" y="3"/>
                    <a:pt x="6" y="3"/>
                  </a:cubicBezTo>
                  <a:cubicBezTo>
                    <a:pt x="6" y="3"/>
                    <a:pt x="6" y="3"/>
                    <a:pt x="6" y="3"/>
                  </a:cubicBezTo>
                  <a:cubicBezTo>
                    <a:pt x="6" y="3"/>
                    <a:pt x="6" y="4"/>
                    <a:pt x="6" y="4"/>
                  </a:cubicBezTo>
                  <a:cubicBezTo>
                    <a:pt x="5" y="4"/>
                    <a:pt x="5" y="4"/>
                    <a:pt x="5" y="4"/>
                  </a:cubicBezTo>
                  <a:cubicBezTo>
                    <a:pt x="5" y="4"/>
                    <a:pt x="5" y="4"/>
                    <a:pt x="5" y="4"/>
                  </a:cubicBezTo>
                  <a:cubicBezTo>
                    <a:pt x="5" y="4"/>
                    <a:pt x="5" y="4"/>
                    <a:pt x="4" y="3"/>
                  </a:cubicBezTo>
                  <a:cubicBezTo>
                    <a:pt x="3" y="3"/>
                    <a:pt x="3" y="3"/>
                    <a:pt x="3" y="2"/>
                  </a:cubicBezTo>
                  <a:cubicBezTo>
                    <a:pt x="3" y="2"/>
                    <a:pt x="4" y="2"/>
                    <a:pt x="4" y="1"/>
                  </a:cubicBezTo>
                  <a:cubicBezTo>
                    <a:pt x="4" y="1"/>
                    <a:pt x="4" y="1"/>
                    <a:pt x="3" y="1"/>
                  </a:cubicBezTo>
                  <a:cubicBezTo>
                    <a:pt x="3" y="0"/>
                    <a:pt x="3" y="0"/>
                    <a:pt x="3" y="0"/>
                  </a:cubicBezTo>
                  <a:cubicBezTo>
                    <a:pt x="3" y="0"/>
                    <a:pt x="3" y="0"/>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2" y="1"/>
                  </a:cubicBezTo>
                  <a:cubicBezTo>
                    <a:pt x="2" y="1"/>
                    <a:pt x="2" y="1"/>
                    <a:pt x="2" y="1"/>
                  </a:cubicBezTo>
                  <a:cubicBezTo>
                    <a:pt x="2" y="1"/>
                    <a:pt x="2" y="1"/>
                    <a:pt x="2" y="1"/>
                  </a:cubicBezTo>
                  <a:cubicBezTo>
                    <a:pt x="2" y="1"/>
                    <a:pt x="2" y="0"/>
                    <a:pt x="1" y="1"/>
                  </a:cubicBezTo>
                  <a:cubicBezTo>
                    <a:pt x="1"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2" y="2"/>
                  </a:cubicBezTo>
                  <a:cubicBezTo>
                    <a:pt x="2" y="2"/>
                    <a:pt x="1" y="2"/>
                    <a:pt x="1" y="2"/>
                  </a:cubicBezTo>
                  <a:cubicBezTo>
                    <a:pt x="1" y="2"/>
                    <a:pt x="1" y="2"/>
                    <a:pt x="1"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3" y="3"/>
                    <a:pt x="3" y="3"/>
                  </a:cubicBezTo>
                  <a:cubicBezTo>
                    <a:pt x="3" y="3"/>
                    <a:pt x="3" y="3"/>
                    <a:pt x="3" y="3"/>
                  </a:cubicBezTo>
                  <a:cubicBezTo>
                    <a:pt x="2" y="3"/>
                    <a:pt x="2" y="4"/>
                    <a:pt x="3" y="4"/>
                  </a:cubicBezTo>
                  <a:cubicBezTo>
                    <a:pt x="3" y="4"/>
                    <a:pt x="3" y="4"/>
                    <a:pt x="3" y="4"/>
                  </a:cubicBezTo>
                  <a:cubicBezTo>
                    <a:pt x="3" y="4"/>
                    <a:pt x="2" y="4"/>
                    <a:pt x="2" y="4"/>
                  </a:cubicBezTo>
                  <a:cubicBezTo>
                    <a:pt x="1" y="4"/>
                    <a:pt x="2"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5" y="5"/>
                  </a:cubicBezTo>
                  <a:cubicBezTo>
                    <a:pt x="5" y="5"/>
                    <a:pt x="5" y="5"/>
                    <a:pt x="5" y="6"/>
                  </a:cubicBezTo>
                  <a:cubicBezTo>
                    <a:pt x="6" y="5"/>
                    <a:pt x="6" y="5"/>
                    <a:pt x="6" y="5"/>
                  </a:cubicBezTo>
                  <a:cubicBezTo>
                    <a:pt x="6" y="6"/>
                    <a:pt x="6" y="7"/>
                    <a:pt x="6" y="7"/>
                  </a:cubicBezTo>
                  <a:cubicBezTo>
                    <a:pt x="6" y="7"/>
                    <a:pt x="5" y="7"/>
                    <a:pt x="4" y="7"/>
                  </a:cubicBezTo>
                  <a:cubicBezTo>
                    <a:pt x="4" y="7"/>
                    <a:pt x="3" y="7"/>
                    <a:pt x="2" y="7"/>
                  </a:cubicBezTo>
                  <a:cubicBezTo>
                    <a:pt x="2" y="7"/>
                    <a:pt x="2" y="7"/>
                    <a:pt x="2" y="6"/>
                  </a:cubicBezTo>
                  <a:cubicBezTo>
                    <a:pt x="2" y="6"/>
                    <a:pt x="2" y="6"/>
                    <a:pt x="2" y="6"/>
                  </a:cubicBezTo>
                  <a:cubicBezTo>
                    <a:pt x="2" y="6"/>
                    <a:pt x="2" y="6"/>
                    <a:pt x="2" y="6"/>
                  </a:cubicBezTo>
                  <a:cubicBezTo>
                    <a:pt x="1" y="6"/>
                    <a:pt x="1" y="6"/>
                    <a:pt x="1" y="6"/>
                  </a:cubicBezTo>
                  <a:cubicBezTo>
                    <a:pt x="1" y="6"/>
                    <a:pt x="1" y="6"/>
                    <a:pt x="1" y="6"/>
                  </a:cubicBezTo>
                  <a:cubicBezTo>
                    <a:pt x="1" y="6"/>
                    <a:pt x="1" y="6"/>
                    <a:pt x="1" y="6"/>
                  </a:cubicBezTo>
                  <a:cubicBezTo>
                    <a:pt x="1" y="7"/>
                    <a:pt x="1" y="7"/>
                    <a:pt x="2" y="7"/>
                  </a:cubicBezTo>
                  <a:cubicBezTo>
                    <a:pt x="2" y="7"/>
                    <a:pt x="2" y="7"/>
                    <a:pt x="2" y="7"/>
                  </a:cubicBezTo>
                  <a:cubicBezTo>
                    <a:pt x="2" y="7"/>
                    <a:pt x="2" y="7"/>
                    <a:pt x="1" y="7"/>
                  </a:cubicBezTo>
                  <a:cubicBezTo>
                    <a:pt x="1" y="7"/>
                    <a:pt x="1" y="7"/>
                    <a:pt x="1" y="7"/>
                  </a:cubicBezTo>
                  <a:cubicBezTo>
                    <a:pt x="1" y="7"/>
                    <a:pt x="1" y="7"/>
                    <a:pt x="0" y="7"/>
                  </a:cubicBezTo>
                  <a:cubicBezTo>
                    <a:pt x="0" y="7"/>
                    <a:pt x="0" y="7"/>
                    <a:pt x="0" y="7"/>
                  </a:cubicBezTo>
                  <a:cubicBezTo>
                    <a:pt x="0" y="7"/>
                    <a:pt x="0" y="7"/>
                    <a:pt x="0" y="8"/>
                  </a:cubicBezTo>
                  <a:cubicBezTo>
                    <a:pt x="0" y="8"/>
                    <a:pt x="0" y="7"/>
                    <a:pt x="0" y="7"/>
                  </a:cubicBezTo>
                  <a:cubicBezTo>
                    <a:pt x="0" y="7"/>
                    <a:pt x="0" y="7"/>
                    <a:pt x="0" y="8"/>
                  </a:cubicBezTo>
                  <a:cubicBezTo>
                    <a:pt x="0" y="8"/>
                    <a:pt x="1" y="8"/>
                    <a:pt x="1" y="8"/>
                  </a:cubicBezTo>
                  <a:cubicBezTo>
                    <a:pt x="1" y="8"/>
                    <a:pt x="1" y="8"/>
                    <a:pt x="1" y="8"/>
                  </a:cubicBezTo>
                  <a:cubicBezTo>
                    <a:pt x="1" y="8"/>
                    <a:pt x="1" y="8"/>
                    <a:pt x="1" y="9"/>
                  </a:cubicBezTo>
                  <a:cubicBezTo>
                    <a:pt x="1" y="9"/>
                    <a:pt x="1" y="9"/>
                    <a:pt x="1" y="9"/>
                  </a:cubicBezTo>
                  <a:cubicBezTo>
                    <a:pt x="1" y="9"/>
                    <a:pt x="1" y="9"/>
                    <a:pt x="1" y="9"/>
                  </a:cubicBezTo>
                  <a:cubicBezTo>
                    <a:pt x="1" y="9"/>
                    <a:pt x="2" y="10"/>
                    <a:pt x="2" y="10"/>
                  </a:cubicBezTo>
                  <a:cubicBezTo>
                    <a:pt x="2" y="9"/>
                    <a:pt x="2" y="9"/>
                    <a:pt x="2" y="9"/>
                  </a:cubicBezTo>
                  <a:cubicBezTo>
                    <a:pt x="2" y="9"/>
                    <a:pt x="2" y="9"/>
                    <a:pt x="2" y="9"/>
                  </a:cubicBezTo>
                  <a:cubicBezTo>
                    <a:pt x="2" y="9"/>
                    <a:pt x="2" y="8"/>
                    <a:pt x="2" y="8"/>
                  </a:cubicBezTo>
                  <a:cubicBezTo>
                    <a:pt x="2" y="8"/>
                    <a:pt x="2" y="8"/>
                    <a:pt x="2" y="8"/>
                  </a:cubicBezTo>
                  <a:cubicBezTo>
                    <a:pt x="2" y="8"/>
                    <a:pt x="2" y="9"/>
                    <a:pt x="3" y="9"/>
                  </a:cubicBezTo>
                  <a:cubicBezTo>
                    <a:pt x="3" y="9"/>
                    <a:pt x="3" y="8"/>
                    <a:pt x="3" y="8"/>
                  </a:cubicBezTo>
                  <a:cubicBezTo>
                    <a:pt x="3" y="8"/>
                    <a:pt x="3" y="8"/>
                    <a:pt x="3" y="8"/>
                  </a:cubicBezTo>
                  <a:cubicBezTo>
                    <a:pt x="4" y="8"/>
                    <a:pt x="4" y="8"/>
                    <a:pt x="4" y="9"/>
                  </a:cubicBezTo>
                  <a:cubicBezTo>
                    <a:pt x="4" y="9"/>
                    <a:pt x="4" y="8"/>
                    <a:pt x="4" y="8"/>
                  </a:cubicBezTo>
                  <a:cubicBezTo>
                    <a:pt x="4" y="9"/>
                    <a:pt x="4" y="9"/>
                    <a:pt x="4" y="9"/>
                  </a:cubicBezTo>
                  <a:cubicBezTo>
                    <a:pt x="4" y="9"/>
                    <a:pt x="4" y="9"/>
                    <a:pt x="5" y="8"/>
                  </a:cubicBezTo>
                  <a:cubicBezTo>
                    <a:pt x="5" y="8"/>
                    <a:pt x="5" y="9"/>
                    <a:pt x="5" y="9"/>
                  </a:cubicBezTo>
                  <a:cubicBezTo>
                    <a:pt x="5" y="9"/>
                    <a:pt x="5" y="9"/>
                    <a:pt x="5" y="9"/>
                  </a:cubicBezTo>
                  <a:cubicBezTo>
                    <a:pt x="5" y="9"/>
                    <a:pt x="5" y="9"/>
                    <a:pt x="6" y="9"/>
                  </a:cubicBezTo>
                  <a:cubicBezTo>
                    <a:pt x="6" y="9"/>
                    <a:pt x="6" y="9"/>
                    <a:pt x="6" y="9"/>
                  </a:cubicBezTo>
                  <a:cubicBezTo>
                    <a:pt x="6" y="9"/>
                    <a:pt x="6" y="9"/>
                    <a:pt x="6" y="9"/>
                  </a:cubicBezTo>
                  <a:cubicBezTo>
                    <a:pt x="6" y="9"/>
                    <a:pt x="6" y="9"/>
                    <a:pt x="6" y="9"/>
                  </a:cubicBezTo>
                  <a:cubicBezTo>
                    <a:pt x="6" y="9"/>
                    <a:pt x="6" y="9"/>
                    <a:pt x="6" y="9"/>
                  </a:cubicBezTo>
                  <a:cubicBezTo>
                    <a:pt x="6" y="8"/>
                    <a:pt x="7" y="9"/>
                    <a:pt x="8" y="8"/>
                  </a:cubicBezTo>
                  <a:cubicBezTo>
                    <a:pt x="8" y="8"/>
                    <a:pt x="8" y="8"/>
                    <a:pt x="8" y="8"/>
                  </a:cubicBezTo>
                  <a:cubicBezTo>
                    <a:pt x="8" y="8"/>
                    <a:pt x="8" y="9"/>
                    <a:pt x="8" y="9"/>
                  </a:cubicBezTo>
                  <a:cubicBezTo>
                    <a:pt x="8" y="9"/>
                    <a:pt x="9" y="8"/>
                    <a:pt x="9" y="7"/>
                  </a:cubicBezTo>
                  <a:cubicBezTo>
                    <a:pt x="9" y="7"/>
                    <a:pt x="9" y="7"/>
                    <a:pt x="10" y="7"/>
                  </a:cubicBezTo>
                  <a:cubicBezTo>
                    <a:pt x="10" y="7"/>
                    <a:pt x="10" y="7"/>
                    <a:pt x="9" y="8"/>
                  </a:cubicBezTo>
                  <a:cubicBezTo>
                    <a:pt x="10" y="8"/>
                    <a:pt x="10" y="7"/>
                    <a:pt x="10" y="7"/>
                  </a:cubicBezTo>
                  <a:cubicBezTo>
                    <a:pt x="13" y="7"/>
                    <a:pt x="11" y="5"/>
                    <a:pt x="14" y="6"/>
                  </a:cubicBezTo>
                  <a:cubicBezTo>
                    <a:pt x="15" y="6"/>
                    <a:pt x="15" y="6"/>
                    <a:pt x="15" y="5"/>
                  </a:cubicBezTo>
                  <a:cubicBezTo>
                    <a:pt x="15" y="6"/>
                    <a:pt x="15" y="7"/>
                    <a:pt x="15" y="7"/>
                  </a:cubicBezTo>
                  <a:cubicBezTo>
                    <a:pt x="16" y="7"/>
                    <a:pt x="16" y="7"/>
                    <a:pt x="16" y="7"/>
                  </a:cubicBezTo>
                  <a:cubicBezTo>
                    <a:pt x="16" y="7"/>
                    <a:pt x="16" y="7"/>
                    <a:pt x="16" y="7"/>
                  </a:cubicBezTo>
                  <a:cubicBezTo>
                    <a:pt x="16" y="7"/>
                    <a:pt x="16" y="8"/>
                    <a:pt x="16" y="8"/>
                  </a:cubicBezTo>
                  <a:cubicBezTo>
                    <a:pt x="15" y="8"/>
                    <a:pt x="15" y="6"/>
                    <a:pt x="14" y="7"/>
                  </a:cubicBezTo>
                  <a:cubicBezTo>
                    <a:pt x="14" y="7"/>
                    <a:pt x="14" y="7"/>
                    <a:pt x="14" y="7"/>
                  </a:cubicBezTo>
                  <a:cubicBezTo>
                    <a:pt x="13" y="7"/>
                    <a:pt x="13" y="7"/>
                    <a:pt x="13" y="8"/>
                  </a:cubicBezTo>
                  <a:cubicBezTo>
                    <a:pt x="13" y="8"/>
                    <a:pt x="13" y="7"/>
                    <a:pt x="14" y="7"/>
                  </a:cubicBezTo>
                  <a:cubicBezTo>
                    <a:pt x="14" y="7"/>
                    <a:pt x="14" y="8"/>
                    <a:pt x="14" y="8"/>
                  </a:cubicBezTo>
                  <a:cubicBezTo>
                    <a:pt x="14" y="8"/>
                    <a:pt x="14" y="8"/>
                    <a:pt x="14" y="8"/>
                  </a:cubicBezTo>
                  <a:cubicBezTo>
                    <a:pt x="14" y="8"/>
                    <a:pt x="14" y="8"/>
                    <a:pt x="14" y="8"/>
                  </a:cubicBezTo>
                  <a:cubicBezTo>
                    <a:pt x="14" y="8"/>
                    <a:pt x="14" y="8"/>
                    <a:pt x="14" y="8"/>
                  </a:cubicBezTo>
                  <a:cubicBezTo>
                    <a:pt x="14" y="8"/>
                    <a:pt x="13" y="8"/>
                    <a:pt x="13" y="8"/>
                  </a:cubicBezTo>
                  <a:cubicBezTo>
                    <a:pt x="13" y="8"/>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5" y="10"/>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9"/>
                    <a:pt x="16" y="8"/>
                    <a:pt x="17" y="8"/>
                  </a:cubicBezTo>
                  <a:cubicBezTo>
                    <a:pt x="17" y="8"/>
                    <a:pt x="17" y="8"/>
                    <a:pt x="17" y="8"/>
                  </a:cubicBezTo>
                  <a:cubicBezTo>
                    <a:pt x="17" y="8"/>
                    <a:pt x="18" y="8"/>
                    <a:pt x="18" y="8"/>
                  </a:cubicBezTo>
                  <a:cubicBezTo>
                    <a:pt x="18" y="8"/>
                    <a:pt x="18" y="7"/>
                    <a:pt x="18" y="7"/>
                  </a:cubicBezTo>
                  <a:cubicBezTo>
                    <a:pt x="18" y="7"/>
                    <a:pt x="18" y="7"/>
                    <a:pt x="18" y="6"/>
                  </a:cubicBezTo>
                  <a:cubicBezTo>
                    <a:pt x="18" y="6"/>
                    <a:pt x="19" y="7"/>
                    <a:pt x="19" y="7"/>
                  </a:cubicBezTo>
                  <a:cubicBezTo>
                    <a:pt x="20" y="7"/>
                    <a:pt x="21" y="6"/>
                    <a:pt x="21" y="6"/>
                  </a:cubicBezTo>
                  <a:cubicBezTo>
                    <a:pt x="22" y="6"/>
                    <a:pt x="23" y="6"/>
                    <a:pt x="23" y="6"/>
                  </a:cubicBezTo>
                  <a:cubicBezTo>
                    <a:pt x="23" y="6"/>
                    <a:pt x="23" y="6"/>
                    <a:pt x="23" y="6"/>
                  </a:cubicBezTo>
                  <a:cubicBezTo>
                    <a:pt x="23" y="7"/>
                    <a:pt x="23" y="7"/>
                    <a:pt x="23" y="7"/>
                  </a:cubicBezTo>
                  <a:cubicBezTo>
                    <a:pt x="22" y="7"/>
                    <a:pt x="22" y="7"/>
                    <a:pt x="22" y="7"/>
                  </a:cubicBezTo>
                  <a:cubicBezTo>
                    <a:pt x="22" y="7"/>
                    <a:pt x="21" y="7"/>
                    <a:pt x="21" y="7"/>
                  </a:cubicBezTo>
                  <a:cubicBezTo>
                    <a:pt x="21" y="7"/>
                    <a:pt x="21" y="8"/>
                    <a:pt x="21" y="8"/>
                  </a:cubicBezTo>
                  <a:cubicBezTo>
                    <a:pt x="21" y="8"/>
                    <a:pt x="21" y="8"/>
                    <a:pt x="21" y="8"/>
                  </a:cubicBezTo>
                  <a:cubicBezTo>
                    <a:pt x="21" y="8"/>
                    <a:pt x="21" y="8"/>
                    <a:pt x="21" y="8"/>
                  </a:cubicBezTo>
                  <a:cubicBezTo>
                    <a:pt x="21" y="8"/>
                    <a:pt x="21" y="8"/>
                    <a:pt x="22" y="8"/>
                  </a:cubicBezTo>
                  <a:cubicBezTo>
                    <a:pt x="22" y="8"/>
                    <a:pt x="22" y="8"/>
                    <a:pt x="22" y="8"/>
                  </a:cubicBezTo>
                  <a:cubicBezTo>
                    <a:pt x="22" y="8"/>
                    <a:pt x="21" y="9"/>
                    <a:pt x="21" y="9"/>
                  </a:cubicBezTo>
                  <a:cubicBezTo>
                    <a:pt x="21" y="9"/>
                    <a:pt x="21" y="9"/>
                    <a:pt x="22" y="9"/>
                  </a:cubicBezTo>
                  <a:cubicBezTo>
                    <a:pt x="21" y="9"/>
                    <a:pt x="22" y="9"/>
                    <a:pt x="22" y="9"/>
                  </a:cubicBezTo>
                  <a:cubicBezTo>
                    <a:pt x="22" y="9"/>
                    <a:pt x="22" y="9"/>
                    <a:pt x="22" y="9"/>
                  </a:cubicBezTo>
                  <a:cubicBezTo>
                    <a:pt x="22" y="9"/>
                    <a:pt x="22" y="9"/>
                    <a:pt x="22" y="9"/>
                  </a:cubicBezTo>
                  <a:cubicBezTo>
                    <a:pt x="22" y="9"/>
                    <a:pt x="22" y="8"/>
                    <a:pt x="23" y="8"/>
                  </a:cubicBezTo>
                  <a:cubicBezTo>
                    <a:pt x="23" y="8"/>
                    <a:pt x="23" y="8"/>
                    <a:pt x="23" y="8"/>
                  </a:cubicBezTo>
                  <a:cubicBezTo>
                    <a:pt x="23" y="9"/>
                    <a:pt x="22" y="9"/>
                    <a:pt x="23" y="9"/>
                  </a:cubicBezTo>
                  <a:cubicBezTo>
                    <a:pt x="23" y="9"/>
                    <a:pt x="23" y="9"/>
                    <a:pt x="23" y="9"/>
                  </a:cubicBezTo>
                  <a:cubicBezTo>
                    <a:pt x="23" y="9"/>
                    <a:pt x="23" y="10"/>
                    <a:pt x="24" y="9"/>
                  </a:cubicBezTo>
                  <a:cubicBezTo>
                    <a:pt x="23" y="9"/>
                    <a:pt x="23" y="9"/>
                    <a:pt x="23" y="9"/>
                  </a:cubicBezTo>
                  <a:cubicBezTo>
                    <a:pt x="23" y="9"/>
                    <a:pt x="24" y="9"/>
                    <a:pt x="24" y="9"/>
                  </a:cubicBezTo>
                  <a:cubicBezTo>
                    <a:pt x="24" y="8"/>
                    <a:pt x="23" y="8"/>
                    <a:pt x="23" y="8"/>
                  </a:cubicBezTo>
                  <a:cubicBezTo>
                    <a:pt x="24" y="8"/>
                    <a:pt x="24" y="8"/>
                    <a:pt x="24" y="7"/>
                  </a:cubicBezTo>
                  <a:cubicBezTo>
                    <a:pt x="24" y="7"/>
                    <a:pt x="24" y="7"/>
                    <a:pt x="24" y="7"/>
                  </a:cubicBezTo>
                  <a:cubicBezTo>
                    <a:pt x="24" y="7"/>
                    <a:pt x="24" y="7"/>
                    <a:pt x="24" y="7"/>
                  </a:cubicBezTo>
                  <a:cubicBezTo>
                    <a:pt x="24" y="7"/>
                    <a:pt x="24" y="7"/>
                    <a:pt x="24" y="7"/>
                  </a:cubicBezTo>
                  <a:cubicBezTo>
                    <a:pt x="24" y="7"/>
                    <a:pt x="24" y="7"/>
                    <a:pt x="25" y="7"/>
                  </a:cubicBezTo>
                  <a:cubicBezTo>
                    <a:pt x="24" y="7"/>
                    <a:pt x="24" y="6"/>
                    <a:pt x="24" y="6"/>
                  </a:cubicBezTo>
                  <a:cubicBezTo>
                    <a:pt x="24" y="6"/>
                    <a:pt x="24" y="6"/>
                    <a:pt x="24" y="6"/>
                  </a:cubicBezTo>
                  <a:cubicBezTo>
                    <a:pt x="25" y="6"/>
                    <a:pt x="25" y="6"/>
                    <a:pt x="25" y="5"/>
                  </a:cubicBezTo>
                  <a:cubicBezTo>
                    <a:pt x="25" y="5"/>
                    <a:pt x="24" y="6"/>
                    <a:pt x="24" y="5"/>
                  </a:cubicBezTo>
                  <a:cubicBezTo>
                    <a:pt x="24" y="5"/>
                    <a:pt x="24" y="5"/>
                    <a:pt x="24" y="5"/>
                  </a:cubicBezTo>
                  <a:cubicBezTo>
                    <a:pt x="23" y="5"/>
                    <a:pt x="22" y="5"/>
                    <a:pt x="20" y="5"/>
                  </a:cubicBezTo>
                  <a:cubicBezTo>
                    <a:pt x="20" y="5"/>
                    <a:pt x="20" y="5"/>
                    <a:pt x="20" y="5"/>
                  </a:cubicBezTo>
                  <a:cubicBezTo>
                    <a:pt x="22" y="5"/>
                    <a:pt x="25" y="4"/>
                    <a:pt x="25" y="3"/>
                  </a:cubicBezTo>
                  <a:cubicBezTo>
                    <a:pt x="25" y="3"/>
                    <a:pt x="25" y="2"/>
                    <a:pt x="22" y="2"/>
                  </a:cubicBezTo>
                  <a:cubicBezTo>
                    <a:pt x="20" y="2"/>
                    <a:pt x="14" y="3"/>
                    <a:pt x="14" y="2"/>
                  </a:cubicBezTo>
                  <a:cubicBezTo>
                    <a:pt x="14" y="1"/>
                    <a:pt x="15" y="1"/>
                    <a:pt x="16" y="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0" name="Freeform 159">
              <a:extLst>
                <a:ext uri="{FF2B5EF4-FFF2-40B4-BE49-F238E27FC236}">
                  <a16:creationId xmlns:a16="http://schemas.microsoft.com/office/drawing/2014/main" id="{5C82E022-DDC3-4E4A-B884-437E039F0E84}"/>
                </a:ext>
              </a:extLst>
            </p:cNvPr>
            <p:cNvSpPr>
              <a:spLocks noChangeAspect="1" noEditPoints="1"/>
            </p:cNvSpPr>
            <p:nvPr userDrawn="1"/>
          </p:nvSpPr>
          <p:spPr bwMode="auto">
            <a:xfrm>
              <a:off x="3311" y="981"/>
              <a:ext cx="12" cy="6"/>
            </a:xfrm>
            <a:custGeom>
              <a:avLst/>
              <a:gdLst>
                <a:gd name="T0" fmla="*/ 1 w 24"/>
                <a:gd name="T1" fmla="*/ 1 h 12"/>
                <a:gd name="T2" fmla="*/ 1 w 24"/>
                <a:gd name="T3" fmla="*/ 1 h 12"/>
                <a:gd name="T4" fmla="*/ 1 w 24"/>
                <a:gd name="T5" fmla="*/ 1 h 12"/>
                <a:gd name="T6" fmla="*/ 1 w 24"/>
                <a:gd name="T7" fmla="*/ 1 h 12"/>
                <a:gd name="T8" fmla="*/ 1 w 24"/>
                <a:gd name="T9" fmla="*/ 1 h 12"/>
                <a:gd name="T10" fmla="*/ 1 w 24"/>
                <a:gd name="T11" fmla="*/ 1 h 12"/>
                <a:gd name="T12" fmla="*/ 1 w 24"/>
                <a:gd name="T13" fmla="*/ 1 h 12"/>
                <a:gd name="T14" fmla="*/ 1 w 24"/>
                <a:gd name="T15" fmla="*/ 1 h 12"/>
                <a:gd name="T16" fmla="*/ 1 w 24"/>
                <a:gd name="T17" fmla="*/ 1 h 12"/>
                <a:gd name="T18" fmla="*/ 1 w 24"/>
                <a:gd name="T19" fmla="*/ 1 h 12"/>
                <a:gd name="T20" fmla="*/ 1 w 24"/>
                <a:gd name="T21" fmla="*/ 1 h 12"/>
                <a:gd name="T22" fmla="*/ 1 w 24"/>
                <a:gd name="T23" fmla="*/ 1 h 12"/>
                <a:gd name="T24" fmla="*/ 1 w 24"/>
                <a:gd name="T25" fmla="*/ 1 h 12"/>
                <a:gd name="T26" fmla="*/ 1 w 24"/>
                <a:gd name="T27" fmla="*/ 1 h 12"/>
                <a:gd name="T28" fmla="*/ 1 w 24"/>
                <a:gd name="T29" fmla="*/ 1 h 12"/>
                <a:gd name="T30" fmla="*/ 1 w 24"/>
                <a:gd name="T31" fmla="*/ 1 h 12"/>
                <a:gd name="T32" fmla="*/ 1 w 24"/>
                <a:gd name="T33" fmla="*/ 1 h 12"/>
                <a:gd name="T34" fmla="*/ 1 w 24"/>
                <a:gd name="T35" fmla="*/ 1 h 12"/>
                <a:gd name="T36" fmla="*/ 1 w 24"/>
                <a:gd name="T37" fmla="*/ 1 h 12"/>
                <a:gd name="T38" fmla="*/ 1 w 24"/>
                <a:gd name="T39" fmla="*/ 1 h 12"/>
                <a:gd name="T40" fmla="*/ 1 w 24"/>
                <a:gd name="T41" fmla="*/ 1 h 12"/>
                <a:gd name="T42" fmla="*/ 1 w 24"/>
                <a:gd name="T43" fmla="*/ 1 h 12"/>
                <a:gd name="T44" fmla="*/ 1 w 24"/>
                <a:gd name="T45" fmla="*/ 1 h 12"/>
                <a:gd name="T46" fmla="*/ 1 w 24"/>
                <a:gd name="T47" fmla="*/ 1 h 12"/>
                <a:gd name="T48" fmla="*/ 1 w 24"/>
                <a:gd name="T49" fmla="*/ 1 h 12"/>
                <a:gd name="T50" fmla="*/ 1 w 24"/>
                <a:gd name="T51" fmla="*/ 1 h 12"/>
                <a:gd name="T52" fmla="*/ 1 w 24"/>
                <a:gd name="T53" fmla="*/ 1 h 12"/>
                <a:gd name="T54" fmla="*/ 1 w 24"/>
                <a:gd name="T55" fmla="*/ 1 h 12"/>
                <a:gd name="T56" fmla="*/ 1 w 24"/>
                <a:gd name="T57" fmla="*/ 1 h 12"/>
                <a:gd name="T58" fmla="*/ 1 w 24"/>
                <a:gd name="T59" fmla="*/ 1 h 12"/>
                <a:gd name="T60" fmla="*/ 1 w 24"/>
                <a:gd name="T61" fmla="*/ 1 h 12"/>
                <a:gd name="T62" fmla="*/ 1 w 24"/>
                <a:gd name="T63" fmla="*/ 1 h 12"/>
                <a:gd name="T64" fmla="*/ 1 w 24"/>
                <a:gd name="T65" fmla="*/ 1 h 12"/>
                <a:gd name="T66" fmla="*/ 1 w 24"/>
                <a:gd name="T67" fmla="*/ 1 h 12"/>
                <a:gd name="T68" fmla="*/ 1 w 24"/>
                <a:gd name="T69" fmla="*/ 1 h 12"/>
                <a:gd name="T70" fmla="*/ 1 w 24"/>
                <a:gd name="T71" fmla="*/ 1 h 12"/>
                <a:gd name="T72" fmla="*/ 1 w 24"/>
                <a:gd name="T73" fmla="*/ 1 h 12"/>
                <a:gd name="T74" fmla="*/ 1 w 24"/>
                <a:gd name="T75" fmla="*/ 1 h 12"/>
                <a:gd name="T76" fmla="*/ 1 w 24"/>
                <a:gd name="T77" fmla="*/ 1 h 12"/>
                <a:gd name="T78" fmla="*/ 1 w 24"/>
                <a:gd name="T79" fmla="*/ 1 h 12"/>
                <a:gd name="T80" fmla="*/ 1 w 24"/>
                <a:gd name="T81" fmla="*/ 1 h 12"/>
                <a:gd name="T82" fmla="*/ 1 w 24"/>
                <a:gd name="T83" fmla="*/ 1 h 12"/>
                <a:gd name="T84" fmla="*/ 1 w 24"/>
                <a:gd name="T85" fmla="*/ 1 h 12"/>
                <a:gd name="T86" fmla="*/ 1 w 24"/>
                <a:gd name="T87" fmla="*/ 1 h 12"/>
                <a:gd name="T88" fmla="*/ 1 w 24"/>
                <a:gd name="T89" fmla="*/ 1 h 12"/>
                <a:gd name="T90" fmla="*/ 1 w 24"/>
                <a:gd name="T91" fmla="*/ 1 h 12"/>
                <a:gd name="T92" fmla="*/ 1 w 24"/>
                <a:gd name="T93" fmla="*/ 1 h 12"/>
                <a:gd name="T94" fmla="*/ 1 w 24"/>
                <a:gd name="T95" fmla="*/ 1 h 12"/>
                <a:gd name="T96" fmla="*/ 1 w 24"/>
                <a:gd name="T97" fmla="*/ 1 h 12"/>
                <a:gd name="T98" fmla="*/ 1 w 24"/>
                <a:gd name="T99" fmla="*/ 1 h 12"/>
                <a:gd name="T100" fmla="*/ 1 w 24"/>
                <a:gd name="T101" fmla="*/ 1 h 12"/>
                <a:gd name="T102" fmla="*/ 1 w 24"/>
                <a:gd name="T103" fmla="*/ 1 h 12"/>
                <a:gd name="T104" fmla="*/ 1 w 24"/>
                <a:gd name="T105" fmla="*/ 1 h 12"/>
                <a:gd name="T106" fmla="*/ 1 w 24"/>
                <a:gd name="T107" fmla="*/ 1 h 12"/>
                <a:gd name="T108" fmla="*/ 1 w 24"/>
                <a:gd name="T109" fmla="*/ 1 h 12"/>
                <a:gd name="T110" fmla="*/ 1 w 24"/>
                <a:gd name="T111" fmla="*/ 1 h 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 h="12">
                  <a:moveTo>
                    <a:pt x="7" y="4"/>
                  </a:moveTo>
                  <a:cubicBezTo>
                    <a:pt x="7" y="4"/>
                    <a:pt x="7" y="3"/>
                    <a:pt x="7" y="3"/>
                  </a:cubicBezTo>
                  <a:cubicBezTo>
                    <a:pt x="8" y="3"/>
                    <a:pt x="8" y="3"/>
                    <a:pt x="8" y="3"/>
                  </a:cubicBezTo>
                  <a:cubicBezTo>
                    <a:pt x="8" y="3"/>
                    <a:pt x="8" y="3"/>
                    <a:pt x="7" y="3"/>
                  </a:cubicBezTo>
                  <a:cubicBezTo>
                    <a:pt x="8" y="3"/>
                    <a:pt x="8" y="3"/>
                    <a:pt x="8" y="3"/>
                  </a:cubicBezTo>
                  <a:cubicBezTo>
                    <a:pt x="8" y="3"/>
                    <a:pt x="7" y="3"/>
                    <a:pt x="7" y="3"/>
                  </a:cubicBezTo>
                  <a:cubicBezTo>
                    <a:pt x="7" y="3"/>
                    <a:pt x="7" y="2"/>
                    <a:pt x="7" y="2"/>
                  </a:cubicBezTo>
                  <a:cubicBezTo>
                    <a:pt x="8" y="2"/>
                    <a:pt x="8" y="2"/>
                    <a:pt x="8" y="2"/>
                  </a:cubicBezTo>
                  <a:cubicBezTo>
                    <a:pt x="8" y="3"/>
                    <a:pt x="8" y="3"/>
                    <a:pt x="8" y="3"/>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8" y="4"/>
                    <a:pt x="8" y="4"/>
                  </a:cubicBezTo>
                  <a:cubicBezTo>
                    <a:pt x="8" y="4"/>
                    <a:pt x="8" y="4"/>
                    <a:pt x="8" y="4"/>
                  </a:cubicBezTo>
                  <a:cubicBezTo>
                    <a:pt x="8" y="4"/>
                    <a:pt x="8" y="4"/>
                    <a:pt x="7" y="4"/>
                  </a:cubicBezTo>
                  <a:cubicBezTo>
                    <a:pt x="7" y="4"/>
                    <a:pt x="7" y="4"/>
                    <a:pt x="7" y="4"/>
                  </a:cubicBezTo>
                  <a:moveTo>
                    <a:pt x="8" y="2"/>
                  </a:moveTo>
                  <a:cubicBezTo>
                    <a:pt x="8" y="2"/>
                    <a:pt x="8" y="2"/>
                    <a:pt x="7" y="2"/>
                  </a:cubicBezTo>
                  <a:cubicBezTo>
                    <a:pt x="7" y="2"/>
                    <a:pt x="8" y="2"/>
                    <a:pt x="7" y="1"/>
                  </a:cubicBezTo>
                  <a:cubicBezTo>
                    <a:pt x="7" y="2"/>
                    <a:pt x="8" y="2"/>
                    <a:pt x="8" y="2"/>
                  </a:cubicBezTo>
                  <a:moveTo>
                    <a:pt x="9" y="2"/>
                  </a:moveTo>
                  <a:cubicBezTo>
                    <a:pt x="9" y="2"/>
                    <a:pt x="9" y="2"/>
                    <a:pt x="10" y="2"/>
                  </a:cubicBezTo>
                  <a:cubicBezTo>
                    <a:pt x="9" y="3"/>
                    <a:pt x="9" y="3"/>
                    <a:pt x="9" y="3"/>
                  </a:cubicBezTo>
                  <a:cubicBezTo>
                    <a:pt x="9" y="3"/>
                    <a:pt x="9" y="2"/>
                    <a:pt x="9" y="2"/>
                  </a:cubicBezTo>
                  <a:moveTo>
                    <a:pt x="15" y="2"/>
                  </a:moveTo>
                  <a:cubicBezTo>
                    <a:pt x="15" y="2"/>
                    <a:pt x="15" y="2"/>
                    <a:pt x="15" y="2"/>
                  </a:cubicBezTo>
                  <a:cubicBezTo>
                    <a:pt x="18" y="3"/>
                    <a:pt x="22" y="1"/>
                    <a:pt x="24" y="1"/>
                  </a:cubicBezTo>
                  <a:cubicBezTo>
                    <a:pt x="22" y="0"/>
                    <a:pt x="20" y="2"/>
                    <a:pt x="18" y="1"/>
                  </a:cubicBezTo>
                  <a:cubicBezTo>
                    <a:pt x="19" y="1"/>
                    <a:pt x="20" y="1"/>
                    <a:pt x="21" y="1"/>
                  </a:cubicBezTo>
                  <a:cubicBezTo>
                    <a:pt x="19" y="1"/>
                    <a:pt x="16" y="0"/>
                    <a:pt x="15" y="1"/>
                  </a:cubicBezTo>
                  <a:cubicBezTo>
                    <a:pt x="15" y="1"/>
                    <a:pt x="15" y="1"/>
                    <a:pt x="15" y="1"/>
                  </a:cubicBezTo>
                  <a:cubicBezTo>
                    <a:pt x="14" y="2"/>
                    <a:pt x="13" y="2"/>
                    <a:pt x="13" y="3"/>
                  </a:cubicBezTo>
                  <a:cubicBezTo>
                    <a:pt x="13" y="5"/>
                    <a:pt x="21" y="3"/>
                    <a:pt x="21" y="4"/>
                  </a:cubicBezTo>
                  <a:cubicBezTo>
                    <a:pt x="21" y="5"/>
                    <a:pt x="20" y="5"/>
                    <a:pt x="17" y="5"/>
                  </a:cubicBezTo>
                  <a:cubicBezTo>
                    <a:pt x="16" y="5"/>
                    <a:pt x="13" y="4"/>
                    <a:pt x="9" y="5"/>
                  </a:cubicBezTo>
                  <a:cubicBezTo>
                    <a:pt x="9" y="5"/>
                    <a:pt x="9" y="5"/>
                    <a:pt x="9" y="5"/>
                  </a:cubicBezTo>
                  <a:cubicBezTo>
                    <a:pt x="10" y="4"/>
                    <a:pt x="10" y="3"/>
                    <a:pt x="10" y="3"/>
                  </a:cubicBezTo>
                  <a:cubicBezTo>
                    <a:pt x="10" y="3"/>
                    <a:pt x="10" y="3"/>
                    <a:pt x="11" y="2"/>
                  </a:cubicBezTo>
                  <a:cubicBezTo>
                    <a:pt x="10" y="2"/>
                    <a:pt x="10" y="2"/>
                    <a:pt x="10" y="2"/>
                  </a:cubicBezTo>
                  <a:cubicBezTo>
                    <a:pt x="10" y="2"/>
                    <a:pt x="10" y="2"/>
                    <a:pt x="10" y="2"/>
                  </a:cubicBezTo>
                  <a:cubicBezTo>
                    <a:pt x="10" y="2"/>
                    <a:pt x="10" y="1"/>
                    <a:pt x="10" y="1"/>
                  </a:cubicBezTo>
                  <a:cubicBezTo>
                    <a:pt x="10" y="1"/>
                    <a:pt x="9" y="1"/>
                    <a:pt x="9" y="1"/>
                  </a:cubicBezTo>
                  <a:cubicBezTo>
                    <a:pt x="9" y="1"/>
                    <a:pt x="8" y="1"/>
                    <a:pt x="8" y="1"/>
                  </a:cubicBezTo>
                  <a:cubicBezTo>
                    <a:pt x="8" y="1"/>
                    <a:pt x="8" y="1"/>
                    <a:pt x="8" y="1"/>
                  </a:cubicBezTo>
                  <a:cubicBezTo>
                    <a:pt x="8" y="1"/>
                    <a:pt x="7" y="1"/>
                    <a:pt x="7" y="1"/>
                  </a:cubicBezTo>
                  <a:cubicBezTo>
                    <a:pt x="7" y="1"/>
                    <a:pt x="7" y="1"/>
                    <a:pt x="7" y="1"/>
                  </a:cubicBezTo>
                  <a:cubicBezTo>
                    <a:pt x="7" y="1"/>
                    <a:pt x="7" y="1"/>
                    <a:pt x="7" y="1"/>
                  </a:cubicBezTo>
                  <a:cubicBezTo>
                    <a:pt x="6" y="1"/>
                    <a:pt x="6" y="2"/>
                    <a:pt x="6" y="2"/>
                  </a:cubicBezTo>
                  <a:cubicBezTo>
                    <a:pt x="6" y="2"/>
                    <a:pt x="6" y="2"/>
                    <a:pt x="6" y="2"/>
                  </a:cubicBezTo>
                  <a:cubicBezTo>
                    <a:pt x="6" y="3"/>
                    <a:pt x="6" y="3"/>
                    <a:pt x="6" y="3"/>
                  </a:cubicBezTo>
                  <a:cubicBezTo>
                    <a:pt x="6" y="3"/>
                    <a:pt x="6" y="4"/>
                    <a:pt x="6" y="4"/>
                  </a:cubicBezTo>
                  <a:cubicBezTo>
                    <a:pt x="6" y="4"/>
                    <a:pt x="6" y="5"/>
                    <a:pt x="6" y="6"/>
                  </a:cubicBezTo>
                  <a:cubicBezTo>
                    <a:pt x="5" y="5"/>
                    <a:pt x="4" y="4"/>
                    <a:pt x="4" y="4"/>
                  </a:cubicBezTo>
                  <a:cubicBezTo>
                    <a:pt x="4" y="3"/>
                    <a:pt x="3" y="3"/>
                    <a:pt x="3" y="3"/>
                  </a:cubicBezTo>
                  <a:cubicBezTo>
                    <a:pt x="3" y="2"/>
                    <a:pt x="4" y="2"/>
                    <a:pt x="4" y="1"/>
                  </a:cubicBezTo>
                  <a:cubicBezTo>
                    <a:pt x="4" y="1"/>
                    <a:pt x="4" y="1"/>
                    <a:pt x="4"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2"/>
                    <a:pt x="3" y="2"/>
                  </a:cubicBezTo>
                  <a:cubicBezTo>
                    <a:pt x="3" y="2"/>
                    <a:pt x="3"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3"/>
                    <a:pt x="2" y="3"/>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2" y="5"/>
                    <a:pt x="2" y="5"/>
                    <a:pt x="3" y="5"/>
                  </a:cubicBezTo>
                  <a:cubicBezTo>
                    <a:pt x="3" y="5"/>
                    <a:pt x="3" y="5"/>
                    <a:pt x="3" y="5"/>
                  </a:cubicBezTo>
                  <a:cubicBezTo>
                    <a:pt x="3" y="5"/>
                    <a:pt x="3" y="5"/>
                    <a:pt x="3" y="5"/>
                  </a:cubicBezTo>
                  <a:cubicBezTo>
                    <a:pt x="3" y="5"/>
                    <a:pt x="3" y="5"/>
                    <a:pt x="4" y="5"/>
                  </a:cubicBezTo>
                  <a:cubicBezTo>
                    <a:pt x="4" y="5"/>
                    <a:pt x="4" y="5"/>
                    <a:pt x="4" y="5"/>
                  </a:cubicBezTo>
                  <a:cubicBezTo>
                    <a:pt x="4" y="5"/>
                    <a:pt x="4" y="5"/>
                    <a:pt x="4" y="5"/>
                  </a:cubicBezTo>
                  <a:cubicBezTo>
                    <a:pt x="4" y="5"/>
                    <a:pt x="4" y="5"/>
                    <a:pt x="4" y="5"/>
                  </a:cubicBezTo>
                  <a:cubicBezTo>
                    <a:pt x="4" y="5"/>
                    <a:pt x="4" y="6"/>
                    <a:pt x="5" y="7"/>
                  </a:cubicBezTo>
                  <a:cubicBezTo>
                    <a:pt x="5" y="7"/>
                    <a:pt x="6" y="8"/>
                    <a:pt x="6" y="8"/>
                  </a:cubicBezTo>
                  <a:cubicBezTo>
                    <a:pt x="6" y="8"/>
                    <a:pt x="6" y="8"/>
                    <a:pt x="6" y="8"/>
                  </a:cubicBezTo>
                  <a:cubicBezTo>
                    <a:pt x="6" y="8"/>
                    <a:pt x="5" y="8"/>
                    <a:pt x="5" y="8"/>
                  </a:cubicBezTo>
                  <a:cubicBezTo>
                    <a:pt x="5" y="8"/>
                    <a:pt x="4" y="9"/>
                    <a:pt x="4" y="9"/>
                  </a:cubicBezTo>
                  <a:cubicBezTo>
                    <a:pt x="4" y="9"/>
                    <a:pt x="4" y="9"/>
                    <a:pt x="4" y="9"/>
                  </a:cubicBezTo>
                  <a:cubicBezTo>
                    <a:pt x="4" y="9"/>
                    <a:pt x="4" y="9"/>
                    <a:pt x="4" y="9"/>
                  </a:cubicBezTo>
                  <a:cubicBezTo>
                    <a:pt x="3" y="9"/>
                    <a:pt x="3" y="9"/>
                    <a:pt x="3" y="9"/>
                  </a:cubicBezTo>
                  <a:cubicBezTo>
                    <a:pt x="3" y="8"/>
                    <a:pt x="3" y="8"/>
                    <a:pt x="3" y="8"/>
                  </a:cubicBezTo>
                  <a:cubicBezTo>
                    <a:pt x="3" y="8"/>
                    <a:pt x="3" y="8"/>
                    <a:pt x="2" y="8"/>
                  </a:cubicBezTo>
                  <a:cubicBezTo>
                    <a:pt x="2" y="8"/>
                    <a:pt x="2" y="8"/>
                    <a:pt x="2" y="8"/>
                  </a:cubicBezTo>
                  <a:cubicBezTo>
                    <a:pt x="2" y="8"/>
                    <a:pt x="2" y="7"/>
                    <a:pt x="1" y="8"/>
                  </a:cubicBezTo>
                  <a:cubicBezTo>
                    <a:pt x="2" y="8"/>
                    <a:pt x="2" y="8"/>
                    <a:pt x="2" y="8"/>
                  </a:cubicBezTo>
                  <a:cubicBezTo>
                    <a:pt x="2" y="8"/>
                    <a:pt x="2" y="8"/>
                    <a:pt x="2" y="8"/>
                  </a:cubicBezTo>
                  <a:cubicBezTo>
                    <a:pt x="2" y="8"/>
                    <a:pt x="2" y="8"/>
                    <a:pt x="2" y="9"/>
                  </a:cubicBezTo>
                  <a:cubicBezTo>
                    <a:pt x="2" y="9"/>
                    <a:pt x="2" y="9"/>
                    <a:pt x="2" y="9"/>
                  </a:cubicBezTo>
                  <a:cubicBezTo>
                    <a:pt x="2" y="9"/>
                    <a:pt x="2" y="9"/>
                    <a:pt x="2" y="9"/>
                  </a:cubicBezTo>
                  <a:cubicBezTo>
                    <a:pt x="2" y="9"/>
                    <a:pt x="2" y="8"/>
                    <a:pt x="1" y="8"/>
                  </a:cubicBezTo>
                  <a:cubicBezTo>
                    <a:pt x="1" y="8"/>
                    <a:pt x="1" y="9"/>
                    <a:pt x="1" y="9"/>
                  </a:cubicBezTo>
                  <a:cubicBezTo>
                    <a:pt x="1" y="9"/>
                    <a:pt x="1" y="9"/>
                    <a:pt x="1" y="9"/>
                  </a:cubicBezTo>
                  <a:cubicBezTo>
                    <a:pt x="1" y="9"/>
                    <a:pt x="0" y="9"/>
                    <a:pt x="1" y="9"/>
                  </a:cubicBezTo>
                  <a:cubicBezTo>
                    <a:pt x="1" y="9"/>
                    <a:pt x="1" y="9"/>
                    <a:pt x="1" y="9"/>
                  </a:cubicBezTo>
                  <a:cubicBezTo>
                    <a:pt x="1" y="9"/>
                    <a:pt x="1" y="9"/>
                    <a:pt x="1" y="9"/>
                  </a:cubicBezTo>
                  <a:cubicBezTo>
                    <a:pt x="1" y="10"/>
                    <a:pt x="1" y="10"/>
                    <a:pt x="2" y="9"/>
                  </a:cubicBezTo>
                  <a:cubicBezTo>
                    <a:pt x="2" y="9"/>
                    <a:pt x="2" y="9"/>
                    <a:pt x="2" y="9"/>
                  </a:cubicBezTo>
                  <a:cubicBezTo>
                    <a:pt x="2" y="10"/>
                    <a:pt x="1" y="10"/>
                    <a:pt x="2" y="10"/>
                  </a:cubicBezTo>
                  <a:cubicBezTo>
                    <a:pt x="2" y="10"/>
                    <a:pt x="2" y="10"/>
                    <a:pt x="2" y="10"/>
                  </a:cubicBezTo>
                  <a:cubicBezTo>
                    <a:pt x="2" y="10"/>
                    <a:pt x="2" y="10"/>
                    <a:pt x="2" y="10"/>
                  </a:cubicBezTo>
                  <a:cubicBezTo>
                    <a:pt x="2" y="11"/>
                    <a:pt x="2" y="11"/>
                    <a:pt x="2" y="11"/>
                  </a:cubicBezTo>
                  <a:cubicBezTo>
                    <a:pt x="2" y="11"/>
                    <a:pt x="2" y="11"/>
                    <a:pt x="2" y="10"/>
                  </a:cubicBezTo>
                  <a:cubicBezTo>
                    <a:pt x="2" y="10"/>
                    <a:pt x="2" y="11"/>
                    <a:pt x="2" y="11"/>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4" y="10"/>
                    <a:pt x="4" y="10"/>
                  </a:cubicBezTo>
                  <a:cubicBezTo>
                    <a:pt x="4" y="10"/>
                    <a:pt x="4" y="10"/>
                    <a:pt x="4" y="10"/>
                  </a:cubicBezTo>
                  <a:cubicBezTo>
                    <a:pt x="5" y="10"/>
                    <a:pt x="5" y="10"/>
                    <a:pt x="4" y="11"/>
                  </a:cubicBezTo>
                  <a:cubicBezTo>
                    <a:pt x="4" y="11"/>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1"/>
                  </a:cubicBezTo>
                  <a:cubicBezTo>
                    <a:pt x="6" y="11"/>
                    <a:pt x="6" y="10"/>
                    <a:pt x="6" y="10"/>
                  </a:cubicBezTo>
                  <a:cubicBezTo>
                    <a:pt x="6" y="10"/>
                    <a:pt x="6" y="11"/>
                    <a:pt x="6" y="11"/>
                  </a:cubicBezTo>
                  <a:cubicBezTo>
                    <a:pt x="7" y="10"/>
                    <a:pt x="7" y="10"/>
                    <a:pt x="8" y="10"/>
                  </a:cubicBezTo>
                  <a:cubicBezTo>
                    <a:pt x="8" y="10"/>
                    <a:pt x="8" y="10"/>
                    <a:pt x="8" y="10"/>
                  </a:cubicBezTo>
                  <a:cubicBezTo>
                    <a:pt x="8" y="10"/>
                    <a:pt x="8" y="10"/>
                    <a:pt x="8" y="10"/>
                  </a:cubicBezTo>
                  <a:cubicBezTo>
                    <a:pt x="8" y="10"/>
                    <a:pt x="9" y="10"/>
                    <a:pt x="9" y="10"/>
                  </a:cubicBezTo>
                  <a:cubicBezTo>
                    <a:pt x="9" y="9"/>
                    <a:pt x="9" y="9"/>
                    <a:pt x="9" y="8"/>
                  </a:cubicBezTo>
                  <a:cubicBezTo>
                    <a:pt x="9" y="8"/>
                    <a:pt x="9" y="8"/>
                    <a:pt x="9" y="8"/>
                  </a:cubicBezTo>
                  <a:cubicBezTo>
                    <a:pt x="10" y="8"/>
                    <a:pt x="11" y="7"/>
                    <a:pt x="12" y="7"/>
                  </a:cubicBezTo>
                  <a:cubicBezTo>
                    <a:pt x="11" y="7"/>
                    <a:pt x="11" y="8"/>
                    <a:pt x="11" y="8"/>
                  </a:cubicBezTo>
                  <a:cubicBezTo>
                    <a:pt x="11" y="9"/>
                    <a:pt x="12" y="9"/>
                    <a:pt x="12" y="9"/>
                  </a:cubicBezTo>
                  <a:cubicBezTo>
                    <a:pt x="12" y="10"/>
                    <a:pt x="12" y="10"/>
                    <a:pt x="12" y="10"/>
                  </a:cubicBezTo>
                  <a:cubicBezTo>
                    <a:pt x="12" y="10"/>
                    <a:pt x="12" y="10"/>
                    <a:pt x="11" y="10"/>
                  </a:cubicBezTo>
                  <a:cubicBezTo>
                    <a:pt x="11" y="10"/>
                    <a:pt x="11" y="9"/>
                    <a:pt x="10" y="9"/>
                  </a:cubicBezTo>
                  <a:cubicBezTo>
                    <a:pt x="10" y="9"/>
                    <a:pt x="10" y="9"/>
                    <a:pt x="10" y="9"/>
                  </a:cubicBezTo>
                  <a:cubicBezTo>
                    <a:pt x="9" y="9"/>
                    <a:pt x="9" y="9"/>
                    <a:pt x="9" y="10"/>
                  </a:cubicBezTo>
                  <a:cubicBezTo>
                    <a:pt x="9" y="10"/>
                    <a:pt x="9"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9" y="10"/>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1"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2" y="11"/>
                    <a:pt x="12" y="11"/>
                  </a:cubicBezTo>
                  <a:cubicBezTo>
                    <a:pt x="12" y="11"/>
                    <a:pt x="12" y="11"/>
                    <a:pt x="12" y="11"/>
                  </a:cubicBezTo>
                  <a:cubicBezTo>
                    <a:pt x="13" y="11"/>
                    <a:pt x="12" y="11"/>
                    <a:pt x="13" y="10"/>
                  </a:cubicBezTo>
                  <a:cubicBezTo>
                    <a:pt x="13" y="10"/>
                    <a:pt x="13" y="10"/>
                    <a:pt x="13" y="10"/>
                  </a:cubicBezTo>
                  <a:cubicBezTo>
                    <a:pt x="13" y="11"/>
                    <a:pt x="14" y="11"/>
                    <a:pt x="14" y="10"/>
                  </a:cubicBezTo>
                  <a:cubicBezTo>
                    <a:pt x="14" y="10"/>
                    <a:pt x="14" y="9"/>
                    <a:pt x="13" y="9"/>
                  </a:cubicBezTo>
                  <a:cubicBezTo>
                    <a:pt x="13" y="9"/>
                    <a:pt x="14" y="8"/>
                    <a:pt x="13" y="7"/>
                  </a:cubicBezTo>
                  <a:cubicBezTo>
                    <a:pt x="13" y="7"/>
                    <a:pt x="15" y="7"/>
                    <a:pt x="15" y="7"/>
                  </a:cubicBezTo>
                  <a:cubicBezTo>
                    <a:pt x="16" y="7"/>
                    <a:pt x="16" y="7"/>
                    <a:pt x="16" y="7"/>
                  </a:cubicBezTo>
                  <a:cubicBezTo>
                    <a:pt x="17" y="7"/>
                    <a:pt x="17" y="8"/>
                    <a:pt x="16" y="8"/>
                  </a:cubicBezTo>
                  <a:cubicBezTo>
                    <a:pt x="16" y="8"/>
                    <a:pt x="16" y="8"/>
                    <a:pt x="16" y="8"/>
                  </a:cubicBezTo>
                  <a:cubicBezTo>
                    <a:pt x="16" y="8"/>
                    <a:pt x="16" y="8"/>
                    <a:pt x="16" y="8"/>
                  </a:cubicBezTo>
                  <a:cubicBezTo>
                    <a:pt x="16" y="8"/>
                    <a:pt x="15" y="8"/>
                    <a:pt x="15" y="8"/>
                  </a:cubicBezTo>
                  <a:cubicBezTo>
                    <a:pt x="15" y="8"/>
                    <a:pt x="15" y="8"/>
                    <a:pt x="15" y="8"/>
                  </a:cubicBezTo>
                  <a:cubicBezTo>
                    <a:pt x="15" y="8"/>
                    <a:pt x="14" y="8"/>
                    <a:pt x="14" y="8"/>
                  </a:cubicBezTo>
                  <a:cubicBezTo>
                    <a:pt x="14" y="8"/>
                    <a:pt x="14"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9"/>
                    <a:pt x="15" y="9"/>
                  </a:cubicBezTo>
                  <a:cubicBezTo>
                    <a:pt x="14" y="8"/>
                    <a:pt x="14" y="8"/>
                    <a:pt x="14" y="9"/>
                  </a:cubicBezTo>
                  <a:cubicBezTo>
                    <a:pt x="14" y="9"/>
                    <a:pt x="14" y="9"/>
                    <a:pt x="14" y="9"/>
                  </a:cubicBezTo>
                  <a:cubicBezTo>
                    <a:pt x="14" y="9"/>
                    <a:pt x="14" y="9"/>
                    <a:pt x="14" y="10"/>
                  </a:cubicBezTo>
                  <a:cubicBezTo>
                    <a:pt x="14" y="9"/>
                    <a:pt x="14" y="9"/>
                    <a:pt x="14" y="9"/>
                  </a:cubicBezTo>
                  <a:cubicBezTo>
                    <a:pt x="14" y="9"/>
                    <a:pt x="14" y="9"/>
                    <a:pt x="14" y="9"/>
                  </a:cubicBezTo>
                  <a:cubicBezTo>
                    <a:pt x="15" y="10"/>
                    <a:pt x="15" y="9"/>
                    <a:pt x="15" y="9"/>
                  </a:cubicBezTo>
                  <a:cubicBezTo>
                    <a:pt x="15" y="9"/>
                    <a:pt x="15" y="9"/>
                    <a:pt x="15" y="9"/>
                  </a:cubicBezTo>
                  <a:cubicBezTo>
                    <a:pt x="15" y="9"/>
                    <a:pt x="15" y="10"/>
                    <a:pt x="15" y="10"/>
                  </a:cubicBezTo>
                  <a:cubicBezTo>
                    <a:pt x="15" y="10"/>
                    <a:pt x="15" y="10"/>
                    <a:pt x="15" y="10"/>
                  </a:cubicBezTo>
                  <a:cubicBezTo>
                    <a:pt x="15" y="10"/>
                    <a:pt x="15" y="11"/>
                    <a:pt x="15" y="11"/>
                  </a:cubicBezTo>
                  <a:cubicBezTo>
                    <a:pt x="15" y="11"/>
                    <a:pt x="15" y="10"/>
                    <a:pt x="15" y="10"/>
                  </a:cubicBezTo>
                  <a:cubicBezTo>
                    <a:pt x="15" y="10"/>
                    <a:pt x="15" y="10"/>
                    <a:pt x="15" y="10"/>
                  </a:cubicBezTo>
                  <a:cubicBezTo>
                    <a:pt x="16" y="10"/>
                    <a:pt x="16" y="10"/>
                    <a:pt x="16" y="9"/>
                  </a:cubicBezTo>
                  <a:cubicBezTo>
                    <a:pt x="16" y="9"/>
                    <a:pt x="16"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8"/>
                  </a:cubicBezTo>
                  <a:cubicBezTo>
                    <a:pt x="17" y="8"/>
                    <a:pt x="17" y="8"/>
                    <a:pt x="17" y="8"/>
                  </a:cubicBezTo>
                  <a:cubicBezTo>
                    <a:pt x="18" y="8"/>
                    <a:pt x="18" y="8"/>
                    <a:pt x="18" y="8"/>
                  </a:cubicBezTo>
                  <a:cubicBezTo>
                    <a:pt x="18" y="8"/>
                    <a:pt x="17" y="8"/>
                    <a:pt x="18" y="8"/>
                  </a:cubicBezTo>
                  <a:cubicBezTo>
                    <a:pt x="18" y="7"/>
                    <a:pt x="18" y="7"/>
                    <a:pt x="18" y="7"/>
                  </a:cubicBezTo>
                  <a:cubicBezTo>
                    <a:pt x="18" y="6"/>
                    <a:pt x="17" y="6"/>
                    <a:pt x="17" y="6"/>
                  </a:cubicBezTo>
                  <a:cubicBezTo>
                    <a:pt x="17" y="6"/>
                    <a:pt x="17" y="6"/>
                    <a:pt x="17" y="6"/>
                  </a:cubicBezTo>
                  <a:cubicBezTo>
                    <a:pt x="20" y="6"/>
                    <a:pt x="22" y="5"/>
                    <a:pt x="22" y="4"/>
                  </a:cubicBezTo>
                  <a:cubicBezTo>
                    <a:pt x="22" y="2"/>
                    <a:pt x="14" y="4"/>
                    <a:pt x="14" y="3"/>
                  </a:cubicBezTo>
                  <a:cubicBezTo>
                    <a:pt x="14" y="2"/>
                    <a:pt x="14" y="2"/>
                    <a:pt x="15" y="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1" name="Oval 160">
              <a:extLst>
                <a:ext uri="{FF2B5EF4-FFF2-40B4-BE49-F238E27FC236}">
                  <a16:creationId xmlns:a16="http://schemas.microsoft.com/office/drawing/2014/main" id="{9C7211E7-85AC-5F1E-265F-A44B3B621CA4}"/>
                </a:ext>
              </a:extLst>
            </p:cNvPr>
            <p:cNvSpPr>
              <a:spLocks noChangeAspect="1" noChangeArrowheads="1"/>
            </p:cNvSpPr>
            <p:nvPr userDrawn="1"/>
          </p:nvSpPr>
          <p:spPr bwMode="auto">
            <a:xfrm>
              <a:off x="3249" y="909"/>
              <a:ext cx="2"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72712" name="Oval 161">
              <a:extLst>
                <a:ext uri="{FF2B5EF4-FFF2-40B4-BE49-F238E27FC236}">
                  <a16:creationId xmlns:a16="http://schemas.microsoft.com/office/drawing/2014/main" id="{85BD3FD7-C784-0436-3617-40490447DED8}"/>
                </a:ext>
              </a:extLst>
            </p:cNvPr>
            <p:cNvSpPr>
              <a:spLocks noChangeAspect="1" noChangeArrowheads="1"/>
            </p:cNvSpPr>
            <p:nvPr userDrawn="1"/>
          </p:nvSpPr>
          <p:spPr bwMode="auto">
            <a:xfrm>
              <a:off x="3248" y="906"/>
              <a:ext cx="2"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72713" name="Oval 162">
              <a:extLst>
                <a:ext uri="{FF2B5EF4-FFF2-40B4-BE49-F238E27FC236}">
                  <a16:creationId xmlns:a16="http://schemas.microsoft.com/office/drawing/2014/main" id="{717B4E40-19BA-B47B-783A-CB9742910D23}"/>
                </a:ext>
              </a:extLst>
            </p:cNvPr>
            <p:cNvSpPr>
              <a:spLocks noChangeAspect="1" noChangeArrowheads="1"/>
            </p:cNvSpPr>
            <p:nvPr userDrawn="1"/>
          </p:nvSpPr>
          <p:spPr bwMode="auto">
            <a:xfrm>
              <a:off x="3250" y="904"/>
              <a:ext cx="2"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72714" name="Oval 163">
              <a:extLst>
                <a:ext uri="{FF2B5EF4-FFF2-40B4-BE49-F238E27FC236}">
                  <a16:creationId xmlns:a16="http://schemas.microsoft.com/office/drawing/2014/main" id="{6122012C-BF29-E568-D056-CD95486A8B3D}"/>
                </a:ext>
              </a:extLst>
            </p:cNvPr>
            <p:cNvSpPr>
              <a:spLocks noChangeAspect="1" noChangeArrowheads="1"/>
            </p:cNvSpPr>
            <p:nvPr userDrawn="1"/>
          </p:nvSpPr>
          <p:spPr bwMode="auto">
            <a:xfrm>
              <a:off x="3253" y="904"/>
              <a:ext cx="2" cy="2"/>
            </a:xfrm>
            <a:prstGeom prst="ellipse">
              <a:avLst/>
            </a:prstGeom>
            <a:solidFill>
              <a:schemeClr val="tx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72715" name="Freeform 164">
              <a:extLst>
                <a:ext uri="{FF2B5EF4-FFF2-40B4-BE49-F238E27FC236}">
                  <a16:creationId xmlns:a16="http://schemas.microsoft.com/office/drawing/2014/main" id="{B43D13AF-E0E7-7A4A-C821-BEBEA3BF5FE2}"/>
                </a:ext>
              </a:extLst>
            </p:cNvPr>
            <p:cNvSpPr>
              <a:spLocks noChangeAspect="1"/>
            </p:cNvSpPr>
            <p:nvPr userDrawn="1"/>
          </p:nvSpPr>
          <p:spPr bwMode="auto">
            <a:xfrm>
              <a:off x="3265" y="902"/>
              <a:ext cx="2" cy="2"/>
            </a:xfrm>
            <a:custGeom>
              <a:avLst/>
              <a:gdLst>
                <a:gd name="T0" fmla="*/ 1 w 4"/>
                <a:gd name="T1" fmla="*/ 0 h 5"/>
                <a:gd name="T2" fmla="*/ 1 w 4"/>
                <a:gd name="T3" fmla="*/ 0 h 5"/>
                <a:gd name="T4" fmla="*/ 1 w 4"/>
                <a:gd name="T5" fmla="*/ 0 h 5"/>
                <a:gd name="T6" fmla="*/ 1 w 4"/>
                <a:gd name="T7" fmla="*/ 0 h 5"/>
                <a:gd name="T8" fmla="*/ 1 w 4"/>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1" y="4"/>
                  </a:moveTo>
                  <a:cubicBezTo>
                    <a:pt x="1" y="5"/>
                    <a:pt x="3" y="5"/>
                    <a:pt x="4" y="4"/>
                  </a:cubicBezTo>
                  <a:cubicBezTo>
                    <a:pt x="4" y="3"/>
                    <a:pt x="4" y="2"/>
                    <a:pt x="4" y="1"/>
                  </a:cubicBezTo>
                  <a:cubicBezTo>
                    <a:pt x="3" y="0"/>
                    <a:pt x="1" y="0"/>
                    <a:pt x="1" y="1"/>
                  </a:cubicBezTo>
                  <a:cubicBezTo>
                    <a:pt x="0" y="2"/>
                    <a:pt x="0" y="3"/>
                    <a:pt x="1"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6" name="Freeform 165">
              <a:extLst>
                <a:ext uri="{FF2B5EF4-FFF2-40B4-BE49-F238E27FC236}">
                  <a16:creationId xmlns:a16="http://schemas.microsoft.com/office/drawing/2014/main" id="{47BC9B7D-086D-3CD0-83D2-4F352D490FF3}"/>
                </a:ext>
              </a:extLst>
            </p:cNvPr>
            <p:cNvSpPr>
              <a:spLocks noChangeAspect="1"/>
            </p:cNvSpPr>
            <p:nvPr userDrawn="1"/>
          </p:nvSpPr>
          <p:spPr bwMode="auto">
            <a:xfrm>
              <a:off x="3263" y="900"/>
              <a:ext cx="2" cy="2"/>
            </a:xfrm>
            <a:custGeom>
              <a:avLst/>
              <a:gdLst>
                <a:gd name="T0" fmla="*/ 1 w 4"/>
                <a:gd name="T1" fmla="*/ 0 h 5"/>
                <a:gd name="T2" fmla="*/ 1 w 4"/>
                <a:gd name="T3" fmla="*/ 0 h 5"/>
                <a:gd name="T4" fmla="*/ 0 w 4"/>
                <a:gd name="T5" fmla="*/ 0 h 5"/>
                <a:gd name="T6" fmla="*/ 0 w 4"/>
                <a:gd name="T7" fmla="*/ 0 h 5"/>
                <a:gd name="T8" fmla="*/ 1 w 4"/>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3" y="4"/>
                  </a:moveTo>
                  <a:cubicBezTo>
                    <a:pt x="4" y="3"/>
                    <a:pt x="4" y="2"/>
                    <a:pt x="3" y="1"/>
                  </a:cubicBezTo>
                  <a:cubicBezTo>
                    <a:pt x="2" y="0"/>
                    <a:pt x="1" y="0"/>
                    <a:pt x="0" y="1"/>
                  </a:cubicBezTo>
                  <a:cubicBezTo>
                    <a:pt x="0" y="2"/>
                    <a:pt x="0" y="3"/>
                    <a:pt x="0" y="4"/>
                  </a:cubicBezTo>
                  <a:cubicBezTo>
                    <a:pt x="1" y="5"/>
                    <a:pt x="2" y="5"/>
                    <a:pt x="3"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7" name="Freeform 166">
              <a:extLst>
                <a:ext uri="{FF2B5EF4-FFF2-40B4-BE49-F238E27FC236}">
                  <a16:creationId xmlns:a16="http://schemas.microsoft.com/office/drawing/2014/main" id="{989AFE49-E599-197E-08FD-8221AF3AC283}"/>
                </a:ext>
              </a:extLst>
            </p:cNvPr>
            <p:cNvSpPr>
              <a:spLocks noChangeAspect="1"/>
            </p:cNvSpPr>
            <p:nvPr userDrawn="1"/>
          </p:nvSpPr>
          <p:spPr bwMode="auto">
            <a:xfrm>
              <a:off x="3260" y="900"/>
              <a:ext cx="3" cy="2"/>
            </a:xfrm>
            <a:custGeom>
              <a:avLst/>
              <a:gdLst>
                <a:gd name="T0" fmla="*/ 1 w 5"/>
                <a:gd name="T1" fmla="*/ 0 h 5"/>
                <a:gd name="T2" fmla="*/ 1 w 5"/>
                <a:gd name="T3" fmla="*/ 0 h 5"/>
                <a:gd name="T4" fmla="*/ 1 w 5"/>
                <a:gd name="T5" fmla="*/ 0 h 5"/>
                <a:gd name="T6" fmla="*/ 1 w 5"/>
                <a:gd name="T7" fmla="*/ 0 h 5"/>
                <a:gd name="T8" fmla="*/ 1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4" y="4"/>
                  </a:moveTo>
                  <a:cubicBezTo>
                    <a:pt x="5" y="3"/>
                    <a:pt x="5" y="2"/>
                    <a:pt x="4" y="1"/>
                  </a:cubicBezTo>
                  <a:cubicBezTo>
                    <a:pt x="3" y="0"/>
                    <a:pt x="2" y="0"/>
                    <a:pt x="1" y="1"/>
                  </a:cubicBezTo>
                  <a:cubicBezTo>
                    <a:pt x="0" y="2"/>
                    <a:pt x="0" y="3"/>
                    <a:pt x="1" y="4"/>
                  </a:cubicBezTo>
                  <a:cubicBezTo>
                    <a:pt x="2" y="5"/>
                    <a:pt x="3" y="5"/>
                    <a:pt x="4"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8" name="Freeform 167">
              <a:extLst>
                <a:ext uri="{FF2B5EF4-FFF2-40B4-BE49-F238E27FC236}">
                  <a16:creationId xmlns:a16="http://schemas.microsoft.com/office/drawing/2014/main" id="{B2574891-58FF-759E-B4C3-5631A2B9CCE8}"/>
                </a:ext>
              </a:extLst>
            </p:cNvPr>
            <p:cNvSpPr>
              <a:spLocks noChangeAspect="1"/>
            </p:cNvSpPr>
            <p:nvPr userDrawn="1"/>
          </p:nvSpPr>
          <p:spPr bwMode="auto">
            <a:xfrm>
              <a:off x="3258" y="901"/>
              <a:ext cx="2" cy="3"/>
            </a:xfrm>
            <a:custGeom>
              <a:avLst/>
              <a:gdLst>
                <a:gd name="T0" fmla="*/ 1 w 4"/>
                <a:gd name="T1" fmla="*/ 2 h 4"/>
                <a:gd name="T2" fmla="*/ 1 w 4"/>
                <a:gd name="T3" fmla="*/ 0 h 4"/>
                <a:gd name="T4" fmla="*/ 0 w 4"/>
                <a:gd name="T5" fmla="*/ 0 h 4"/>
                <a:gd name="T6" fmla="*/ 0 w 4"/>
                <a:gd name="T7" fmla="*/ 2 h 4"/>
                <a:gd name="T8" fmla="*/ 1 w 4"/>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3" y="3"/>
                  </a:moveTo>
                  <a:cubicBezTo>
                    <a:pt x="4" y="2"/>
                    <a:pt x="4" y="1"/>
                    <a:pt x="3" y="0"/>
                  </a:cubicBezTo>
                  <a:cubicBezTo>
                    <a:pt x="3" y="0"/>
                    <a:pt x="1" y="0"/>
                    <a:pt x="0" y="0"/>
                  </a:cubicBezTo>
                  <a:cubicBezTo>
                    <a:pt x="0" y="1"/>
                    <a:pt x="0" y="2"/>
                    <a:pt x="0" y="3"/>
                  </a:cubicBezTo>
                  <a:cubicBezTo>
                    <a:pt x="1" y="4"/>
                    <a:pt x="3" y="4"/>
                    <a:pt x="3" y="3"/>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19" name="Freeform 168">
              <a:extLst>
                <a:ext uri="{FF2B5EF4-FFF2-40B4-BE49-F238E27FC236}">
                  <a16:creationId xmlns:a16="http://schemas.microsoft.com/office/drawing/2014/main" id="{0188CAFC-D41E-7966-3A0D-CBBD35D690B1}"/>
                </a:ext>
              </a:extLst>
            </p:cNvPr>
            <p:cNvSpPr>
              <a:spLocks noChangeAspect="1"/>
            </p:cNvSpPr>
            <p:nvPr userDrawn="1"/>
          </p:nvSpPr>
          <p:spPr bwMode="auto">
            <a:xfrm>
              <a:off x="3253" y="900"/>
              <a:ext cx="5" cy="6"/>
            </a:xfrm>
            <a:custGeom>
              <a:avLst/>
              <a:gdLst>
                <a:gd name="T0" fmla="*/ 0 w 10"/>
                <a:gd name="T1" fmla="*/ 0 h 13"/>
                <a:gd name="T2" fmla="*/ 1 w 10"/>
                <a:gd name="T3" fmla="*/ 0 h 13"/>
                <a:gd name="T4" fmla="*/ 1 w 10"/>
                <a:gd name="T5" fmla="*/ 0 h 13"/>
                <a:gd name="T6" fmla="*/ 1 w 10"/>
                <a:gd name="T7" fmla="*/ 0 h 13"/>
                <a:gd name="T8" fmla="*/ 1 w 10"/>
                <a:gd name="T9" fmla="*/ 0 h 13"/>
                <a:gd name="T10" fmla="*/ 1 w 10"/>
                <a:gd name="T11" fmla="*/ 0 h 13"/>
                <a:gd name="T12" fmla="*/ 1 w 10"/>
                <a:gd name="T13" fmla="*/ 0 h 13"/>
                <a:gd name="T14" fmla="*/ 1 w 10"/>
                <a:gd name="T15" fmla="*/ 0 h 13"/>
                <a:gd name="T16" fmla="*/ 1 w 10"/>
                <a:gd name="T17" fmla="*/ 0 h 13"/>
                <a:gd name="T18" fmla="*/ 1 w 10"/>
                <a:gd name="T19" fmla="*/ 0 h 13"/>
                <a:gd name="T20" fmla="*/ 1 w 10"/>
                <a:gd name="T21" fmla="*/ 0 h 13"/>
                <a:gd name="T22" fmla="*/ 1 w 10"/>
                <a:gd name="T23" fmla="*/ 0 h 13"/>
                <a:gd name="T24" fmla="*/ 1 w 10"/>
                <a:gd name="T25" fmla="*/ 0 h 13"/>
                <a:gd name="T26" fmla="*/ 1 w 10"/>
                <a:gd name="T27" fmla="*/ 0 h 13"/>
                <a:gd name="T28" fmla="*/ 1 w 10"/>
                <a:gd name="T29" fmla="*/ 0 h 13"/>
                <a:gd name="T30" fmla="*/ 1 w 10"/>
                <a:gd name="T31" fmla="*/ 0 h 13"/>
                <a:gd name="T32" fmla="*/ 1 w 10"/>
                <a:gd name="T33" fmla="*/ 0 h 13"/>
                <a:gd name="T34" fmla="*/ 1 w 10"/>
                <a:gd name="T35" fmla="*/ 0 h 13"/>
                <a:gd name="T36" fmla="*/ 0 w 10"/>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3">
                  <a:moveTo>
                    <a:pt x="0" y="4"/>
                  </a:moveTo>
                  <a:cubicBezTo>
                    <a:pt x="2" y="8"/>
                    <a:pt x="2" y="8"/>
                    <a:pt x="2" y="8"/>
                  </a:cubicBezTo>
                  <a:cubicBezTo>
                    <a:pt x="4" y="6"/>
                    <a:pt x="4" y="6"/>
                    <a:pt x="4" y="6"/>
                  </a:cubicBezTo>
                  <a:cubicBezTo>
                    <a:pt x="4" y="6"/>
                    <a:pt x="4" y="6"/>
                    <a:pt x="4" y="6"/>
                  </a:cubicBezTo>
                  <a:cubicBezTo>
                    <a:pt x="5" y="7"/>
                    <a:pt x="5" y="9"/>
                    <a:pt x="5" y="10"/>
                  </a:cubicBezTo>
                  <a:cubicBezTo>
                    <a:pt x="5" y="11"/>
                    <a:pt x="6" y="13"/>
                    <a:pt x="7" y="13"/>
                  </a:cubicBezTo>
                  <a:cubicBezTo>
                    <a:pt x="9" y="13"/>
                    <a:pt x="10" y="11"/>
                    <a:pt x="10" y="10"/>
                  </a:cubicBezTo>
                  <a:cubicBezTo>
                    <a:pt x="10" y="9"/>
                    <a:pt x="9" y="8"/>
                    <a:pt x="8" y="8"/>
                  </a:cubicBezTo>
                  <a:cubicBezTo>
                    <a:pt x="7" y="7"/>
                    <a:pt x="6" y="6"/>
                    <a:pt x="6" y="5"/>
                  </a:cubicBezTo>
                  <a:cubicBezTo>
                    <a:pt x="6" y="5"/>
                    <a:pt x="6" y="5"/>
                    <a:pt x="6" y="5"/>
                  </a:cubicBezTo>
                  <a:cubicBezTo>
                    <a:pt x="9" y="5"/>
                    <a:pt x="9" y="5"/>
                    <a:pt x="9" y="5"/>
                  </a:cubicBezTo>
                  <a:cubicBezTo>
                    <a:pt x="8" y="1"/>
                    <a:pt x="8" y="1"/>
                    <a:pt x="8" y="1"/>
                  </a:cubicBezTo>
                  <a:cubicBezTo>
                    <a:pt x="5" y="4"/>
                    <a:pt x="5" y="4"/>
                    <a:pt x="5" y="4"/>
                  </a:cubicBezTo>
                  <a:cubicBezTo>
                    <a:pt x="5" y="4"/>
                    <a:pt x="5" y="4"/>
                    <a:pt x="5" y="4"/>
                  </a:cubicBezTo>
                  <a:cubicBezTo>
                    <a:pt x="5" y="0"/>
                    <a:pt x="5" y="0"/>
                    <a:pt x="5" y="0"/>
                  </a:cubicBezTo>
                  <a:cubicBezTo>
                    <a:pt x="1" y="1"/>
                    <a:pt x="1" y="1"/>
                    <a:pt x="1" y="1"/>
                  </a:cubicBezTo>
                  <a:cubicBezTo>
                    <a:pt x="4" y="4"/>
                    <a:pt x="4" y="4"/>
                    <a:pt x="4" y="4"/>
                  </a:cubicBezTo>
                  <a:cubicBezTo>
                    <a:pt x="4" y="4"/>
                    <a:pt x="4" y="4"/>
                    <a:pt x="4" y="4"/>
                  </a:cubicBez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20" name="Freeform 169">
              <a:extLst>
                <a:ext uri="{FF2B5EF4-FFF2-40B4-BE49-F238E27FC236}">
                  <a16:creationId xmlns:a16="http://schemas.microsoft.com/office/drawing/2014/main" id="{66F14509-33E3-2545-D434-E874814AF4A6}"/>
                </a:ext>
              </a:extLst>
            </p:cNvPr>
            <p:cNvSpPr>
              <a:spLocks noChangeAspect="1"/>
            </p:cNvSpPr>
            <p:nvPr userDrawn="1"/>
          </p:nvSpPr>
          <p:spPr bwMode="auto">
            <a:xfrm>
              <a:off x="3250" y="904"/>
              <a:ext cx="17" cy="11"/>
            </a:xfrm>
            <a:custGeom>
              <a:avLst/>
              <a:gdLst>
                <a:gd name="T0" fmla="*/ 1 w 33"/>
                <a:gd name="T1" fmla="*/ 0 h 23"/>
                <a:gd name="T2" fmla="*/ 1 w 33"/>
                <a:gd name="T3" fmla="*/ 0 h 23"/>
                <a:gd name="T4" fmla="*/ 1 w 33"/>
                <a:gd name="T5" fmla="*/ 0 h 23"/>
                <a:gd name="T6" fmla="*/ 1 w 33"/>
                <a:gd name="T7" fmla="*/ 0 h 23"/>
                <a:gd name="T8" fmla="*/ 1 w 33"/>
                <a:gd name="T9" fmla="*/ 0 h 23"/>
                <a:gd name="T10" fmla="*/ 1 w 33"/>
                <a:gd name="T11" fmla="*/ 0 h 23"/>
                <a:gd name="T12" fmla="*/ 1 w 33"/>
                <a:gd name="T13" fmla="*/ 0 h 23"/>
                <a:gd name="T14" fmla="*/ 1 w 33"/>
                <a:gd name="T15" fmla="*/ 0 h 23"/>
                <a:gd name="T16" fmla="*/ 1 w 33"/>
                <a:gd name="T17" fmla="*/ 0 h 23"/>
                <a:gd name="T18" fmla="*/ 1 w 33"/>
                <a:gd name="T19" fmla="*/ 0 h 23"/>
                <a:gd name="T20" fmla="*/ 1 w 33"/>
                <a:gd name="T21" fmla="*/ 0 h 23"/>
                <a:gd name="T22" fmla="*/ 1 w 33"/>
                <a:gd name="T23" fmla="*/ 0 h 23"/>
                <a:gd name="T24" fmla="*/ 1 w 33"/>
                <a:gd name="T25" fmla="*/ 0 h 23"/>
                <a:gd name="T26" fmla="*/ 1 w 33"/>
                <a:gd name="T27" fmla="*/ 0 h 23"/>
                <a:gd name="T28" fmla="*/ 1 w 33"/>
                <a:gd name="T29" fmla="*/ 0 h 23"/>
                <a:gd name="T30" fmla="*/ 1 w 33"/>
                <a:gd name="T31" fmla="*/ 0 h 23"/>
                <a:gd name="T32" fmla="*/ 1 w 33"/>
                <a:gd name="T33" fmla="*/ 0 h 23"/>
                <a:gd name="T34" fmla="*/ 1 w 33"/>
                <a:gd name="T35" fmla="*/ 0 h 23"/>
                <a:gd name="T36" fmla="*/ 1 w 33"/>
                <a:gd name="T37" fmla="*/ 0 h 23"/>
                <a:gd name="T38" fmla="*/ 1 w 33"/>
                <a:gd name="T39" fmla="*/ 0 h 23"/>
                <a:gd name="T40" fmla="*/ 1 w 33"/>
                <a:gd name="T41" fmla="*/ 0 h 23"/>
                <a:gd name="T42" fmla="*/ 1 w 33"/>
                <a:gd name="T43" fmla="*/ 0 h 23"/>
                <a:gd name="T44" fmla="*/ 1 w 33"/>
                <a:gd name="T45" fmla="*/ 0 h 23"/>
                <a:gd name="T46" fmla="*/ 1 w 33"/>
                <a:gd name="T47" fmla="*/ 0 h 23"/>
                <a:gd name="T48" fmla="*/ 1 w 33"/>
                <a:gd name="T49" fmla="*/ 0 h 23"/>
                <a:gd name="T50" fmla="*/ 1 w 33"/>
                <a:gd name="T51" fmla="*/ 0 h 23"/>
                <a:gd name="T52" fmla="*/ 1 w 33"/>
                <a:gd name="T53" fmla="*/ 0 h 23"/>
                <a:gd name="T54" fmla="*/ 1 w 33"/>
                <a:gd name="T55" fmla="*/ 0 h 23"/>
                <a:gd name="T56" fmla="*/ 1 w 33"/>
                <a:gd name="T57" fmla="*/ 0 h 23"/>
                <a:gd name="T58" fmla="*/ 1 w 33"/>
                <a:gd name="T59" fmla="*/ 0 h 23"/>
                <a:gd name="T60" fmla="*/ 1 w 33"/>
                <a:gd name="T61" fmla="*/ 0 h 23"/>
                <a:gd name="T62" fmla="*/ 1 w 33"/>
                <a:gd name="T63" fmla="*/ 0 h 23"/>
                <a:gd name="T64" fmla="*/ 1 w 33"/>
                <a:gd name="T65" fmla="*/ 0 h 23"/>
                <a:gd name="T66" fmla="*/ 1 w 33"/>
                <a:gd name="T67" fmla="*/ 0 h 23"/>
                <a:gd name="T68" fmla="*/ 1 w 33"/>
                <a:gd name="T69" fmla="*/ 0 h 23"/>
                <a:gd name="T70" fmla="*/ 1 w 33"/>
                <a:gd name="T71" fmla="*/ 0 h 23"/>
                <a:gd name="T72" fmla="*/ 1 w 33"/>
                <a:gd name="T73" fmla="*/ 0 h 23"/>
                <a:gd name="T74" fmla="*/ 1 w 33"/>
                <a:gd name="T75" fmla="*/ 0 h 23"/>
                <a:gd name="T76" fmla="*/ 0 w 33"/>
                <a:gd name="T77" fmla="*/ 0 h 23"/>
                <a:gd name="T78" fmla="*/ 1 w 33"/>
                <a:gd name="T79" fmla="*/ 0 h 23"/>
                <a:gd name="T80" fmla="*/ 1 w 33"/>
                <a:gd name="T81" fmla="*/ 0 h 23"/>
                <a:gd name="T82" fmla="*/ 1 w 33"/>
                <a:gd name="T83" fmla="*/ 0 h 23"/>
                <a:gd name="T84" fmla="*/ 1 w 33"/>
                <a:gd name="T85" fmla="*/ 0 h 23"/>
                <a:gd name="T86" fmla="*/ 1 w 33"/>
                <a:gd name="T87" fmla="*/ 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3">
                  <a:moveTo>
                    <a:pt x="30" y="2"/>
                  </a:moveTo>
                  <a:cubicBezTo>
                    <a:pt x="31" y="3"/>
                    <a:pt x="31" y="4"/>
                    <a:pt x="31" y="5"/>
                  </a:cubicBezTo>
                  <a:cubicBezTo>
                    <a:pt x="30" y="4"/>
                    <a:pt x="30" y="4"/>
                    <a:pt x="29" y="3"/>
                  </a:cubicBezTo>
                  <a:cubicBezTo>
                    <a:pt x="29" y="7"/>
                    <a:pt x="29" y="7"/>
                    <a:pt x="29" y="7"/>
                  </a:cubicBezTo>
                  <a:cubicBezTo>
                    <a:pt x="30" y="6"/>
                    <a:pt x="30" y="6"/>
                    <a:pt x="31" y="6"/>
                  </a:cubicBezTo>
                  <a:cubicBezTo>
                    <a:pt x="31" y="9"/>
                    <a:pt x="30" y="10"/>
                    <a:pt x="29" y="10"/>
                  </a:cubicBezTo>
                  <a:cubicBezTo>
                    <a:pt x="27" y="10"/>
                    <a:pt x="26" y="10"/>
                    <a:pt x="26" y="9"/>
                  </a:cubicBezTo>
                  <a:cubicBezTo>
                    <a:pt x="26" y="7"/>
                    <a:pt x="27" y="6"/>
                    <a:pt x="28" y="8"/>
                  </a:cubicBezTo>
                  <a:cubicBezTo>
                    <a:pt x="28" y="5"/>
                    <a:pt x="26" y="5"/>
                    <a:pt x="25" y="6"/>
                  </a:cubicBezTo>
                  <a:cubicBezTo>
                    <a:pt x="26" y="3"/>
                    <a:pt x="26" y="1"/>
                    <a:pt x="23" y="0"/>
                  </a:cubicBezTo>
                  <a:cubicBezTo>
                    <a:pt x="22" y="3"/>
                    <a:pt x="23" y="4"/>
                    <a:pt x="25" y="6"/>
                  </a:cubicBezTo>
                  <a:cubicBezTo>
                    <a:pt x="23" y="5"/>
                    <a:pt x="21" y="7"/>
                    <a:pt x="23" y="9"/>
                  </a:cubicBezTo>
                  <a:cubicBezTo>
                    <a:pt x="23" y="7"/>
                    <a:pt x="25" y="7"/>
                    <a:pt x="25" y="9"/>
                  </a:cubicBezTo>
                  <a:cubicBezTo>
                    <a:pt x="25" y="10"/>
                    <a:pt x="24" y="12"/>
                    <a:pt x="22" y="12"/>
                  </a:cubicBezTo>
                  <a:cubicBezTo>
                    <a:pt x="19" y="13"/>
                    <a:pt x="18" y="11"/>
                    <a:pt x="18" y="10"/>
                  </a:cubicBezTo>
                  <a:cubicBezTo>
                    <a:pt x="18" y="9"/>
                    <a:pt x="20" y="10"/>
                    <a:pt x="21" y="11"/>
                  </a:cubicBezTo>
                  <a:cubicBezTo>
                    <a:pt x="20" y="6"/>
                    <a:pt x="20" y="6"/>
                    <a:pt x="20" y="6"/>
                  </a:cubicBezTo>
                  <a:cubicBezTo>
                    <a:pt x="19" y="8"/>
                    <a:pt x="18" y="8"/>
                    <a:pt x="17" y="9"/>
                  </a:cubicBezTo>
                  <a:cubicBezTo>
                    <a:pt x="17" y="7"/>
                    <a:pt x="18" y="5"/>
                    <a:pt x="18" y="5"/>
                  </a:cubicBezTo>
                  <a:cubicBezTo>
                    <a:pt x="12" y="7"/>
                    <a:pt x="12" y="7"/>
                    <a:pt x="12" y="7"/>
                  </a:cubicBezTo>
                  <a:cubicBezTo>
                    <a:pt x="12" y="7"/>
                    <a:pt x="15" y="8"/>
                    <a:pt x="16" y="9"/>
                  </a:cubicBezTo>
                  <a:cubicBezTo>
                    <a:pt x="15" y="10"/>
                    <a:pt x="14" y="10"/>
                    <a:pt x="12" y="9"/>
                  </a:cubicBezTo>
                  <a:cubicBezTo>
                    <a:pt x="14" y="13"/>
                    <a:pt x="14" y="13"/>
                    <a:pt x="14" y="13"/>
                  </a:cubicBezTo>
                  <a:cubicBezTo>
                    <a:pt x="15" y="12"/>
                    <a:pt x="16" y="10"/>
                    <a:pt x="16" y="10"/>
                  </a:cubicBezTo>
                  <a:cubicBezTo>
                    <a:pt x="17" y="12"/>
                    <a:pt x="18" y="14"/>
                    <a:pt x="15" y="15"/>
                  </a:cubicBezTo>
                  <a:cubicBezTo>
                    <a:pt x="13" y="16"/>
                    <a:pt x="11" y="16"/>
                    <a:pt x="10" y="15"/>
                  </a:cubicBezTo>
                  <a:cubicBezTo>
                    <a:pt x="10" y="14"/>
                    <a:pt x="11" y="12"/>
                    <a:pt x="12" y="13"/>
                  </a:cubicBezTo>
                  <a:cubicBezTo>
                    <a:pt x="12" y="11"/>
                    <a:pt x="9" y="11"/>
                    <a:pt x="9" y="13"/>
                  </a:cubicBezTo>
                  <a:cubicBezTo>
                    <a:pt x="9" y="10"/>
                    <a:pt x="8" y="8"/>
                    <a:pt x="5" y="7"/>
                  </a:cubicBezTo>
                  <a:cubicBezTo>
                    <a:pt x="5" y="10"/>
                    <a:pt x="5" y="12"/>
                    <a:pt x="8" y="13"/>
                  </a:cubicBezTo>
                  <a:cubicBezTo>
                    <a:pt x="7" y="13"/>
                    <a:pt x="5" y="14"/>
                    <a:pt x="7" y="16"/>
                  </a:cubicBezTo>
                  <a:cubicBezTo>
                    <a:pt x="7" y="14"/>
                    <a:pt x="9" y="14"/>
                    <a:pt x="9" y="15"/>
                  </a:cubicBezTo>
                  <a:cubicBezTo>
                    <a:pt x="10" y="16"/>
                    <a:pt x="10" y="17"/>
                    <a:pt x="9" y="18"/>
                  </a:cubicBezTo>
                  <a:cubicBezTo>
                    <a:pt x="8" y="19"/>
                    <a:pt x="6" y="19"/>
                    <a:pt x="4" y="17"/>
                  </a:cubicBezTo>
                  <a:cubicBezTo>
                    <a:pt x="4" y="16"/>
                    <a:pt x="5" y="16"/>
                    <a:pt x="6" y="17"/>
                  </a:cubicBezTo>
                  <a:cubicBezTo>
                    <a:pt x="3" y="13"/>
                    <a:pt x="3" y="13"/>
                    <a:pt x="3" y="13"/>
                  </a:cubicBezTo>
                  <a:cubicBezTo>
                    <a:pt x="3" y="14"/>
                    <a:pt x="3" y="15"/>
                    <a:pt x="3" y="16"/>
                  </a:cubicBezTo>
                  <a:cubicBezTo>
                    <a:pt x="2" y="15"/>
                    <a:pt x="2" y="15"/>
                    <a:pt x="2" y="13"/>
                  </a:cubicBezTo>
                  <a:cubicBezTo>
                    <a:pt x="0" y="15"/>
                    <a:pt x="0" y="15"/>
                    <a:pt x="0" y="15"/>
                  </a:cubicBezTo>
                  <a:cubicBezTo>
                    <a:pt x="2" y="16"/>
                    <a:pt x="4" y="18"/>
                    <a:pt x="7" y="23"/>
                  </a:cubicBezTo>
                  <a:cubicBezTo>
                    <a:pt x="10" y="21"/>
                    <a:pt x="16" y="18"/>
                    <a:pt x="20" y="16"/>
                  </a:cubicBezTo>
                  <a:cubicBezTo>
                    <a:pt x="23" y="15"/>
                    <a:pt x="29" y="13"/>
                    <a:pt x="33" y="12"/>
                  </a:cubicBezTo>
                  <a:cubicBezTo>
                    <a:pt x="32" y="7"/>
                    <a:pt x="32" y="4"/>
                    <a:pt x="33" y="2"/>
                  </a:cubicBezTo>
                  <a:lnTo>
                    <a:pt x="3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21" name="Freeform 170">
              <a:extLst>
                <a:ext uri="{FF2B5EF4-FFF2-40B4-BE49-F238E27FC236}">
                  <a16:creationId xmlns:a16="http://schemas.microsoft.com/office/drawing/2014/main" id="{7DC78432-D7DB-4985-5644-F9031460F3CF}"/>
                </a:ext>
              </a:extLst>
            </p:cNvPr>
            <p:cNvSpPr>
              <a:spLocks noChangeAspect="1" noEditPoints="1"/>
            </p:cNvSpPr>
            <p:nvPr userDrawn="1"/>
          </p:nvSpPr>
          <p:spPr bwMode="auto">
            <a:xfrm>
              <a:off x="3225" y="910"/>
              <a:ext cx="63" cy="102"/>
            </a:xfrm>
            <a:custGeom>
              <a:avLst/>
              <a:gdLst>
                <a:gd name="T0" fmla="*/ 1 w 126"/>
                <a:gd name="T1" fmla="*/ 0 h 205"/>
                <a:gd name="T2" fmla="*/ 1 w 126"/>
                <a:gd name="T3" fmla="*/ 0 h 205"/>
                <a:gd name="T4" fmla="*/ 1 w 126"/>
                <a:gd name="T5" fmla="*/ 0 h 205"/>
                <a:gd name="T6" fmla="*/ 1 w 126"/>
                <a:gd name="T7" fmla="*/ 0 h 205"/>
                <a:gd name="T8" fmla="*/ 1 w 126"/>
                <a:gd name="T9" fmla="*/ 0 h 205"/>
                <a:gd name="T10" fmla="*/ 1 w 126"/>
                <a:gd name="T11" fmla="*/ 0 h 205"/>
                <a:gd name="T12" fmla="*/ 1 w 126"/>
                <a:gd name="T13" fmla="*/ 0 h 205"/>
                <a:gd name="T14" fmla="*/ 1 w 126"/>
                <a:gd name="T15" fmla="*/ 0 h 205"/>
                <a:gd name="T16" fmla="*/ 1 w 126"/>
                <a:gd name="T17" fmla="*/ 0 h 205"/>
                <a:gd name="T18" fmla="*/ 1 w 126"/>
                <a:gd name="T19" fmla="*/ 0 h 205"/>
                <a:gd name="T20" fmla="*/ 1 w 126"/>
                <a:gd name="T21" fmla="*/ 0 h 205"/>
                <a:gd name="T22" fmla="*/ 1 w 126"/>
                <a:gd name="T23" fmla="*/ 0 h 205"/>
                <a:gd name="T24" fmla="*/ 1 w 126"/>
                <a:gd name="T25" fmla="*/ 0 h 205"/>
                <a:gd name="T26" fmla="*/ 1 w 126"/>
                <a:gd name="T27" fmla="*/ 0 h 205"/>
                <a:gd name="T28" fmla="*/ 1 w 126"/>
                <a:gd name="T29" fmla="*/ 0 h 205"/>
                <a:gd name="T30" fmla="*/ 1 w 126"/>
                <a:gd name="T31" fmla="*/ 0 h 205"/>
                <a:gd name="T32" fmla="*/ 1 w 126"/>
                <a:gd name="T33" fmla="*/ 0 h 205"/>
                <a:gd name="T34" fmla="*/ 1 w 126"/>
                <a:gd name="T35" fmla="*/ 0 h 205"/>
                <a:gd name="T36" fmla="*/ 1 w 126"/>
                <a:gd name="T37" fmla="*/ 0 h 205"/>
                <a:gd name="T38" fmla="*/ 1 w 126"/>
                <a:gd name="T39" fmla="*/ 0 h 205"/>
                <a:gd name="T40" fmla="*/ 1 w 126"/>
                <a:gd name="T41" fmla="*/ 0 h 205"/>
                <a:gd name="T42" fmla="*/ 1 w 126"/>
                <a:gd name="T43" fmla="*/ 0 h 205"/>
                <a:gd name="T44" fmla="*/ 1 w 126"/>
                <a:gd name="T45" fmla="*/ 0 h 205"/>
                <a:gd name="T46" fmla="*/ 1 w 126"/>
                <a:gd name="T47" fmla="*/ 0 h 205"/>
                <a:gd name="T48" fmla="*/ 1 w 126"/>
                <a:gd name="T49" fmla="*/ 0 h 205"/>
                <a:gd name="T50" fmla="*/ 1 w 126"/>
                <a:gd name="T51" fmla="*/ 0 h 205"/>
                <a:gd name="T52" fmla="*/ 1 w 126"/>
                <a:gd name="T53" fmla="*/ 0 h 205"/>
                <a:gd name="T54" fmla="*/ 1 w 126"/>
                <a:gd name="T55" fmla="*/ 0 h 205"/>
                <a:gd name="T56" fmla="*/ 1 w 126"/>
                <a:gd name="T57" fmla="*/ 0 h 205"/>
                <a:gd name="T58" fmla="*/ 1 w 126"/>
                <a:gd name="T59" fmla="*/ 0 h 205"/>
                <a:gd name="T60" fmla="*/ 1 w 126"/>
                <a:gd name="T61" fmla="*/ 0 h 205"/>
                <a:gd name="T62" fmla="*/ 1 w 126"/>
                <a:gd name="T63" fmla="*/ 0 h 205"/>
                <a:gd name="T64" fmla="*/ 1 w 126"/>
                <a:gd name="T65" fmla="*/ 0 h 205"/>
                <a:gd name="T66" fmla="*/ 1 w 126"/>
                <a:gd name="T67" fmla="*/ 0 h 205"/>
                <a:gd name="T68" fmla="*/ 1 w 126"/>
                <a:gd name="T69" fmla="*/ 0 h 205"/>
                <a:gd name="T70" fmla="*/ 1 w 126"/>
                <a:gd name="T71" fmla="*/ 0 h 205"/>
                <a:gd name="T72" fmla="*/ 1 w 126"/>
                <a:gd name="T73" fmla="*/ 0 h 205"/>
                <a:gd name="T74" fmla="*/ 1 w 126"/>
                <a:gd name="T75" fmla="*/ 0 h 205"/>
                <a:gd name="T76" fmla="*/ 1 w 126"/>
                <a:gd name="T77" fmla="*/ 0 h 205"/>
                <a:gd name="T78" fmla="*/ 1 w 126"/>
                <a:gd name="T79" fmla="*/ 0 h 205"/>
                <a:gd name="T80" fmla="*/ 1 w 126"/>
                <a:gd name="T81" fmla="*/ 0 h 205"/>
                <a:gd name="T82" fmla="*/ 1 w 126"/>
                <a:gd name="T83" fmla="*/ 0 h 205"/>
                <a:gd name="T84" fmla="*/ 1 w 126"/>
                <a:gd name="T85" fmla="*/ 0 h 205"/>
                <a:gd name="T86" fmla="*/ 1 w 126"/>
                <a:gd name="T87" fmla="*/ 0 h 205"/>
                <a:gd name="T88" fmla="*/ 1 w 126"/>
                <a:gd name="T89" fmla="*/ 0 h 205"/>
                <a:gd name="T90" fmla="*/ 1 w 126"/>
                <a:gd name="T91" fmla="*/ 0 h 205"/>
                <a:gd name="T92" fmla="*/ 1 w 126"/>
                <a:gd name="T93" fmla="*/ 0 h 205"/>
                <a:gd name="T94" fmla="*/ 1 w 126"/>
                <a:gd name="T95" fmla="*/ 0 h 205"/>
                <a:gd name="T96" fmla="*/ 1 w 126"/>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6" h="205">
                  <a:moveTo>
                    <a:pt x="87" y="16"/>
                  </a:moveTo>
                  <a:cubicBezTo>
                    <a:pt x="84" y="19"/>
                    <a:pt x="81" y="17"/>
                    <a:pt x="79" y="14"/>
                  </a:cubicBezTo>
                  <a:cubicBezTo>
                    <a:pt x="83" y="12"/>
                    <a:pt x="87" y="10"/>
                    <a:pt x="90" y="8"/>
                  </a:cubicBezTo>
                  <a:cubicBezTo>
                    <a:pt x="88" y="13"/>
                    <a:pt x="89" y="15"/>
                    <a:pt x="87" y="16"/>
                  </a:cubicBezTo>
                  <a:moveTo>
                    <a:pt x="87" y="46"/>
                  </a:moveTo>
                  <a:cubicBezTo>
                    <a:pt x="83" y="47"/>
                    <a:pt x="80" y="44"/>
                    <a:pt x="79" y="42"/>
                  </a:cubicBezTo>
                  <a:cubicBezTo>
                    <a:pt x="79" y="40"/>
                    <a:pt x="78" y="38"/>
                    <a:pt x="79" y="37"/>
                  </a:cubicBezTo>
                  <a:cubicBezTo>
                    <a:pt x="81" y="36"/>
                    <a:pt x="81" y="34"/>
                    <a:pt x="80" y="32"/>
                  </a:cubicBezTo>
                  <a:cubicBezTo>
                    <a:pt x="79" y="30"/>
                    <a:pt x="77" y="31"/>
                    <a:pt x="74" y="32"/>
                  </a:cubicBezTo>
                  <a:cubicBezTo>
                    <a:pt x="75" y="30"/>
                    <a:pt x="75" y="28"/>
                    <a:pt x="74" y="28"/>
                  </a:cubicBezTo>
                  <a:cubicBezTo>
                    <a:pt x="72" y="29"/>
                    <a:pt x="72" y="32"/>
                    <a:pt x="71" y="31"/>
                  </a:cubicBezTo>
                  <a:cubicBezTo>
                    <a:pt x="70" y="31"/>
                    <a:pt x="70" y="29"/>
                    <a:pt x="70" y="28"/>
                  </a:cubicBezTo>
                  <a:cubicBezTo>
                    <a:pt x="70" y="27"/>
                    <a:pt x="71" y="26"/>
                    <a:pt x="72" y="26"/>
                  </a:cubicBezTo>
                  <a:cubicBezTo>
                    <a:pt x="83" y="22"/>
                    <a:pt x="83" y="22"/>
                    <a:pt x="83" y="22"/>
                  </a:cubicBezTo>
                  <a:cubicBezTo>
                    <a:pt x="84" y="21"/>
                    <a:pt x="85" y="21"/>
                    <a:pt x="86" y="22"/>
                  </a:cubicBezTo>
                  <a:cubicBezTo>
                    <a:pt x="87" y="23"/>
                    <a:pt x="89" y="24"/>
                    <a:pt x="88" y="25"/>
                  </a:cubicBezTo>
                  <a:cubicBezTo>
                    <a:pt x="88" y="26"/>
                    <a:pt x="85" y="23"/>
                    <a:pt x="84" y="25"/>
                  </a:cubicBezTo>
                  <a:cubicBezTo>
                    <a:pt x="82" y="26"/>
                    <a:pt x="84" y="27"/>
                    <a:pt x="86" y="27"/>
                  </a:cubicBezTo>
                  <a:cubicBezTo>
                    <a:pt x="84" y="29"/>
                    <a:pt x="81" y="30"/>
                    <a:pt x="82" y="32"/>
                  </a:cubicBezTo>
                  <a:cubicBezTo>
                    <a:pt x="83" y="34"/>
                    <a:pt x="84" y="34"/>
                    <a:pt x="86" y="34"/>
                  </a:cubicBezTo>
                  <a:cubicBezTo>
                    <a:pt x="87" y="34"/>
                    <a:pt x="88" y="36"/>
                    <a:pt x="89" y="38"/>
                  </a:cubicBezTo>
                  <a:cubicBezTo>
                    <a:pt x="90" y="40"/>
                    <a:pt x="90" y="44"/>
                    <a:pt x="87" y="46"/>
                  </a:cubicBezTo>
                  <a:moveTo>
                    <a:pt x="67" y="25"/>
                  </a:moveTo>
                  <a:cubicBezTo>
                    <a:pt x="64" y="25"/>
                    <a:pt x="64" y="22"/>
                    <a:pt x="59" y="21"/>
                  </a:cubicBezTo>
                  <a:cubicBezTo>
                    <a:pt x="62" y="20"/>
                    <a:pt x="67" y="18"/>
                    <a:pt x="71" y="17"/>
                  </a:cubicBezTo>
                  <a:cubicBezTo>
                    <a:pt x="71" y="20"/>
                    <a:pt x="70" y="24"/>
                    <a:pt x="67" y="25"/>
                  </a:cubicBezTo>
                  <a:moveTo>
                    <a:pt x="125" y="118"/>
                  </a:moveTo>
                  <a:cubicBezTo>
                    <a:pt x="126" y="116"/>
                    <a:pt x="122" y="113"/>
                    <a:pt x="121" y="110"/>
                  </a:cubicBezTo>
                  <a:cubicBezTo>
                    <a:pt x="121" y="107"/>
                    <a:pt x="121" y="104"/>
                    <a:pt x="118" y="100"/>
                  </a:cubicBezTo>
                  <a:cubicBezTo>
                    <a:pt x="114" y="96"/>
                    <a:pt x="102" y="83"/>
                    <a:pt x="99" y="79"/>
                  </a:cubicBezTo>
                  <a:cubicBezTo>
                    <a:pt x="100" y="79"/>
                    <a:pt x="102" y="79"/>
                    <a:pt x="104" y="81"/>
                  </a:cubicBezTo>
                  <a:cubicBezTo>
                    <a:pt x="105" y="82"/>
                    <a:pt x="108" y="84"/>
                    <a:pt x="110" y="87"/>
                  </a:cubicBezTo>
                  <a:cubicBezTo>
                    <a:pt x="113" y="79"/>
                    <a:pt x="117" y="72"/>
                    <a:pt x="123" y="66"/>
                  </a:cubicBezTo>
                  <a:cubicBezTo>
                    <a:pt x="124" y="65"/>
                    <a:pt x="124" y="64"/>
                    <a:pt x="125" y="64"/>
                  </a:cubicBezTo>
                  <a:cubicBezTo>
                    <a:pt x="123" y="64"/>
                    <a:pt x="120" y="65"/>
                    <a:pt x="118" y="66"/>
                  </a:cubicBezTo>
                  <a:cubicBezTo>
                    <a:pt x="118" y="63"/>
                    <a:pt x="118" y="60"/>
                    <a:pt x="116" y="57"/>
                  </a:cubicBezTo>
                  <a:cubicBezTo>
                    <a:pt x="117" y="52"/>
                    <a:pt x="116" y="46"/>
                    <a:pt x="105" y="39"/>
                  </a:cubicBezTo>
                  <a:cubicBezTo>
                    <a:pt x="110" y="40"/>
                    <a:pt x="114" y="46"/>
                    <a:pt x="118" y="42"/>
                  </a:cubicBezTo>
                  <a:cubicBezTo>
                    <a:pt x="114" y="42"/>
                    <a:pt x="114" y="33"/>
                    <a:pt x="100" y="26"/>
                  </a:cubicBezTo>
                  <a:cubicBezTo>
                    <a:pt x="105" y="26"/>
                    <a:pt x="110" y="35"/>
                    <a:pt x="116" y="30"/>
                  </a:cubicBezTo>
                  <a:cubicBezTo>
                    <a:pt x="110" y="29"/>
                    <a:pt x="108" y="18"/>
                    <a:pt x="98" y="15"/>
                  </a:cubicBezTo>
                  <a:cubicBezTo>
                    <a:pt x="101" y="16"/>
                    <a:pt x="105" y="17"/>
                    <a:pt x="108" y="13"/>
                  </a:cubicBezTo>
                  <a:cubicBezTo>
                    <a:pt x="104" y="14"/>
                    <a:pt x="102" y="11"/>
                    <a:pt x="98" y="10"/>
                  </a:cubicBezTo>
                  <a:cubicBezTo>
                    <a:pt x="100" y="6"/>
                    <a:pt x="99" y="3"/>
                    <a:pt x="98" y="0"/>
                  </a:cubicBezTo>
                  <a:cubicBezTo>
                    <a:pt x="95" y="0"/>
                    <a:pt x="92" y="1"/>
                    <a:pt x="90" y="2"/>
                  </a:cubicBezTo>
                  <a:cubicBezTo>
                    <a:pt x="90" y="0"/>
                    <a:pt x="87" y="0"/>
                    <a:pt x="85" y="0"/>
                  </a:cubicBezTo>
                  <a:cubicBezTo>
                    <a:pt x="85" y="1"/>
                    <a:pt x="86" y="2"/>
                    <a:pt x="84" y="3"/>
                  </a:cubicBezTo>
                  <a:cubicBezTo>
                    <a:pt x="83" y="3"/>
                    <a:pt x="76" y="5"/>
                    <a:pt x="71" y="7"/>
                  </a:cubicBezTo>
                  <a:cubicBezTo>
                    <a:pt x="67" y="9"/>
                    <a:pt x="61" y="12"/>
                    <a:pt x="59" y="13"/>
                  </a:cubicBezTo>
                  <a:cubicBezTo>
                    <a:pt x="58" y="14"/>
                    <a:pt x="58" y="12"/>
                    <a:pt x="57" y="11"/>
                  </a:cubicBezTo>
                  <a:cubicBezTo>
                    <a:pt x="55" y="13"/>
                    <a:pt x="54" y="15"/>
                    <a:pt x="55" y="17"/>
                  </a:cubicBezTo>
                  <a:cubicBezTo>
                    <a:pt x="52" y="17"/>
                    <a:pt x="49" y="18"/>
                    <a:pt x="47" y="20"/>
                  </a:cubicBezTo>
                  <a:cubicBezTo>
                    <a:pt x="47" y="23"/>
                    <a:pt x="49" y="26"/>
                    <a:pt x="53" y="28"/>
                  </a:cubicBezTo>
                  <a:cubicBezTo>
                    <a:pt x="47" y="34"/>
                    <a:pt x="52" y="40"/>
                    <a:pt x="47" y="46"/>
                  </a:cubicBezTo>
                  <a:cubicBezTo>
                    <a:pt x="55" y="46"/>
                    <a:pt x="53" y="35"/>
                    <a:pt x="57" y="33"/>
                  </a:cubicBezTo>
                  <a:cubicBezTo>
                    <a:pt x="57" y="41"/>
                    <a:pt x="53" y="42"/>
                    <a:pt x="53" y="51"/>
                  </a:cubicBezTo>
                  <a:cubicBezTo>
                    <a:pt x="53" y="56"/>
                    <a:pt x="55" y="61"/>
                    <a:pt x="53" y="64"/>
                  </a:cubicBezTo>
                  <a:cubicBezTo>
                    <a:pt x="60" y="62"/>
                    <a:pt x="58" y="47"/>
                    <a:pt x="62" y="42"/>
                  </a:cubicBezTo>
                  <a:cubicBezTo>
                    <a:pt x="63" y="45"/>
                    <a:pt x="62" y="47"/>
                    <a:pt x="62" y="50"/>
                  </a:cubicBezTo>
                  <a:cubicBezTo>
                    <a:pt x="59" y="57"/>
                    <a:pt x="62" y="66"/>
                    <a:pt x="58" y="69"/>
                  </a:cubicBezTo>
                  <a:cubicBezTo>
                    <a:pt x="65" y="69"/>
                    <a:pt x="66" y="58"/>
                    <a:pt x="72" y="54"/>
                  </a:cubicBezTo>
                  <a:cubicBezTo>
                    <a:pt x="67" y="64"/>
                    <a:pt x="62" y="85"/>
                    <a:pt x="54" y="95"/>
                  </a:cubicBezTo>
                  <a:cubicBezTo>
                    <a:pt x="43" y="111"/>
                    <a:pt x="36" y="131"/>
                    <a:pt x="25" y="131"/>
                  </a:cubicBezTo>
                  <a:cubicBezTo>
                    <a:pt x="20" y="131"/>
                    <a:pt x="17" y="128"/>
                    <a:pt x="17" y="122"/>
                  </a:cubicBezTo>
                  <a:cubicBezTo>
                    <a:pt x="17" y="104"/>
                    <a:pt x="47" y="91"/>
                    <a:pt x="47" y="72"/>
                  </a:cubicBezTo>
                  <a:cubicBezTo>
                    <a:pt x="47" y="64"/>
                    <a:pt x="41" y="60"/>
                    <a:pt x="36" y="60"/>
                  </a:cubicBezTo>
                  <a:cubicBezTo>
                    <a:pt x="33" y="60"/>
                    <a:pt x="30" y="62"/>
                    <a:pt x="27" y="64"/>
                  </a:cubicBezTo>
                  <a:cubicBezTo>
                    <a:pt x="25" y="64"/>
                    <a:pt x="24" y="63"/>
                    <a:pt x="23" y="63"/>
                  </a:cubicBezTo>
                  <a:cubicBezTo>
                    <a:pt x="12" y="63"/>
                    <a:pt x="15" y="83"/>
                    <a:pt x="5" y="83"/>
                  </a:cubicBezTo>
                  <a:cubicBezTo>
                    <a:pt x="9" y="85"/>
                    <a:pt x="16" y="81"/>
                    <a:pt x="20" y="75"/>
                  </a:cubicBezTo>
                  <a:cubicBezTo>
                    <a:pt x="18" y="88"/>
                    <a:pt x="0" y="85"/>
                    <a:pt x="1" y="100"/>
                  </a:cubicBezTo>
                  <a:cubicBezTo>
                    <a:pt x="4" y="88"/>
                    <a:pt x="33" y="90"/>
                    <a:pt x="33" y="72"/>
                  </a:cubicBezTo>
                  <a:cubicBezTo>
                    <a:pt x="33" y="69"/>
                    <a:pt x="32" y="68"/>
                    <a:pt x="30" y="66"/>
                  </a:cubicBezTo>
                  <a:cubicBezTo>
                    <a:pt x="33" y="65"/>
                    <a:pt x="35" y="64"/>
                    <a:pt x="37" y="64"/>
                  </a:cubicBezTo>
                  <a:cubicBezTo>
                    <a:pt x="40" y="64"/>
                    <a:pt x="43" y="67"/>
                    <a:pt x="43" y="72"/>
                  </a:cubicBezTo>
                  <a:cubicBezTo>
                    <a:pt x="43" y="88"/>
                    <a:pt x="12" y="102"/>
                    <a:pt x="12" y="122"/>
                  </a:cubicBezTo>
                  <a:cubicBezTo>
                    <a:pt x="12" y="125"/>
                    <a:pt x="13" y="128"/>
                    <a:pt x="15" y="130"/>
                  </a:cubicBezTo>
                  <a:cubicBezTo>
                    <a:pt x="13" y="131"/>
                    <a:pt x="11" y="131"/>
                    <a:pt x="9" y="128"/>
                  </a:cubicBezTo>
                  <a:cubicBezTo>
                    <a:pt x="9" y="133"/>
                    <a:pt x="16" y="137"/>
                    <a:pt x="20" y="134"/>
                  </a:cubicBezTo>
                  <a:cubicBezTo>
                    <a:pt x="21" y="134"/>
                    <a:pt x="23" y="135"/>
                    <a:pt x="24" y="135"/>
                  </a:cubicBezTo>
                  <a:cubicBezTo>
                    <a:pt x="22" y="139"/>
                    <a:pt x="18" y="140"/>
                    <a:pt x="15" y="140"/>
                  </a:cubicBezTo>
                  <a:cubicBezTo>
                    <a:pt x="23" y="145"/>
                    <a:pt x="36" y="138"/>
                    <a:pt x="35" y="131"/>
                  </a:cubicBezTo>
                  <a:cubicBezTo>
                    <a:pt x="41" y="126"/>
                    <a:pt x="45" y="118"/>
                    <a:pt x="49" y="112"/>
                  </a:cubicBezTo>
                  <a:cubicBezTo>
                    <a:pt x="49" y="114"/>
                    <a:pt x="49" y="115"/>
                    <a:pt x="48" y="116"/>
                  </a:cubicBezTo>
                  <a:cubicBezTo>
                    <a:pt x="44" y="124"/>
                    <a:pt x="40" y="131"/>
                    <a:pt x="39" y="142"/>
                  </a:cubicBezTo>
                  <a:cubicBezTo>
                    <a:pt x="38" y="151"/>
                    <a:pt x="33" y="159"/>
                    <a:pt x="27" y="159"/>
                  </a:cubicBezTo>
                  <a:cubicBezTo>
                    <a:pt x="26" y="159"/>
                    <a:pt x="24" y="157"/>
                    <a:pt x="22" y="158"/>
                  </a:cubicBezTo>
                  <a:cubicBezTo>
                    <a:pt x="21" y="160"/>
                    <a:pt x="22" y="161"/>
                    <a:pt x="22" y="163"/>
                  </a:cubicBezTo>
                  <a:cubicBezTo>
                    <a:pt x="22" y="165"/>
                    <a:pt x="18" y="168"/>
                    <a:pt x="18" y="176"/>
                  </a:cubicBezTo>
                  <a:cubicBezTo>
                    <a:pt x="18" y="179"/>
                    <a:pt x="20" y="183"/>
                    <a:pt x="19" y="186"/>
                  </a:cubicBezTo>
                  <a:cubicBezTo>
                    <a:pt x="21" y="185"/>
                    <a:pt x="23" y="181"/>
                    <a:pt x="25" y="177"/>
                  </a:cubicBezTo>
                  <a:cubicBezTo>
                    <a:pt x="27" y="187"/>
                    <a:pt x="20" y="187"/>
                    <a:pt x="25" y="196"/>
                  </a:cubicBezTo>
                  <a:cubicBezTo>
                    <a:pt x="25" y="193"/>
                    <a:pt x="28" y="192"/>
                    <a:pt x="30" y="193"/>
                  </a:cubicBezTo>
                  <a:cubicBezTo>
                    <a:pt x="32" y="194"/>
                    <a:pt x="31" y="195"/>
                    <a:pt x="30" y="197"/>
                  </a:cubicBezTo>
                  <a:cubicBezTo>
                    <a:pt x="28" y="198"/>
                    <a:pt x="27" y="205"/>
                    <a:pt x="33" y="204"/>
                  </a:cubicBezTo>
                  <a:cubicBezTo>
                    <a:pt x="32" y="204"/>
                    <a:pt x="32" y="202"/>
                    <a:pt x="35" y="201"/>
                  </a:cubicBezTo>
                  <a:cubicBezTo>
                    <a:pt x="40" y="200"/>
                    <a:pt x="41" y="202"/>
                    <a:pt x="45" y="202"/>
                  </a:cubicBezTo>
                  <a:cubicBezTo>
                    <a:pt x="48" y="202"/>
                    <a:pt x="49" y="198"/>
                    <a:pt x="51" y="198"/>
                  </a:cubicBezTo>
                  <a:cubicBezTo>
                    <a:pt x="53" y="198"/>
                    <a:pt x="53" y="200"/>
                    <a:pt x="53" y="201"/>
                  </a:cubicBezTo>
                  <a:cubicBezTo>
                    <a:pt x="56" y="201"/>
                    <a:pt x="57" y="199"/>
                    <a:pt x="57" y="197"/>
                  </a:cubicBezTo>
                  <a:cubicBezTo>
                    <a:pt x="57" y="195"/>
                    <a:pt x="55" y="193"/>
                    <a:pt x="57" y="192"/>
                  </a:cubicBezTo>
                  <a:cubicBezTo>
                    <a:pt x="58" y="192"/>
                    <a:pt x="62" y="193"/>
                    <a:pt x="60" y="196"/>
                  </a:cubicBezTo>
                  <a:cubicBezTo>
                    <a:pt x="62" y="196"/>
                    <a:pt x="64" y="194"/>
                    <a:pt x="64" y="191"/>
                  </a:cubicBezTo>
                  <a:cubicBezTo>
                    <a:pt x="64" y="189"/>
                    <a:pt x="61" y="187"/>
                    <a:pt x="58" y="188"/>
                  </a:cubicBezTo>
                  <a:cubicBezTo>
                    <a:pt x="57" y="186"/>
                    <a:pt x="55" y="185"/>
                    <a:pt x="53" y="185"/>
                  </a:cubicBezTo>
                  <a:cubicBezTo>
                    <a:pt x="48" y="185"/>
                    <a:pt x="48" y="189"/>
                    <a:pt x="45" y="189"/>
                  </a:cubicBezTo>
                  <a:cubicBezTo>
                    <a:pt x="39" y="189"/>
                    <a:pt x="34" y="182"/>
                    <a:pt x="34" y="170"/>
                  </a:cubicBezTo>
                  <a:cubicBezTo>
                    <a:pt x="34" y="163"/>
                    <a:pt x="41" y="162"/>
                    <a:pt x="46" y="160"/>
                  </a:cubicBezTo>
                  <a:cubicBezTo>
                    <a:pt x="51" y="157"/>
                    <a:pt x="60" y="152"/>
                    <a:pt x="65" y="143"/>
                  </a:cubicBezTo>
                  <a:cubicBezTo>
                    <a:pt x="69" y="137"/>
                    <a:pt x="69" y="129"/>
                    <a:pt x="68" y="120"/>
                  </a:cubicBezTo>
                  <a:cubicBezTo>
                    <a:pt x="75" y="124"/>
                    <a:pt x="76" y="130"/>
                    <a:pt x="76" y="134"/>
                  </a:cubicBezTo>
                  <a:cubicBezTo>
                    <a:pt x="76" y="140"/>
                    <a:pt x="73" y="142"/>
                    <a:pt x="71" y="143"/>
                  </a:cubicBezTo>
                  <a:cubicBezTo>
                    <a:pt x="69" y="144"/>
                    <a:pt x="69" y="143"/>
                    <a:pt x="69" y="144"/>
                  </a:cubicBezTo>
                  <a:cubicBezTo>
                    <a:pt x="68" y="146"/>
                    <a:pt x="69" y="147"/>
                    <a:pt x="70" y="147"/>
                  </a:cubicBezTo>
                  <a:cubicBezTo>
                    <a:pt x="73" y="148"/>
                    <a:pt x="72" y="151"/>
                    <a:pt x="73" y="153"/>
                  </a:cubicBezTo>
                  <a:cubicBezTo>
                    <a:pt x="73" y="156"/>
                    <a:pt x="76" y="160"/>
                    <a:pt x="80" y="163"/>
                  </a:cubicBezTo>
                  <a:cubicBezTo>
                    <a:pt x="80" y="161"/>
                    <a:pt x="80" y="159"/>
                    <a:pt x="80" y="155"/>
                  </a:cubicBezTo>
                  <a:cubicBezTo>
                    <a:pt x="85" y="158"/>
                    <a:pt x="81" y="169"/>
                    <a:pt x="91" y="169"/>
                  </a:cubicBezTo>
                  <a:cubicBezTo>
                    <a:pt x="89" y="168"/>
                    <a:pt x="90" y="165"/>
                    <a:pt x="91" y="165"/>
                  </a:cubicBezTo>
                  <a:cubicBezTo>
                    <a:pt x="92" y="164"/>
                    <a:pt x="93" y="165"/>
                    <a:pt x="95" y="168"/>
                  </a:cubicBezTo>
                  <a:cubicBezTo>
                    <a:pt x="97" y="171"/>
                    <a:pt x="97" y="171"/>
                    <a:pt x="102" y="171"/>
                  </a:cubicBezTo>
                  <a:cubicBezTo>
                    <a:pt x="107" y="171"/>
                    <a:pt x="105" y="169"/>
                    <a:pt x="107" y="169"/>
                  </a:cubicBezTo>
                  <a:cubicBezTo>
                    <a:pt x="110" y="169"/>
                    <a:pt x="110" y="172"/>
                    <a:pt x="108" y="174"/>
                  </a:cubicBezTo>
                  <a:cubicBezTo>
                    <a:pt x="113" y="173"/>
                    <a:pt x="114" y="169"/>
                    <a:pt x="112" y="166"/>
                  </a:cubicBezTo>
                  <a:cubicBezTo>
                    <a:pt x="116" y="164"/>
                    <a:pt x="118" y="167"/>
                    <a:pt x="119" y="169"/>
                  </a:cubicBezTo>
                  <a:cubicBezTo>
                    <a:pt x="123" y="165"/>
                    <a:pt x="119" y="161"/>
                    <a:pt x="116" y="160"/>
                  </a:cubicBezTo>
                  <a:cubicBezTo>
                    <a:pt x="116" y="159"/>
                    <a:pt x="115" y="157"/>
                    <a:pt x="113" y="157"/>
                  </a:cubicBezTo>
                  <a:cubicBezTo>
                    <a:pt x="111" y="157"/>
                    <a:pt x="110" y="157"/>
                    <a:pt x="108" y="157"/>
                  </a:cubicBezTo>
                  <a:cubicBezTo>
                    <a:pt x="106" y="157"/>
                    <a:pt x="105" y="160"/>
                    <a:pt x="103" y="160"/>
                  </a:cubicBezTo>
                  <a:cubicBezTo>
                    <a:pt x="97" y="160"/>
                    <a:pt x="84" y="148"/>
                    <a:pt x="84" y="143"/>
                  </a:cubicBezTo>
                  <a:cubicBezTo>
                    <a:pt x="84" y="138"/>
                    <a:pt x="96" y="135"/>
                    <a:pt x="96" y="127"/>
                  </a:cubicBezTo>
                  <a:cubicBezTo>
                    <a:pt x="96" y="116"/>
                    <a:pt x="86" y="113"/>
                    <a:pt x="77" y="106"/>
                  </a:cubicBezTo>
                  <a:cubicBezTo>
                    <a:pt x="80" y="103"/>
                    <a:pt x="89" y="102"/>
                    <a:pt x="94" y="104"/>
                  </a:cubicBezTo>
                  <a:cubicBezTo>
                    <a:pt x="95" y="102"/>
                    <a:pt x="97" y="102"/>
                    <a:pt x="98" y="97"/>
                  </a:cubicBezTo>
                  <a:cubicBezTo>
                    <a:pt x="99" y="102"/>
                    <a:pt x="97" y="105"/>
                    <a:pt x="99" y="107"/>
                  </a:cubicBezTo>
                  <a:cubicBezTo>
                    <a:pt x="101" y="105"/>
                    <a:pt x="104" y="106"/>
                    <a:pt x="104" y="100"/>
                  </a:cubicBezTo>
                  <a:cubicBezTo>
                    <a:pt x="105" y="103"/>
                    <a:pt x="103" y="109"/>
                    <a:pt x="105" y="111"/>
                  </a:cubicBezTo>
                  <a:cubicBezTo>
                    <a:pt x="106" y="108"/>
                    <a:pt x="107" y="108"/>
                    <a:pt x="109" y="108"/>
                  </a:cubicBezTo>
                  <a:cubicBezTo>
                    <a:pt x="110" y="108"/>
                    <a:pt x="110" y="108"/>
                    <a:pt x="110" y="110"/>
                  </a:cubicBezTo>
                  <a:cubicBezTo>
                    <a:pt x="110" y="114"/>
                    <a:pt x="105" y="112"/>
                    <a:pt x="105" y="117"/>
                  </a:cubicBezTo>
                  <a:cubicBezTo>
                    <a:pt x="105" y="119"/>
                    <a:pt x="108" y="120"/>
                    <a:pt x="108" y="121"/>
                  </a:cubicBezTo>
                  <a:cubicBezTo>
                    <a:pt x="108" y="122"/>
                    <a:pt x="106" y="124"/>
                    <a:pt x="103" y="122"/>
                  </a:cubicBezTo>
                  <a:cubicBezTo>
                    <a:pt x="104" y="124"/>
                    <a:pt x="106" y="126"/>
                    <a:pt x="108" y="126"/>
                  </a:cubicBezTo>
                  <a:cubicBezTo>
                    <a:pt x="110" y="126"/>
                    <a:pt x="113" y="124"/>
                    <a:pt x="114" y="122"/>
                  </a:cubicBezTo>
                  <a:cubicBezTo>
                    <a:pt x="115" y="125"/>
                    <a:pt x="114" y="128"/>
                    <a:pt x="112" y="128"/>
                  </a:cubicBezTo>
                  <a:cubicBezTo>
                    <a:pt x="114" y="129"/>
                    <a:pt x="119" y="128"/>
                    <a:pt x="119" y="122"/>
                  </a:cubicBezTo>
                  <a:cubicBezTo>
                    <a:pt x="122" y="122"/>
                    <a:pt x="123" y="124"/>
                    <a:pt x="122" y="128"/>
                  </a:cubicBezTo>
                  <a:cubicBezTo>
                    <a:pt x="124" y="127"/>
                    <a:pt x="126" y="126"/>
                    <a:pt x="126" y="123"/>
                  </a:cubicBezTo>
                  <a:cubicBezTo>
                    <a:pt x="126" y="121"/>
                    <a:pt x="124" y="121"/>
                    <a:pt x="125" y="11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22" name="Freeform 171">
              <a:extLst>
                <a:ext uri="{FF2B5EF4-FFF2-40B4-BE49-F238E27FC236}">
                  <a16:creationId xmlns:a16="http://schemas.microsoft.com/office/drawing/2014/main" id="{11A507D9-8720-32F4-5982-1C145CC8F212}"/>
                </a:ext>
              </a:extLst>
            </p:cNvPr>
            <p:cNvSpPr>
              <a:spLocks noChangeAspect="1" noEditPoints="1"/>
            </p:cNvSpPr>
            <p:nvPr userDrawn="1"/>
          </p:nvSpPr>
          <p:spPr bwMode="auto">
            <a:xfrm>
              <a:off x="3385" y="989"/>
              <a:ext cx="9" cy="9"/>
            </a:xfrm>
            <a:custGeom>
              <a:avLst/>
              <a:gdLst>
                <a:gd name="T0" fmla="*/ 1 w 18"/>
                <a:gd name="T1" fmla="*/ 1 h 17"/>
                <a:gd name="T2" fmla="*/ 1 w 18"/>
                <a:gd name="T3" fmla="*/ 1 h 17"/>
                <a:gd name="T4" fmla="*/ 1 w 18"/>
                <a:gd name="T5" fmla="*/ 1 h 17"/>
                <a:gd name="T6" fmla="*/ 1 w 18"/>
                <a:gd name="T7" fmla="*/ 1 h 17"/>
                <a:gd name="T8" fmla="*/ 1 w 18"/>
                <a:gd name="T9" fmla="*/ 1 h 17"/>
                <a:gd name="T10" fmla="*/ 0 w 18"/>
                <a:gd name="T11" fmla="*/ 1 h 17"/>
                <a:gd name="T12" fmla="*/ 1 w 18"/>
                <a:gd name="T13" fmla="*/ 1 h 17"/>
                <a:gd name="T14" fmla="*/ 1 w 18"/>
                <a:gd name="T15" fmla="*/ 1 h 17"/>
                <a:gd name="T16" fmla="*/ 1 w 18"/>
                <a:gd name="T17" fmla="*/ 0 h 17"/>
                <a:gd name="T18" fmla="*/ 0 w 18"/>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7">
                  <a:moveTo>
                    <a:pt x="2" y="9"/>
                  </a:moveTo>
                  <a:cubicBezTo>
                    <a:pt x="2" y="5"/>
                    <a:pt x="5" y="2"/>
                    <a:pt x="9" y="2"/>
                  </a:cubicBezTo>
                  <a:cubicBezTo>
                    <a:pt x="13" y="2"/>
                    <a:pt x="15" y="5"/>
                    <a:pt x="15" y="9"/>
                  </a:cubicBezTo>
                  <a:cubicBezTo>
                    <a:pt x="15" y="12"/>
                    <a:pt x="13" y="15"/>
                    <a:pt x="9" y="15"/>
                  </a:cubicBezTo>
                  <a:cubicBezTo>
                    <a:pt x="5" y="15"/>
                    <a:pt x="2" y="12"/>
                    <a:pt x="2" y="9"/>
                  </a:cubicBezTo>
                  <a:moveTo>
                    <a:pt x="0" y="9"/>
                  </a:moveTo>
                  <a:cubicBezTo>
                    <a:pt x="0" y="14"/>
                    <a:pt x="4" y="17"/>
                    <a:pt x="9" y="17"/>
                  </a:cubicBezTo>
                  <a:cubicBezTo>
                    <a:pt x="14" y="17"/>
                    <a:pt x="18" y="14"/>
                    <a:pt x="18" y="9"/>
                  </a:cubicBezTo>
                  <a:cubicBezTo>
                    <a:pt x="18" y="4"/>
                    <a:pt x="14" y="0"/>
                    <a:pt x="9" y="0"/>
                  </a:cubicBezTo>
                  <a:cubicBezTo>
                    <a:pt x="4" y="0"/>
                    <a:pt x="0" y="4"/>
                    <a:pt x="0" y="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23" name="Freeform 172">
              <a:extLst>
                <a:ext uri="{FF2B5EF4-FFF2-40B4-BE49-F238E27FC236}">
                  <a16:creationId xmlns:a16="http://schemas.microsoft.com/office/drawing/2014/main" id="{AAB545B4-C392-EC3D-061E-AF3507E3DB80}"/>
                </a:ext>
              </a:extLst>
            </p:cNvPr>
            <p:cNvSpPr>
              <a:spLocks noChangeAspect="1" noEditPoints="1"/>
            </p:cNvSpPr>
            <p:nvPr userDrawn="1"/>
          </p:nvSpPr>
          <p:spPr bwMode="auto">
            <a:xfrm>
              <a:off x="3368" y="997"/>
              <a:ext cx="7" cy="6"/>
            </a:xfrm>
            <a:custGeom>
              <a:avLst/>
              <a:gdLst>
                <a:gd name="T0" fmla="*/ 0 w 15"/>
                <a:gd name="T1" fmla="*/ 1 h 12"/>
                <a:gd name="T2" fmla="*/ 0 w 15"/>
                <a:gd name="T3" fmla="*/ 1 h 12"/>
                <a:gd name="T4" fmla="*/ 0 w 15"/>
                <a:gd name="T5" fmla="*/ 1 h 12"/>
                <a:gd name="T6" fmla="*/ 0 w 15"/>
                <a:gd name="T7" fmla="*/ 1 h 12"/>
                <a:gd name="T8" fmla="*/ 0 w 15"/>
                <a:gd name="T9" fmla="*/ 1 h 12"/>
                <a:gd name="T10" fmla="*/ 0 w 15"/>
                <a:gd name="T11" fmla="*/ 1 h 12"/>
                <a:gd name="T12" fmla="*/ 0 w 15"/>
                <a:gd name="T13" fmla="*/ 1 h 12"/>
                <a:gd name="T14" fmla="*/ 0 w 15"/>
                <a:gd name="T15" fmla="*/ 1 h 12"/>
                <a:gd name="T16" fmla="*/ 0 w 15"/>
                <a:gd name="T17" fmla="*/ 1 h 12"/>
                <a:gd name="T18" fmla="*/ 0 w 15"/>
                <a:gd name="T19" fmla="*/ 1 h 12"/>
                <a:gd name="T20" fmla="*/ 0 w 15"/>
                <a:gd name="T21" fmla="*/ 1 h 12"/>
                <a:gd name="T22" fmla="*/ 0 w 15"/>
                <a:gd name="T23" fmla="*/ 1 h 12"/>
                <a:gd name="T24" fmla="*/ 0 w 15"/>
                <a:gd name="T25" fmla="*/ 1 h 12"/>
                <a:gd name="T26" fmla="*/ 0 w 15"/>
                <a:gd name="T27" fmla="*/ 1 h 12"/>
                <a:gd name="T28" fmla="*/ 0 w 15"/>
                <a:gd name="T29" fmla="*/ 1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12">
                  <a:moveTo>
                    <a:pt x="7" y="10"/>
                  </a:moveTo>
                  <a:cubicBezTo>
                    <a:pt x="4" y="9"/>
                    <a:pt x="3" y="7"/>
                    <a:pt x="3" y="5"/>
                  </a:cubicBezTo>
                  <a:cubicBezTo>
                    <a:pt x="3" y="4"/>
                    <a:pt x="4" y="4"/>
                    <a:pt x="4" y="4"/>
                  </a:cubicBezTo>
                  <a:cubicBezTo>
                    <a:pt x="5" y="3"/>
                    <a:pt x="7" y="3"/>
                    <a:pt x="8" y="3"/>
                  </a:cubicBezTo>
                  <a:cubicBezTo>
                    <a:pt x="10" y="3"/>
                    <a:pt x="12" y="5"/>
                    <a:pt x="12" y="7"/>
                  </a:cubicBezTo>
                  <a:cubicBezTo>
                    <a:pt x="12" y="7"/>
                    <a:pt x="12" y="7"/>
                    <a:pt x="12" y="7"/>
                  </a:cubicBezTo>
                  <a:cubicBezTo>
                    <a:pt x="12" y="9"/>
                    <a:pt x="9" y="10"/>
                    <a:pt x="7" y="10"/>
                  </a:cubicBezTo>
                  <a:moveTo>
                    <a:pt x="3" y="2"/>
                  </a:moveTo>
                  <a:cubicBezTo>
                    <a:pt x="2" y="3"/>
                    <a:pt x="1" y="4"/>
                    <a:pt x="1" y="5"/>
                  </a:cubicBezTo>
                  <a:cubicBezTo>
                    <a:pt x="0" y="7"/>
                    <a:pt x="1" y="8"/>
                    <a:pt x="2" y="9"/>
                  </a:cubicBezTo>
                  <a:cubicBezTo>
                    <a:pt x="3" y="11"/>
                    <a:pt x="5" y="11"/>
                    <a:pt x="6" y="12"/>
                  </a:cubicBezTo>
                  <a:cubicBezTo>
                    <a:pt x="8" y="12"/>
                    <a:pt x="10" y="12"/>
                    <a:pt x="11" y="11"/>
                  </a:cubicBezTo>
                  <a:cubicBezTo>
                    <a:pt x="13" y="10"/>
                    <a:pt x="14" y="9"/>
                    <a:pt x="14" y="7"/>
                  </a:cubicBezTo>
                  <a:cubicBezTo>
                    <a:pt x="15" y="4"/>
                    <a:pt x="12" y="1"/>
                    <a:pt x="8" y="1"/>
                  </a:cubicBezTo>
                  <a:cubicBezTo>
                    <a:pt x="6" y="0"/>
                    <a:pt x="4" y="1"/>
                    <a:pt x="3" y="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24" name="Freeform 173">
              <a:extLst>
                <a:ext uri="{FF2B5EF4-FFF2-40B4-BE49-F238E27FC236}">
                  <a16:creationId xmlns:a16="http://schemas.microsoft.com/office/drawing/2014/main" id="{319C70AA-70C0-C192-E639-D04FC3152C1B}"/>
                </a:ext>
              </a:extLst>
            </p:cNvPr>
            <p:cNvSpPr>
              <a:spLocks noChangeAspect="1" noEditPoints="1"/>
            </p:cNvSpPr>
            <p:nvPr userDrawn="1"/>
          </p:nvSpPr>
          <p:spPr bwMode="auto">
            <a:xfrm>
              <a:off x="3343" y="936"/>
              <a:ext cx="7" cy="6"/>
            </a:xfrm>
            <a:custGeom>
              <a:avLst/>
              <a:gdLst>
                <a:gd name="T0" fmla="*/ 1 w 13"/>
                <a:gd name="T1" fmla="*/ 1 h 12"/>
                <a:gd name="T2" fmla="*/ 1 w 13"/>
                <a:gd name="T3" fmla="*/ 1 h 12"/>
                <a:gd name="T4" fmla="*/ 1 w 13"/>
                <a:gd name="T5" fmla="*/ 1 h 12"/>
                <a:gd name="T6" fmla="*/ 1 w 13"/>
                <a:gd name="T7" fmla="*/ 1 h 12"/>
                <a:gd name="T8" fmla="*/ 1 w 13"/>
                <a:gd name="T9" fmla="*/ 1 h 12"/>
                <a:gd name="T10" fmla="*/ 1 w 13"/>
                <a:gd name="T11" fmla="*/ 1 h 12"/>
                <a:gd name="T12" fmla="*/ 1 w 13"/>
                <a:gd name="T13" fmla="*/ 1 h 12"/>
                <a:gd name="T14" fmla="*/ 1 w 13"/>
                <a:gd name="T15" fmla="*/ 1 h 12"/>
                <a:gd name="T16" fmla="*/ 1 w 13"/>
                <a:gd name="T17" fmla="*/ 1 h 12"/>
                <a:gd name="T18" fmla="*/ 1 w 13"/>
                <a:gd name="T19" fmla="*/ 1 h 12"/>
                <a:gd name="T20" fmla="*/ 1 w 13"/>
                <a:gd name="T21" fmla="*/ 1 h 12"/>
                <a:gd name="T22" fmla="*/ 1 w 13"/>
                <a:gd name="T23" fmla="*/ 1 h 12"/>
                <a:gd name="T24" fmla="*/ 1 w 13"/>
                <a:gd name="T25" fmla="*/ 1 h 12"/>
                <a:gd name="T26" fmla="*/ 1 w 13"/>
                <a:gd name="T27" fmla="*/ 1 h 12"/>
                <a:gd name="T28" fmla="*/ 1 w 13"/>
                <a:gd name="T29" fmla="*/ 0 h 12"/>
                <a:gd name="T30" fmla="*/ 1 w 13"/>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12">
                  <a:moveTo>
                    <a:pt x="3" y="7"/>
                  </a:moveTo>
                  <a:cubicBezTo>
                    <a:pt x="3" y="6"/>
                    <a:pt x="4" y="4"/>
                    <a:pt x="5" y="3"/>
                  </a:cubicBezTo>
                  <a:cubicBezTo>
                    <a:pt x="6" y="3"/>
                    <a:pt x="7" y="2"/>
                    <a:pt x="9" y="2"/>
                  </a:cubicBezTo>
                  <a:cubicBezTo>
                    <a:pt x="9" y="3"/>
                    <a:pt x="10" y="3"/>
                    <a:pt x="10" y="3"/>
                  </a:cubicBezTo>
                  <a:cubicBezTo>
                    <a:pt x="11" y="4"/>
                    <a:pt x="11" y="5"/>
                    <a:pt x="11" y="5"/>
                  </a:cubicBezTo>
                  <a:cubicBezTo>
                    <a:pt x="10" y="6"/>
                    <a:pt x="10" y="7"/>
                    <a:pt x="9" y="8"/>
                  </a:cubicBezTo>
                  <a:cubicBezTo>
                    <a:pt x="7" y="9"/>
                    <a:pt x="5" y="9"/>
                    <a:pt x="4" y="8"/>
                  </a:cubicBezTo>
                  <a:cubicBezTo>
                    <a:pt x="4" y="8"/>
                    <a:pt x="3" y="7"/>
                    <a:pt x="3" y="7"/>
                  </a:cubicBezTo>
                  <a:moveTo>
                    <a:pt x="4" y="2"/>
                  </a:moveTo>
                  <a:cubicBezTo>
                    <a:pt x="1" y="4"/>
                    <a:pt x="0" y="7"/>
                    <a:pt x="2" y="10"/>
                  </a:cubicBezTo>
                  <a:cubicBezTo>
                    <a:pt x="2" y="10"/>
                    <a:pt x="2" y="10"/>
                    <a:pt x="2" y="10"/>
                  </a:cubicBezTo>
                  <a:cubicBezTo>
                    <a:pt x="4" y="12"/>
                    <a:pt x="7" y="12"/>
                    <a:pt x="10" y="10"/>
                  </a:cubicBezTo>
                  <a:cubicBezTo>
                    <a:pt x="12" y="9"/>
                    <a:pt x="13" y="7"/>
                    <a:pt x="13" y="5"/>
                  </a:cubicBezTo>
                  <a:cubicBezTo>
                    <a:pt x="13" y="4"/>
                    <a:pt x="13" y="3"/>
                    <a:pt x="12" y="2"/>
                  </a:cubicBezTo>
                  <a:cubicBezTo>
                    <a:pt x="11" y="1"/>
                    <a:pt x="10" y="0"/>
                    <a:pt x="9" y="0"/>
                  </a:cubicBezTo>
                  <a:cubicBezTo>
                    <a:pt x="7" y="0"/>
                    <a:pt x="5" y="1"/>
                    <a:pt x="4" y="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25" name="Freeform 174">
              <a:extLst>
                <a:ext uri="{FF2B5EF4-FFF2-40B4-BE49-F238E27FC236}">
                  <a16:creationId xmlns:a16="http://schemas.microsoft.com/office/drawing/2014/main" id="{F6304EF8-FD16-C843-393C-FF85CB466F77}"/>
                </a:ext>
              </a:extLst>
            </p:cNvPr>
            <p:cNvSpPr>
              <a:spLocks noChangeAspect="1" noEditPoints="1"/>
            </p:cNvSpPr>
            <p:nvPr userDrawn="1"/>
          </p:nvSpPr>
          <p:spPr bwMode="auto">
            <a:xfrm>
              <a:off x="3363" y="990"/>
              <a:ext cx="6" cy="6"/>
            </a:xfrm>
            <a:custGeom>
              <a:avLst/>
              <a:gdLst>
                <a:gd name="T0" fmla="*/ 1 w 12"/>
                <a:gd name="T1" fmla="*/ 0 h 13"/>
                <a:gd name="T2" fmla="*/ 1 w 12"/>
                <a:gd name="T3" fmla="*/ 0 h 13"/>
                <a:gd name="T4" fmla="*/ 1 w 12"/>
                <a:gd name="T5" fmla="*/ 0 h 13"/>
                <a:gd name="T6" fmla="*/ 1 w 12"/>
                <a:gd name="T7" fmla="*/ 0 h 13"/>
                <a:gd name="T8" fmla="*/ 1 w 12"/>
                <a:gd name="T9" fmla="*/ 0 h 13"/>
                <a:gd name="T10" fmla="*/ 1 w 12"/>
                <a:gd name="T11" fmla="*/ 0 h 13"/>
                <a:gd name="T12" fmla="*/ 1 w 12"/>
                <a:gd name="T13" fmla="*/ 0 h 13"/>
                <a:gd name="T14" fmla="*/ 1 w 12"/>
                <a:gd name="T15" fmla="*/ 0 h 13"/>
                <a:gd name="T16" fmla="*/ 1 w 12"/>
                <a:gd name="T17" fmla="*/ 0 h 13"/>
                <a:gd name="T18" fmla="*/ 1 w 12"/>
                <a:gd name="T19" fmla="*/ 0 h 13"/>
                <a:gd name="T20" fmla="*/ 1 w 12"/>
                <a:gd name="T21" fmla="*/ 0 h 13"/>
                <a:gd name="T22" fmla="*/ 1 w 12"/>
                <a:gd name="T23" fmla="*/ 0 h 13"/>
                <a:gd name="T24" fmla="*/ 0 w 12"/>
                <a:gd name="T25" fmla="*/ 0 h 13"/>
                <a:gd name="T26" fmla="*/ 0 w 12"/>
                <a:gd name="T27" fmla="*/ 0 h 13"/>
                <a:gd name="T28" fmla="*/ 1 w 12"/>
                <a:gd name="T29" fmla="*/ 0 h 13"/>
                <a:gd name="T30" fmla="*/ 1 w 12"/>
                <a:gd name="T31" fmla="*/ 0 h 13"/>
                <a:gd name="T32" fmla="*/ 1 w 12"/>
                <a:gd name="T33" fmla="*/ 0 h 13"/>
                <a:gd name="T34" fmla="*/ 1 w 12"/>
                <a:gd name="T35" fmla="*/ 0 h 13"/>
                <a:gd name="T36" fmla="*/ 1 w 12"/>
                <a:gd name="T37" fmla="*/ 0 h 13"/>
                <a:gd name="T38" fmla="*/ 1 w 12"/>
                <a:gd name="T39" fmla="*/ 0 h 13"/>
                <a:gd name="T40" fmla="*/ 1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6" y="13"/>
                  </a:moveTo>
                  <a:cubicBezTo>
                    <a:pt x="6" y="13"/>
                    <a:pt x="6" y="13"/>
                    <a:pt x="6" y="13"/>
                  </a:cubicBezTo>
                  <a:close/>
                  <a:moveTo>
                    <a:pt x="6" y="11"/>
                  </a:moveTo>
                  <a:cubicBezTo>
                    <a:pt x="6" y="11"/>
                    <a:pt x="6" y="11"/>
                    <a:pt x="6" y="11"/>
                  </a:cubicBezTo>
                  <a:cubicBezTo>
                    <a:pt x="5" y="11"/>
                    <a:pt x="4" y="11"/>
                    <a:pt x="4" y="10"/>
                  </a:cubicBezTo>
                  <a:cubicBezTo>
                    <a:pt x="3" y="9"/>
                    <a:pt x="3" y="8"/>
                    <a:pt x="3" y="7"/>
                  </a:cubicBezTo>
                  <a:cubicBezTo>
                    <a:pt x="3" y="5"/>
                    <a:pt x="3" y="4"/>
                    <a:pt x="4" y="3"/>
                  </a:cubicBezTo>
                  <a:cubicBezTo>
                    <a:pt x="5" y="3"/>
                    <a:pt x="5" y="2"/>
                    <a:pt x="6" y="2"/>
                  </a:cubicBezTo>
                  <a:cubicBezTo>
                    <a:pt x="8" y="2"/>
                    <a:pt x="9" y="4"/>
                    <a:pt x="9" y="7"/>
                  </a:cubicBezTo>
                  <a:cubicBezTo>
                    <a:pt x="9" y="8"/>
                    <a:pt x="9" y="9"/>
                    <a:pt x="8" y="10"/>
                  </a:cubicBezTo>
                  <a:cubicBezTo>
                    <a:pt x="8" y="11"/>
                    <a:pt x="7" y="11"/>
                    <a:pt x="6" y="11"/>
                  </a:cubicBezTo>
                  <a:moveTo>
                    <a:pt x="3" y="1"/>
                  </a:moveTo>
                  <a:cubicBezTo>
                    <a:pt x="1" y="3"/>
                    <a:pt x="1" y="4"/>
                    <a:pt x="0" y="7"/>
                  </a:cubicBezTo>
                  <a:cubicBezTo>
                    <a:pt x="0" y="7"/>
                    <a:pt x="0" y="7"/>
                    <a:pt x="0" y="7"/>
                  </a:cubicBezTo>
                  <a:cubicBezTo>
                    <a:pt x="0" y="9"/>
                    <a:pt x="1" y="11"/>
                    <a:pt x="2" y="12"/>
                  </a:cubicBezTo>
                  <a:cubicBezTo>
                    <a:pt x="3" y="13"/>
                    <a:pt x="5" y="13"/>
                    <a:pt x="6" y="13"/>
                  </a:cubicBezTo>
                  <a:cubicBezTo>
                    <a:pt x="7" y="13"/>
                    <a:pt x="8" y="13"/>
                    <a:pt x="10" y="12"/>
                  </a:cubicBezTo>
                  <a:cubicBezTo>
                    <a:pt x="11" y="11"/>
                    <a:pt x="12" y="9"/>
                    <a:pt x="12" y="7"/>
                  </a:cubicBezTo>
                  <a:cubicBezTo>
                    <a:pt x="12" y="5"/>
                    <a:pt x="11" y="3"/>
                    <a:pt x="10" y="2"/>
                  </a:cubicBezTo>
                  <a:cubicBezTo>
                    <a:pt x="9" y="1"/>
                    <a:pt x="8" y="0"/>
                    <a:pt x="6" y="0"/>
                  </a:cubicBezTo>
                  <a:cubicBezTo>
                    <a:pt x="5" y="0"/>
                    <a:pt x="4" y="0"/>
                    <a:pt x="3" y="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26" name="Freeform 175">
              <a:extLst>
                <a:ext uri="{FF2B5EF4-FFF2-40B4-BE49-F238E27FC236}">
                  <a16:creationId xmlns:a16="http://schemas.microsoft.com/office/drawing/2014/main" id="{3115EC0D-9E2A-0EC2-D7C5-1D713EAAB636}"/>
                </a:ext>
              </a:extLst>
            </p:cNvPr>
            <p:cNvSpPr>
              <a:spLocks noChangeAspect="1" noEditPoints="1"/>
            </p:cNvSpPr>
            <p:nvPr userDrawn="1"/>
          </p:nvSpPr>
          <p:spPr bwMode="auto">
            <a:xfrm>
              <a:off x="3341" y="955"/>
              <a:ext cx="7" cy="6"/>
            </a:xfrm>
            <a:custGeom>
              <a:avLst/>
              <a:gdLst>
                <a:gd name="T0" fmla="*/ 1 w 14"/>
                <a:gd name="T1" fmla="*/ 0 h 13"/>
                <a:gd name="T2" fmla="*/ 1 w 14"/>
                <a:gd name="T3" fmla="*/ 0 h 13"/>
                <a:gd name="T4" fmla="*/ 1 w 14"/>
                <a:gd name="T5" fmla="*/ 0 h 13"/>
                <a:gd name="T6" fmla="*/ 1 w 14"/>
                <a:gd name="T7" fmla="*/ 0 h 13"/>
                <a:gd name="T8" fmla="*/ 1 w 14"/>
                <a:gd name="T9" fmla="*/ 0 h 13"/>
                <a:gd name="T10" fmla="*/ 1 w 14"/>
                <a:gd name="T11" fmla="*/ 0 h 13"/>
                <a:gd name="T12" fmla="*/ 1 w 14"/>
                <a:gd name="T13" fmla="*/ 0 h 13"/>
                <a:gd name="T14" fmla="*/ 1 w 14"/>
                <a:gd name="T15" fmla="*/ 0 h 13"/>
                <a:gd name="T16" fmla="*/ 1 w 14"/>
                <a:gd name="T17" fmla="*/ 0 h 13"/>
                <a:gd name="T18" fmla="*/ 1 w 14"/>
                <a:gd name="T19" fmla="*/ 0 h 13"/>
                <a:gd name="T20" fmla="*/ 1 w 14"/>
                <a:gd name="T21" fmla="*/ 0 h 13"/>
                <a:gd name="T22" fmla="*/ 1 w 14"/>
                <a:gd name="T23" fmla="*/ 0 h 13"/>
                <a:gd name="T24" fmla="*/ 1 w 14"/>
                <a:gd name="T25" fmla="*/ 0 h 13"/>
                <a:gd name="T26" fmla="*/ 1 w 14"/>
                <a:gd name="T27" fmla="*/ 0 h 13"/>
                <a:gd name="T28" fmla="*/ 1 w 14"/>
                <a:gd name="T29" fmla="*/ 0 h 13"/>
                <a:gd name="T30" fmla="*/ 1 w 1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13">
                  <a:moveTo>
                    <a:pt x="6" y="10"/>
                  </a:moveTo>
                  <a:cubicBezTo>
                    <a:pt x="3" y="8"/>
                    <a:pt x="2" y="6"/>
                    <a:pt x="3" y="5"/>
                  </a:cubicBezTo>
                  <a:cubicBezTo>
                    <a:pt x="3" y="4"/>
                    <a:pt x="4" y="3"/>
                    <a:pt x="5" y="3"/>
                  </a:cubicBezTo>
                  <a:cubicBezTo>
                    <a:pt x="6" y="3"/>
                    <a:pt x="7" y="3"/>
                    <a:pt x="9" y="3"/>
                  </a:cubicBezTo>
                  <a:cubicBezTo>
                    <a:pt x="10" y="4"/>
                    <a:pt x="11" y="5"/>
                    <a:pt x="11" y="6"/>
                  </a:cubicBezTo>
                  <a:cubicBezTo>
                    <a:pt x="12" y="7"/>
                    <a:pt x="12" y="8"/>
                    <a:pt x="11" y="8"/>
                  </a:cubicBezTo>
                  <a:cubicBezTo>
                    <a:pt x="11" y="9"/>
                    <a:pt x="10" y="10"/>
                    <a:pt x="10" y="10"/>
                  </a:cubicBezTo>
                  <a:cubicBezTo>
                    <a:pt x="9" y="10"/>
                    <a:pt x="7" y="10"/>
                    <a:pt x="6" y="10"/>
                  </a:cubicBezTo>
                  <a:moveTo>
                    <a:pt x="4" y="1"/>
                  </a:moveTo>
                  <a:cubicBezTo>
                    <a:pt x="3" y="1"/>
                    <a:pt x="2" y="2"/>
                    <a:pt x="1" y="4"/>
                  </a:cubicBezTo>
                  <a:cubicBezTo>
                    <a:pt x="0" y="6"/>
                    <a:pt x="1" y="10"/>
                    <a:pt x="5" y="12"/>
                  </a:cubicBezTo>
                  <a:cubicBezTo>
                    <a:pt x="7" y="12"/>
                    <a:pt x="9" y="13"/>
                    <a:pt x="10" y="12"/>
                  </a:cubicBezTo>
                  <a:cubicBezTo>
                    <a:pt x="12" y="12"/>
                    <a:pt x="13" y="11"/>
                    <a:pt x="13" y="9"/>
                  </a:cubicBezTo>
                  <a:cubicBezTo>
                    <a:pt x="14" y="8"/>
                    <a:pt x="14" y="7"/>
                    <a:pt x="13" y="6"/>
                  </a:cubicBezTo>
                  <a:cubicBezTo>
                    <a:pt x="13" y="4"/>
                    <a:pt x="11" y="2"/>
                    <a:pt x="10" y="1"/>
                  </a:cubicBezTo>
                  <a:cubicBezTo>
                    <a:pt x="8" y="1"/>
                    <a:pt x="6" y="0"/>
                    <a:pt x="4" y="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27" name="Freeform 176">
              <a:extLst>
                <a:ext uri="{FF2B5EF4-FFF2-40B4-BE49-F238E27FC236}">
                  <a16:creationId xmlns:a16="http://schemas.microsoft.com/office/drawing/2014/main" id="{C09C9880-506D-0B5B-C4B9-02512D673FE7}"/>
                </a:ext>
              </a:extLst>
            </p:cNvPr>
            <p:cNvSpPr>
              <a:spLocks noChangeAspect="1" noEditPoints="1"/>
            </p:cNvSpPr>
            <p:nvPr userDrawn="1"/>
          </p:nvSpPr>
          <p:spPr bwMode="auto">
            <a:xfrm>
              <a:off x="3330" y="897"/>
              <a:ext cx="68" cy="116"/>
            </a:xfrm>
            <a:custGeom>
              <a:avLst/>
              <a:gdLst>
                <a:gd name="T0" fmla="*/ 1 w 136"/>
                <a:gd name="T1" fmla="*/ 0 h 233"/>
                <a:gd name="T2" fmla="*/ 1 w 136"/>
                <a:gd name="T3" fmla="*/ 0 h 233"/>
                <a:gd name="T4" fmla="*/ 1 w 136"/>
                <a:gd name="T5" fmla="*/ 0 h 233"/>
                <a:gd name="T6" fmla="*/ 1 w 136"/>
                <a:gd name="T7" fmla="*/ 0 h 233"/>
                <a:gd name="T8" fmla="*/ 1 w 136"/>
                <a:gd name="T9" fmla="*/ 0 h 233"/>
                <a:gd name="T10" fmla="*/ 1 w 136"/>
                <a:gd name="T11" fmla="*/ 0 h 233"/>
                <a:gd name="T12" fmla="*/ 1 w 136"/>
                <a:gd name="T13" fmla="*/ 0 h 233"/>
                <a:gd name="T14" fmla="*/ 1 w 136"/>
                <a:gd name="T15" fmla="*/ 0 h 233"/>
                <a:gd name="T16" fmla="*/ 1 w 136"/>
                <a:gd name="T17" fmla="*/ 0 h 233"/>
                <a:gd name="T18" fmla="*/ 1 w 136"/>
                <a:gd name="T19" fmla="*/ 0 h 233"/>
                <a:gd name="T20" fmla="*/ 1 w 136"/>
                <a:gd name="T21" fmla="*/ 0 h 233"/>
                <a:gd name="T22" fmla="*/ 1 w 136"/>
                <a:gd name="T23" fmla="*/ 0 h 233"/>
                <a:gd name="T24" fmla="*/ 1 w 136"/>
                <a:gd name="T25" fmla="*/ 0 h 233"/>
                <a:gd name="T26" fmla="*/ 1 w 136"/>
                <a:gd name="T27" fmla="*/ 0 h 233"/>
                <a:gd name="T28" fmla="*/ 1 w 136"/>
                <a:gd name="T29" fmla="*/ 0 h 233"/>
                <a:gd name="T30" fmla="*/ 1 w 136"/>
                <a:gd name="T31" fmla="*/ 0 h 233"/>
                <a:gd name="T32" fmla="*/ 1 w 136"/>
                <a:gd name="T33" fmla="*/ 0 h 233"/>
                <a:gd name="T34" fmla="*/ 1 w 136"/>
                <a:gd name="T35" fmla="*/ 0 h 233"/>
                <a:gd name="T36" fmla="*/ 1 w 136"/>
                <a:gd name="T37" fmla="*/ 0 h 233"/>
                <a:gd name="T38" fmla="*/ 1 w 136"/>
                <a:gd name="T39" fmla="*/ 0 h 233"/>
                <a:gd name="T40" fmla="*/ 1 w 136"/>
                <a:gd name="T41" fmla="*/ 0 h 233"/>
                <a:gd name="T42" fmla="*/ 1 w 136"/>
                <a:gd name="T43" fmla="*/ 0 h 233"/>
                <a:gd name="T44" fmla="*/ 1 w 136"/>
                <a:gd name="T45" fmla="*/ 0 h 233"/>
                <a:gd name="T46" fmla="*/ 1 w 136"/>
                <a:gd name="T47" fmla="*/ 0 h 233"/>
                <a:gd name="T48" fmla="*/ 1 w 136"/>
                <a:gd name="T49" fmla="*/ 0 h 233"/>
                <a:gd name="T50" fmla="*/ 1 w 136"/>
                <a:gd name="T51" fmla="*/ 0 h 233"/>
                <a:gd name="T52" fmla="*/ 1 w 136"/>
                <a:gd name="T53" fmla="*/ 0 h 233"/>
                <a:gd name="T54" fmla="*/ 1 w 136"/>
                <a:gd name="T55" fmla="*/ 0 h 233"/>
                <a:gd name="T56" fmla="*/ 1 w 136"/>
                <a:gd name="T57" fmla="*/ 0 h 233"/>
                <a:gd name="T58" fmla="*/ 1 w 136"/>
                <a:gd name="T59" fmla="*/ 0 h 233"/>
                <a:gd name="T60" fmla="*/ 1 w 136"/>
                <a:gd name="T61" fmla="*/ 0 h 233"/>
                <a:gd name="T62" fmla="*/ 1 w 136"/>
                <a:gd name="T63" fmla="*/ 0 h 233"/>
                <a:gd name="T64" fmla="*/ 1 w 136"/>
                <a:gd name="T65" fmla="*/ 0 h 233"/>
                <a:gd name="T66" fmla="*/ 1 w 136"/>
                <a:gd name="T67" fmla="*/ 0 h 233"/>
                <a:gd name="T68" fmla="*/ 0 w 136"/>
                <a:gd name="T69" fmla="*/ 0 h 233"/>
                <a:gd name="T70" fmla="*/ 1 w 136"/>
                <a:gd name="T71" fmla="*/ 0 h 233"/>
                <a:gd name="T72" fmla="*/ 1 w 136"/>
                <a:gd name="T73" fmla="*/ 0 h 233"/>
                <a:gd name="T74" fmla="*/ 1 w 136"/>
                <a:gd name="T75" fmla="*/ 0 h 233"/>
                <a:gd name="T76" fmla="*/ 1 w 136"/>
                <a:gd name="T77" fmla="*/ 0 h 233"/>
                <a:gd name="T78" fmla="*/ 1 w 136"/>
                <a:gd name="T79" fmla="*/ 0 h 233"/>
                <a:gd name="T80" fmla="*/ 1 w 136"/>
                <a:gd name="T81" fmla="*/ 0 h 233"/>
                <a:gd name="T82" fmla="*/ 1 w 136"/>
                <a:gd name="T83" fmla="*/ 0 h 233"/>
                <a:gd name="T84" fmla="*/ 1 w 136"/>
                <a:gd name="T85" fmla="*/ 0 h 233"/>
                <a:gd name="T86" fmla="*/ 1 w 136"/>
                <a:gd name="T87" fmla="*/ 0 h 233"/>
                <a:gd name="T88" fmla="*/ 1 w 136"/>
                <a:gd name="T89" fmla="*/ 0 h 233"/>
                <a:gd name="T90" fmla="*/ 1 w 136"/>
                <a:gd name="T91" fmla="*/ 0 h 233"/>
                <a:gd name="T92" fmla="*/ 1 w 136"/>
                <a:gd name="T93" fmla="*/ 0 h 233"/>
                <a:gd name="T94" fmla="*/ 1 w 136"/>
                <a:gd name="T95" fmla="*/ 0 h 233"/>
                <a:gd name="T96" fmla="*/ 1 w 136"/>
                <a:gd name="T97" fmla="*/ 0 h 233"/>
                <a:gd name="T98" fmla="*/ 1 w 136"/>
                <a:gd name="T99" fmla="*/ 0 h 233"/>
                <a:gd name="T100" fmla="*/ 1 w 136"/>
                <a:gd name="T101" fmla="*/ 0 h 233"/>
                <a:gd name="T102" fmla="*/ 1 w 136"/>
                <a:gd name="T103" fmla="*/ 0 h 233"/>
                <a:gd name="T104" fmla="*/ 1 w 136"/>
                <a:gd name="T105" fmla="*/ 0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233">
                  <a:moveTo>
                    <a:pt x="88" y="158"/>
                  </a:moveTo>
                  <a:cubicBezTo>
                    <a:pt x="87" y="160"/>
                    <a:pt x="84" y="160"/>
                    <a:pt x="83" y="159"/>
                  </a:cubicBezTo>
                  <a:cubicBezTo>
                    <a:pt x="81" y="158"/>
                    <a:pt x="81" y="156"/>
                    <a:pt x="82" y="154"/>
                  </a:cubicBezTo>
                  <a:cubicBezTo>
                    <a:pt x="84" y="152"/>
                    <a:pt x="86" y="151"/>
                    <a:pt x="88" y="152"/>
                  </a:cubicBezTo>
                  <a:cubicBezTo>
                    <a:pt x="89" y="153"/>
                    <a:pt x="89" y="156"/>
                    <a:pt x="88" y="158"/>
                  </a:cubicBezTo>
                  <a:moveTo>
                    <a:pt x="78" y="174"/>
                  </a:moveTo>
                  <a:cubicBezTo>
                    <a:pt x="76" y="176"/>
                    <a:pt x="74" y="177"/>
                    <a:pt x="72" y="175"/>
                  </a:cubicBezTo>
                  <a:cubicBezTo>
                    <a:pt x="71" y="174"/>
                    <a:pt x="71" y="172"/>
                    <a:pt x="72" y="170"/>
                  </a:cubicBezTo>
                  <a:cubicBezTo>
                    <a:pt x="74" y="168"/>
                    <a:pt x="76" y="167"/>
                    <a:pt x="78" y="168"/>
                  </a:cubicBezTo>
                  <a:cubicBezTo>
                    <a:pt x="79" y="169"/>
                    <a:pt x="79" y="172"/>
                    <a:pt x="78" y="174"/>
                  </a:cubicBezTo>
                  <a:moveTo>
                    <a:pt x="43" y="85"/>
                  </a:moveTo>
                  <a:cubicBezTo>
                    <a:pt x="44" y="81"/>
                    <a:pt x="46" y="74"/>
                    <a:pt x="46" y="74"/>
                  </a:cubicBezTo>
                  <a:cubicBezTo>
                    <a:pt x="50" y="75"/>
                    <a:pt x="50" y="75"/>
                    <a:pt x="50" y="75"/>
                  </a:cubicBezTo>
                  <a:cubicBezTo>
                    <a:pt x="49" y="76"/>
                    <a:pt x="48" y="77"/>
                    <a:pt x="46" y="78"/>
                  </a:cubicBezTo>
                  <a:cubicBezTo>
                    <a:pt x="47" y="79"/>
                    <a:pt x="49" y="79"/>
                    <a:pt x="50" y="78"/>
                  </a:cubicBezTo>
                  <a:cubicBezTo>
                    <a:pt x="48" y="82"/>
                    <a:pt x="48" y="82"/>
                    <a:pt x="48" y="82"/>
                  </a:cubicBezTo>
                  <a:cubicBezTo>
                    <a:pt x="48" y="81"/>
                    <a:pt x="47" y="80"/>
                    <a:pt x="46" y="80"/>
                  </a:cubicBezTo>
                  <a:cubicBezTo>
                    <a:pt x="45" y="83"/>
                    <a:pt x="47" y="84"/>
                    <a:pt x="48" y="85"/>
                  </a:cubicBezTo>
                  <a:cubicBezTo>
                    <a:pt x="51" y="86"/>
                    <a:pt x="52" y="86"/>
                    <a:pt x="53" y="85"/>
                  </a:cubicBezTo>
                  <a:cubicBezTo>
                    <a:pt x="54" y="84"/>
                    <a:pt x="52" y="82"/>
                    <a:pt x="50" y="83"/>
                  </a:cubicBezTo>
                  <a:cubicBezTo>
                    <a:pt x="50" y="81"/>
                    <a:pt x="51" y="79"/>
                    <a:pt x="53" y="79"/>
                  </a:cubicBezTo>
                  <a:cubicBezTo>
                    <a:pt x="54" y="79"/>
                    <a:pt x="54" y="80"/>
                    <a:pt x="55" y="82"/>
                  </a:cubicBezTo>
                  <a:cubicBezTo>
                    <a:pt x="55" y="78"/>
                    <a:pt x="56" y="76"/>
                    <a:pt x="59" y="75"/>
                  </a:cubicBezTo>
                  <a:cubicBezTo>
                    <a:pt x="60" y="78"/>
                    <a:pt x="59" y="80"/>
                    <a:pt x="57" y="83"/>
                  </a:cubicBezTo>
                  <a:cubicBezTo>
                    <a:pt x="58" y="82"/>
                    <a:pt x="60" y="82"/>
                    <a:pt x="60" y="83"/>
                  </a:cubicBezTo>
                  <a:cubicBezTo>
                    <a:pt x="61" y="84"/>
                    <a:pt x="61" y="86"/>
                    <a:pt x="59" y="87"/>
                  </a:cubicBezTo>
                  <a:cubicBezTo>
                    <a:pt x="59" y="85"/>
                    <a:pt x="56" y="84"/>
                    <a:pt x="55" y="86"/>
                  </a:cubicBezTo>
                  <a:cubicBezTo>
                    <a:pt x="55" y="87"/>
                    <a:pt x="56" y="89"/>
                    <a:pt x="58" y="90"/>
                  </a:cubicBezTo>
                  <a:cubicBezTo>
                    <a:pt x="61" y="91"/>
                    <a:pt x="63" y="90"/>
                    <a:pt x="64" y="88"/>
                  </a:cubicBezTo>
                  <a:cubicBezTo>
                    <a:pt x="63" y="88"/>
                    <a:pt x="62" y="88"/>
                    <a:pt x="60" y="89"/>
                  </a:cubicBezTo>
                  <a:cubicBezTo>
                    <a:pt x="63" y="84"/>
                    <a:pt x="63" y="84"/>
                    <a:pt x="63" y="84"/>
                  </a:cubicBezTo>
                  <a:cubicBezTo>
                    <a:pt x="63" y="85"/>
                    <a:pt x="63" y="86"/>
                    <a:pt x="65" y="87"/>
                  </a:cubicBezTo>
                  <a:cubicBezTo>
                    <a:pt x="65" y="86"/>
                    <a:pt x="66" y="84"/>
                    <a:pt x="65" y="82"/>
                  </a:cubicBezTo>
                  <a:cubicBezTo>
                    <a:pt x="70" y="85"/>
                    <a:pt x="70" y="85"/>
                    <a:pt x="70" y="85"/>
                  </a:cubicBezTo>
                  <a:cubicBezTo>
                    <a:pt x="68" y="86"/>
                    <a:pt x="67" y="87"/>
                    <a:pt x="66" y="88"/>
                  </a:cubicBezTo>
                  <a:cubicBezTo>
                    <a:pt x="68" y="88"/>
                    <a:pt x="69" y="88"/>
                    <a:pt x="70" y="88"/>
                  </a:cubicBezTo>
                  <a:cubicBezTo>
                    <a:pt x="67" y="93"/>
                    <a:pt x="67" y="93"/>
                    <a:pt x="67" y="93"/>
                  </a:cubicBezTo>
                  <a:cubicBezTo>
                    <a:pt x="67" y="91"/>
                    <a:pt x="66" y="90"/>
                    <a:pt x="66" y="89"/>
                  </a:cubicBezTo>
                  <a:cubicBezTo>
                    <a:pt x="64" y="91"/>
                    <a:pt x="65" y="94"/>
                    <a:pt x="67" y="95"/>
                  </a:cubicBezTo>
                  <a:cubicBezTo>
                    <a:pt x="69" y="96"/>
                    <a:pt x="71" y="97"/>
                    <a:pt x="72" y="95"/>
                  </a:cubicBezTo>
                  <a:cubicBezTo>
                    <a:pt x="73" y="94"/>
                    <a:pt x="71" y="92"/>
                    <a:pt x="69" y="93"/>
                  </a:cubicBezTo>
                  <a:cubicBezTo>
                    <a:pt x="69" y="91"/>
                    <a:pt x="70" y="90"/>
                    <a:pt x="72" y="90"/>
                  </a:cubicBezTo>
                  <a:cubicBezTo>
                    <a:pt x="73" y="90"/>
                    <a:pt x="74" y="91"/>
                    <a:pt x="74" y="92"/>
                  </a:cubicBezTo>
                  <a:cubicBezTo>
                    <a:pt x="75" y="89"/>
                    <a:pt x="76" y="87"/>
                    <a:pt x="79" y="86"/>
                  </a:cubicBezTo>
                  <a:cubicBezTo>
                    <a:pt x="80" y="90"/>
                    <a:pt x="79" y="92"/>
                    <a:pt x="76" y="94"/>
                  </a:cubicBezTo>
                  <a:cubicBezTo>
                    <a:pt x="77" y="93"/>
                    <a:pt x="78" y="94"/>
                    <a:pt x="79" y="95"/>
                  </a:cubicBezTo>
                  <a:cubicBezTo>
                    <a:pt x="79" y="96"/>
                    <a:pt x="79" y="97"/>
                    <a:pt x="77" y="98"/>
                  </a:cubicBezTo>
                  <a:cubicBezTo>
                    <a:pt x="77" y="96"/>
                    <a:pt x="74" y="96"/>
                    <a:pt x="74" y="97"/>
                  </a:cubicBezTo>
                  <a:cubicBezTo>
                    <a:pt x="73" y="98"/>
                    <a:pt x="74" y="99"/>
                    <a:pt x="76" y="101"/>
                  </a:cubicBezTo>
                  <a:cubicBezTo>
                    <a:pt x="78" y="102"/>
                    <a:pt x="80" y="103"/>
                    <a:pt x="82" y="101"/>
                  </a:cubicBezTo>
                  <a:cubicBezTo>
                    <a:pt x="81" y="100"/>
                    <a:pt x="79" y="99"/>
                    <a:pt x="79" y="99"/>
                  </a:cubicBezTo>
                  <a:cubicBezTo>
                    <a:pt x="81" y="96"/>
                    <a:pt x="81" y="96"/>
                    <a:pt x="81" y="96"/>
                  </a:cubicBezTo>
                  <a:cubicBezTo>
                    <a:pt x="81" y="97"/>
                    <a:pt x="82" y="99"/>
                    <a:pt x="83" y="99"/>
                  </a:cubicBezTo>
                  <a:cubicBezTo>
                    <a:pt x="83" y="98"/>
                    <a:pt x="84" y="96"/>
                    <a:pt x="83" y="95"/>
                  </a:cubicBezTo>
                  <a:cubicBezTo>
                    <a:pt x="87" y="97"/>
                    <a:pt x="87" y="97"/>
                    <a:pt x="87" y="97"/>
                  </a:cubicBezTo>
                  <a:cubicBezTo>
                    <a:pt x="87" y="97"/>
                    <a:pt x="81" y="103"/>
                    <a:pt x="79" y="106"/>
                  </a:cubicBezTo>
                  <a:lnTo>
                    <a:pt x="43" y="85"/>
                  </a:lnTo>
                  <a:close/>
                  <a:moveTo>
                    <a:pt x="85" y="134"/>
                  </a:moveTo>
                  <a:cubicBezTo>
                    <a:pt x="85" y="133"/>
                    <a:pt x="85" y="132"/>
                    <a:pt x="86" y="132"/>
                  </a:cubicBezTo>
                  <a:cubicBezTo>
                    <a:pt x="87" y="131"/>
                    <a:pt x="88" y="131"/>
                    <a:pt x="88" y="131"/>
                  </a:cubicBezTo>
                  <a:cubicBezTo>
                    <a:pt x="89" y="131"/>
                    <a:pt x="91" y="132"/>
                    <a:pt x="92" y="133"/>
                  </a:cubicBezTo>
                  <a:cubicBezTo>
                    <a:pt x="93" y="134"/>
                    <a:pt x="93" y="135"/>
                    <a:pt x="93" y="136"/>
                  </a:cubicBezTo>
                  <a:cubicBezTo>
                    <a:pt x="93" y="137"/>
                    <a:pt x="93" y="138"/>
                    <a:pt x="92" y="138"/>
                  </a:cubicBezTo>
                  <a:cubicBezTo>
                    <a:pt x="92" y="138"/>
                    <a:pt x="92" y="138"/>
                    <a:pt x="92" y="138"/>
                  </a:cubicBezTo>
                  <a:cubicBezTo>
                    <a:pt x="92" y="139"/>
                    <a:pt x="91" y="139"/>
                    <a:pt x="90" y="139"/>
                  </a:cubicBezTo>
                  <a:cubicBezTo>
                    <a:pt x="89" y="139"/>
                    <a:pt x="88" y="138"/>
                    <a:pt x="87" y="137"/>
                  </a:cubicBezTo>
                  <a:cubicBezTo>
                    <a:pt x="86" y="136"/>
                    <a:pt x="85" y="135"/>
                    <a:pt x="85" y="134"/>
                  </a:cubicBezTo>
                  <a:moveTo>
                    <a:pt x="101" y="205"/>
                  </a:moveTo>
                  <a:cubicBezTo>
                    <a:pt x="101" y="204"/>
                    <a:pt x="102" y="203"/>
                    <a:pt x="103" y="202"/>
                  </a:cubicBezTo>
                  <a:cubicBezTo>
                    <a:pt x="104" y="201"/>
                    <a:pt x="106" y="201"/>
                    <a:pt x="107" y="201"/>
                  </a:cubicBezTo>
                  <a:cubicBezTo>
                    <a:pt x="108" y="201"/>
                    <a:pt x="108" y="202"/>
                    <a:pt x="109" y="202"/>
                  </a:cubicBezTo>
                  <a:cubicBezTo>
                    <a:pt x="109" y="202"/>
                    <a:pt x="109" y="202"/>
                    <a:pt x="109" y="202"/>
                  </a:cubicBezTo>
                  <a:cubicBezTo>
                    <a:pt x="109" y="203"/>
                    <a:pt x="109" y="204"/>
                    <a:pt x="109" y="204"/>
                  </a:cubicBezTo>
                  <a:cubicBezTo>
                    <a:pt x="109" y="206"/>
                    <a:pt x="108" y="207"/>
                    <a:pt x="107" y="208"/>
                  </a:cubicBezTo>
                  <a:cubicBezTo>
                    <a:pt x="105" y="209"/>
                    <a:pt x="102" y="209"/>
                    <a:pt x="101" y="207"/>
                  </a:cubicBezTo>
                  <a:cubicBezTo>
                    <a:pt x="101" y="207"/>
                    <a:pt x="101" y="206"/>
                    <a:pt x="101" y="205"/>
                  </a:cubicBezTo>
                  <a:moveTo>
                    <a:pt x="27" y="97"/>
                  </a:moveTo>
                  <a:cubicBezTo>
                    <a:pt x="27" y="98"/>
                    <a:pt x="26" y="100"/>
                    <a:pt x="25" y="100"/>
                  </a:cubicBezTo>
                  <a:cubicBezTo>
                    <a:pt x="25" y="101"/>
                    <a:pt x="24" y="101"/>
                    <a:pt x="24" y="101"/>
                  </a:cubicBezTo>
                  <a:cubicBezTo>
                    <a:pt x="22" y="101"/>
                    <a:pt x="21" y="99"/>
                    <a:pt x="21" y="97"/>
                  </a:cubicBezTo>
                  <a:cubicBezTo>
                    <a:pt x="21" y="97"/>
                    <a:pt x="21" y="97"/>
                    <a:pt x="21" y="97"/>
                  </a:cubicBezTo>
                  <a:cubicBezTo>
                    <a:pt x="21" y="96"/>
                    <a:pt x="22" y="95"/>
                    <a:pt x="22" y="94"/>
                  </a:cubicBezTo>
                  <a:cubicBezTo>
                    <a:pt x="23" y="94"/>
                    <a:pt x="23" y="93"/>
                    <a:pt x="24" y="93"/>
                  </a:cubicBezTo>
                  <a:cubicBezTo>
                    <a:pt x="25" y="93"/>
                    <a:pt x="25" y="94"/>
                    <a:pt x="26" y="94"/>
                  </a:cubicBezTo>
                  <a:cubicBezTo>
                    <a:pt x="26" y="95"/>
                    <a:pt x="27" y="96"/>
                    <a:pt x="27" y="97"/>
                  </a:cubicBezTo>
                  <a:moveTo>
                    <a:pt x="50" y="50"/>
                  </a:moveTo>
                  <a:cubicBezTo>
                    <a:pt x="51" y="48"/>
                    <a:pt x="50" y="44"/>
                    <a:pt x="54" y="44"/>
                  </a:cubicBezTo>
                  <a:cubicBezTo>
                    <a:pt x="56" y="44"/>
                    <a:pt x="58" y="46"/>
                    <a:pt x="60" y="47"/>
                  </a:cubicBezTo>
                  <a:cubicBezTo>
                    <a:pt x="56" y="47"/>
                    <a:pt x="53" y="48"/>
                    <a:pt x="50" y="50"/>
                  </a:cubicBezTo>
                  <a:moveTo>
                    <a:pt x="116" y="109"/>
                  </a:moveTo>
                  <a:cubicBezTo>
                    <a:pt x="119" y="117"/>
                    <a:pt x="125" y="120"/>
                    <a:pt x="129" y="118"/>
                  </a:cubicBezTo>
                  <a:cubicBezTo>
                    <a:pt x="120" y="117"/>
                    <a:pt x="127" y="100"/>
                    <a:pt x="115" y="100"/>
                  </a:cubicBezTo>
                  <a:cubicBezTo>
                    <a:pt x="114" y="100"/>
                    <a:pt x="114" y="100"/>
                    <a:pt x="113" y="100"/>
                  </a:cubicBezTo>
                  <a:cubicBezTo>
                    <a:pt x="111" y="98"/>
                    <a:pt x="109" y="97"/>
                    <a:pt x="105" y="97"/>
                  </a:cubicBezTo>
                  <a:cubicBezTo>
                    <a:pt x="100" y="97"/>
                    <a:pt x="91" y="102"/>
                    <a:pt x="91" y="113"/>
                  </a:cubicBezTo>
                  <a:cubicBezTo>
                    <a:pt x="91" y="135"/>
                    <a:pt x="117" y="137"/>
                    <a:pt x="117" y="157"/>
                  </a:cubicBezTo>
                  <a:cubicBezTo>
                    <a:pt x="117" y="163"/>
                    <a:pt x="112" y="166"/>
                    <a:pt x="108" y="166"/>
                  </a:cubicBezTo>
                  <a:cubicBezTo>
                    <a:pt x="103" y="166"/>
                    <a:pt x="100" y="161"/>
                    <a:pt x="96" y="154"/>
                  </a:cubicBezTo>
                  <a:cubicBezTo>
                    <a:pt x="94" y="150"/>
                    <a:pt x="90" y="145"/>
                    <a:pt x="86" y="140"/>
                  </a:cubicBezTo>
                  <a:cubicBezTo>
                    <a:pt x="88" y="141"/>
                    <a:pt x="89" y="141"/>
                    <a:pt x="90" y="141"/>
                  </a:cubicBezTo>
                  <a:cubicBezTo>
                    <a:pt x="92" y="141"/>
                    <a:pt x="93" y="141"/>
                    <a:pt x="94" y="140"/>
                  </a:cubicBezTo>
                  <a:cubicBezTo>
                    <a:pt x="95" y="139"/>
                    <a:pt x="95" y="138"/>
                    <a:pt x="95" y="136"/>
                  </a:cubicBezTo>
                  <a:cubicBezTo>
                    <a:pt x="95" y="136"/>
                    <a:pt x="95" y="136"/>
                    <a:pt x="95" y="136"/>
                  </a:cubicBezTo>
                  <a:cubicBezTo>
                    <a:pt x="95" y="134"/>
                    <a:pt x="95" y="132"/>
                    <a:pt x="93" y="131"/>
                  </a:cubicBezTo>
                  <a:cubicBezTo>
                    <a:pt x="92" y="130"/>
                    <a:pt x="90" y="129"/>
                    <a:pt x="88" y="129"/>
                  </a:cubicBezTo>
                  <a:cubicBezTo>
                    <a:pt x="87" y="129"/>
                    <a:pt x="85" y="129"/>
                    <a:pt x="85" y="130"/>
                  </a:cubicBezTo>
                  <a:cubicBezTo>
                    <a:pt x="84" y="131"/>
                    <a:pt x="83" y="132"/>
                    <a:pt x="83" y="133"/>
                  </a:cubicBezTo>
                  <a:cubicBezTo>
                    <a:pt x="83" y="134"/>
                    <a:pt x="83" y="134"/>
                    <a:pt x="83" y="134"/>
                  </a:cubicBezTo>
                  <a:cubicBezTo>
                    <a:pt x="83" y="134"/>
                    <a:pt x="83" y="135"/>
                    <a:pt x="83" y="136"/>
                  </a:cubicBezTo>
                  <a:cubicBezTo>
                    <a:pt x="78" y="129"/>
                    <a:pt x="73" y="121"/>
                    <a:pt x="73" y="117"/>
                  </a:cubicBezTo>
                  <a:cubicBezTo>
                    <a:pt x="73" y="114"/>
                    <a:pt x="75" y="111"/>
                    <a:pt x="78" y="107"/>
                  </a:cubicBezTo>
                  <a:cubicBezTo>
                    <a:pt x="78" y="107"/>
                    <a:pt x="79" y="108"/>
                    <a:pt x="79" y="108"/>
                  </a:cubicBezTo>
                  <a:cubicBezTo>
                    <a:pt x="80" y="107"/>
                    <a:pt x="80" y="107"/>
                    <a:pt x="80" y="107"/>
                  </a:cubicBezTo>
                  <a:cubicBezTo>
                    <a:pt x="81" y="106"/>
                    <a:pt x="83" y="103"/>
                    <a:pt x="88" y="99"/>
                  </a:cubicBezTo>
                  <a:cubicBezTo>
                    <a:pt x="88" y="98"/>
                    <a:pt x="88" y="98"/>
                    <a:pt x="88" y="98"/>
                  </a:cubicBezTo>
                  <a:cubicBezTo>
                    <a:pt x="88" y="98"/>
                    <a:pt x="88" y="98"/>
                    <a:pt x="88" y="98"/>
                  </a:cubicBezTo>
                  <a:cubicBezTo>
                    <a:pt x="89" y="97"/>
                    <a:pt x="89" y="97"/>
                    <a:pt x="89" y="97"/>
                  </a:cubicBezTo>
                  <a:cubicBezTo>
                    <a:pt x="86" y="95"/>
                    <a:pt x="86" y="95"/>
                    <a:pt x="86" y="95"/>
                  </a:cubicBezTo>
                  <a:cubicBezTo>
                    <a:pt x="87" y="93"/>
                    <a:pt x="87" y="91"/>
                    <a:pt x="88" y="89"/>
                  </a:cubicBezTo>
                  <a:cubicBezTo>
                    <a:pt x="89" y="93"/>
                    <a:pt x="91" y="95"/>
                    <a:pt x="93" y="95"/>
                  </a:cubicBezTo>
                  <a:cubicBezTo>
                    <a:pt x="92" y="91"/>
                    <a:pt x="95" y="86"/>
                    <a:pt x="93" y="77"/>
                  </a:cubicBezTo>
                  <a:cubicBezTo>
                    <a:pt x="95" y="80"/>
                    <a:pt x="98" y="82"/>
                    <a:pt x="100" y="82"/>
                  </a:cubicBezTo>
                  <a:cubicBezTo>
                    <a:pt x="94" y="76"/>
                    <a:pt x="102" y="69"/>
                    <a:pt x="94" y="58"/>
                  </a:cubicBezTo>
                  <a:cubicBezTo>
                    <a:pt x="97" y="59"/>
                    <a:pt x="98" y="59"/>
                    <a:pt x="99" y="57"/>
                  </a:cubicBezTo>
                  <a:cubicBezTo>
                    <a:pt x="93" y="56"/>
                    <a:pt x="96" y="48"/>
                    <a:pt x="84" y="44"/>
                  </a:cubicBezTo>
                  <a:cubicBezTo>
                    <a:pt x="87" y="44"/>
                    <a:pt x="88" y="42"/>
                    <a:pt x="88" y="41"/>
                  </a:cubicBezTo>
                  <a:cubicBezTo>
                    <a:pt x="85" y="43"/>
                    <a:pt x="82" y="36"/>
                    <a:pt x="72" y="36"/>
                  </a:cubicBezTo>
                  <a:cubicBezTo>
                    <a:pt x="71" y="33"/>
                    <a:pt x="67" y="28"/>
                    <a:pt x="63" y="27"/>
                  </a:cubicBezTo>
                  <a:cubicBezTo>
                    <a:pt x="64" y="30"/>
                    <a:pt x="63" y="32"/>
                    <a:pt x="63" y="35"/>
                  </a:cubicBezTo>
                  <a:cubicBezTo>
                    <a:pt x="29" y="1"/>
                    <a:pt x="29" y="1"/>
                    <a:pt x="29" y="1"/>
                  </a:cubicBezTo>
                  <a:cubicBezTo>
                    <a:pt x="28" y="0"/>
                    <a:pt x="27" y="0"/>
                    <a:pt x="27" y="0"/>
                  </a:cubicBezTo>
                  <a:cubicBezTo>
                    <a:pt x="26" y="1"/>
                    <a:pt x="26" y="1"/>
                    <a:pt x="27" y="2"/>
                  </a:cubicBezTo>
                  <a:cubicBezTo>
                    <a:pt x="56" y="39"/>
                    <a:pt x="56" y="39"/>
                    <a:pt x="56" y="39"/>
                  </a:cubicBezTo>
                  <a:cubicBezTo>
                    <a:pt x="54" y="39"/>
                    <a:pt x="52" y="40"/>
                    <a:pt x="50" y="41"/>
                  </a:cubicBezTo>
                  <a:cubicBezTo>
                    <a:pt x="48" y="42"/>
                    <a:pt x="47" y="43"/>
                    <a:pt x="47" y="45"/>
                  </a:cubicBezTo>
                  <a:cubicBezTo>
                    <a:pt x="42" y="48"/>
                    <a:pt x="37" y="51"/>
                    <a:pt x="35" y="53"/>
                  </a:cubicBezTo>
                  <a:cubicBezTo>
                    <a:pt x="33" y="55"/>
                    <a:pt x="31" y="55"/>
                    <a:pt x="33" y="59"/>
                  </a:cubicBezTo>
                  <a:cubicBezTo>
                    <a:pt x="34" y="60"/>
                    <a:pt x="32" y="64"/>
                    <a:pt x="36" y="61"/>
                  </a:cubicBezTo>
                  <a:cubicBezTo>
                    <a:pt x="39" y="59"/>
                    <a:pt x="45" y="56"/>
                    <a:pt x="46" y="58"/>
                  </a:cubicBezTo>
                  <a:cubicBezTo>
                    <a:pt x="46" y="59"/>
                    <a:pt x="43" y="61"/>
                    <a:pt x="41" y="62"/>
                  </a:cubicBezTo>
                  <a:cubicBezTo>
                    <a:pt x="39" y="62"/>
                    <a:pt x="37" y="64"/>
                    <a:pt x="37" y="65"/>
                  </a:cubicBezTo>
                  <a:cubicBezTo>
                    <a:pt x="37" y="66"/>
                    <a:pt x="39" y="65"/>
                    <a:pt x="39" y="66"/>
                  </a:cubicBezTo>
                  <a:cubicBezTo>
                    <a:pt x="39" y="67"/>
                    <a:pt x="40" y="67"/>
                    <a:pt x="41" y="67"/>
                  </a:cubicBezTo>
                  <a:cubicBezTo>
                    <a:pt x="42" y="67"/>
                    <a:pt x="43" y="66"/>
                    <a:pt x="43" y="66"/>
                  </a:cubicBezTo>
                  <a:cubicBezTo>
                    <a:pt x="44" y="67"/>
                    <a:pt x="43" y="71"/>
                    <a:pt x="42" y="72"/>
                  </a:cubicBezTo>
                  <a:cubicBezTo>
                    <a:pt x="46" y="71"/>
                    <a:pt x="48" y="68"/>
                    <a:pt x="48" y="66"/>
                  </a:cubicBezTo>
                  <a:cubicBezTo>
                    <a:pt x="48" y="63"/>
                    <a:pt x="49" y="63"/>
                    <a:pt x="49" y="62"/>
                  </a:cubicBezTo>
                  <a:cubicBezTo>
                    <a:pt x="50" y="62"/>
                    <a:pt x="50" y="65"/>
                    <a:pt x="50" y="67"/>
                  </a:cubicBezTo>
                  <a:cubicBezTo>
                    <a:pt x="51" y="67"/>
                    <a:pt x="53" y="64"/>
                    <a:pt x="53" y="60"/>
                  </a:cubicBezTo>
                  <a:cubicBezTo>
                    <a:pt x="54" y="59"/>
                    <a:pt x="55" y="59"/>
                    <a:pt x="55" y="59"/>
                  </a:cubicBezTo>
                  <a:cubicBezTo>
                    <a:pt x="57" y="59"/>
                    <a:pt x="59" y="62"/>
                    <a:pt x="62" y="62"/>
                  </a:cubicBezTo>
                  <a:cubicBezTo>
                    <a:pt x="68" y="62"/>
                    <a:pt x="71" y="57"/>
                    <a:pt x="71" y="55"/>
                  </a:cubicBezTo>
                  <a:cubicBezTo>
                    <a:pt x="71" y="53"/>
                    <a:pt x="71" y="51"/>
                    <a:pt x="70" y="50"/>
                  </a:cubicBezTo>
                  <a:cubicBezTo>
                    <a:pt x="72" y="52"/>
                    <a:pt x="73" y="54"/>
                    <a:pt x="73" y="56"/>
                  </a:cubicBezTo>
                  <a:cubicBezTo>
                    <a:pt x="73" y="65"/>
                    <a:pt x="59" y="68"/>
                    <a:pt x="53" y="74"/>
                  </a:cubicBezTo>
                  <a:cubicBezTo>
                    <a:pt x="52" y="74"/>
                    <a:pt x="52" y="74"/>
                    <a:pt x="52" y="75"/>
                  </a:cubicBezTo>
                  <a:cubicBezTo>
                    <a:pt x="45" y="72"/>
                    <a:pt x="45" y="72"/>
                    <a:pt x="45" y="72"/>
                  </a:cubicBezTo>
                  <a:cubicBezTo>
                    <a:pt x="45" y="74"/>
                    <a:pt x="45" y="74"/>
                    <a:pt x="45" y="74"/>
                  </a:cubicBezTo>
                  <a:cubicBezTo>
                    <a:pt x="45" y="74"/>
                    <a:pt x="45" y="74"/>
                    <a:pt x="44" y="75"/>
                  </a:cubicBezTo>
                  <a:cubicBezTo>
                    <a:pt x="44" y="77"/>
                    <a:pt x="42" y="82"/>
                    <a:pt x="41" y="85"/>
                  </a:cubicBezTo>
                  <a:cubicBezTo>
                    <a:pt x="41" y="85"/>
                    <a:pt x="41" y="86"/>
                    <a:pt x="41" y="86"/>
                  </a:cubicBezTo>
                  <a:cubicBezTo>
                    <a:pt x="42" y="86"/>
                    <a:pt x="42" y="86"/>
                    <a:pt x="42" y="86"/>
                  </a:cubicBezTo>
                  <a:cubicBezTo>
                    <a:pt x="37" y="92"/>
                    <a:pt x="34" y="98"/>
                    <a:pt x="34" y="104"/>
                  </a:cubicBezTo>
                  <a:cubicBezTo>
                    <a:pt x="32" y="102"/>
                    <a:pt x="30" y="101"/>
                    <a:pt x="29" y="99"/>
                  </a:cubicBezTo>
                  <a:cubicBezTo>
                    <a:pt x="29" y="99"/>
                    <a:pt x="29" y="98"/>
                    <a:pt x="29" y="97"/>
                  </a:cubicBezTo>
                  <a:cubicBezTo>
                    <a:pt x="29" y="96"/>
                    <a:pt x="28" y="94"/>
                    <a:pt x="27" y="93"/>
                  </a:cubicBezTo>
                  <a:cubicBezTo>
                    <a:pt x="27" y="92"/>
                    <a:pt x="25" y="91"/>
                    <a:pt x="24" y="91"/>
                  </a:cubicBezTo>
                  <a:cubicBezTo>
                    <a:pt x="23" y="91"/>
                    <a:pt x="22" y="91"/>
                    <a:pt x="21" y="92"/>
                  </a:cubicBezTo>
                  <a:cubicBezTo>
                    <a:pt x="21" y="92"/>
                    <a:pt x="21" y="93"/>
                    <a:pt x="20" y="93"/>
                  </a:cubicBezTo>
                  <a:cubicBezTo>
                    <a:pt x="20" y="93"/>
                    <a:pt x="20" y="92"/>
                    <a:pt x="20" y="92"/>
                  </a:cubicBezTo>
                  <a:cubicBezTo>
                    <a:pt x="17" y="91"/>
                    <a:pt x="15" y="89"/>
                    <a:pt x="13" y="87"/>
                  </a:cubicBezTo>
                  <a:cubicBezTo>
                    <a:pt x="12" y="86"/>
                    <a:pt x="11" y="85"/>
                    <a:pt x="10" y="85"/>
                  </a:cubicBezTo>
                  <a:cubicBezTo>
                    <a:pt x="9" y="85"/>
                    <a:pt x="8" y="85"/>
                    <a:pt x="7" y="85"/>
                  </a:cubicBezTo>
                  <a:cubicBezTo>
                    <a:pt x="6" y="85"/>
                    <a:pt x="5" y="86"/>
                    <a:pt x="4" y="87"/>
                  </a:cubicBezTo>
                  <a:cubicBezTo>
                    <a:pt x="4" y="88"/>
                    <a:pt x="2" y="89"/>
                    <a:pt x="0" y="90"/>
                  </a:cubicBezTo>
                  <a:cubicBezTo>
                    <a:pt x="1" y="91"/>
                    <a:pt x="2" y="92"/>
                    <a:pt x="3" y="93"/>
                  </a:cubicBezTo>
                  <a:cubicBezTo>
                    <a:pt x="3" y="93"/>
                    <a:pt x="4" y="94"/>
                    <a:pt x="4" y="94"/>
                  </a:cubicBezTo>
                  <a:cubicBezTo>
                    <a:pt x="5" y="94"/>
                    <a:pt x="5" y="94"/>
                    <a:pt x="5" y="93"/>
                  </a:cubicBezTo>
                  <a:cubicBezTo>
                    <a:pt x="6" y="93"/>
                    <a:pt x="7" y="93"/>
                    <a:pt x="8" y="93"/>
                  </a:cubicBezTo>
                  <a:cubicBezTo>
                    <a:pt x="9" y="93"/>
                    <a:pt x="10" y="93"/>
                    <a:pt x="11" y="95"/>
                  </a:cubicBezTo>
                  <a:cubicBezTo>
                    <a:pt x="11" y="96"/>
                    <a:pt x="17" y="103"/>
                    <a:pt x="21" y="108"/>
                  </a:cubicBezTo>
                  <a:cubicBezTo>
                    <a:pt x="21" y="108"/>
                    <a:pt x="20" y="108"/>
                    <a:pt x="20" y="108"/>
                  </a:cubicBezTo>
                  <a:cubicBezTo>
                    <a:pt x="18" y="109"/>
                    <a:pt x="14" y="109"/>
                    <a:pt x="12" y="109"/>
                  </a:cubicBezTo>
                  <a:cubicBezTo>
                    <a:pt x="10" y="109"/>
                    <a:pt x="9" y="108"/>
                    <a:pt x="8" y="110"/>
                  </a:cubicBezTo>
                  <a:cubicBezTo>
                    <a:pt x="8" y="111"/>
                    <a:pt x="7" y="112"/>
                    <a:pt x="6" y="113"/>
                  </a:cubicBezTo>
                  <a:cubicBezTo>
                    <a:pt x="6" y="114"/>
                    <a:pt x="5" y="114"/>
                    <a:pt x="6" y="117"/>
                  </a:cubicBezTo>
                  <a:cubicBezTo>
                    <a:pt x="8" y="120"/>
                    <a:pt x="13" y="129"/>
                    <a:pt x="15" y="133"/>
                  </a:cubicBezTo>
                  <a:cubicBezTo>
                    <a:pt x="17" y="137"/>
                    <a:pt x="19" y="138"/>
                    <a:pt x="22" y="139"/>
                  </a:cubicBezTo>
                  <a:cubicBezTo>
                    <a:pt x="25" y="140"/>
                    <a:pt x="30" y="144"/>
                    <a:pt x="31" y="144"/>
                  </a:cubicBezTo>
                  <a:cubicBezTo>
                    <a:pt x="31" y="141"/>
                    <a:pt x="31" y="141"/>
                    <a:pt x="31" y="141"/>
                  </a:cubicBezTo>
                  <a:cubicBezTo>
                    <a:pt x="30" y="140"/>
                    <a:pt x="27" y="139"/>
                    <a:pt x="26" y="139"/>
                  </a:cubicBezTo>
                  <a:cubicBezTo>
                    <a:pt x="25" y="138"/>
                    <a:pt x="25" y="138"/>
                    <a:pt x="26" y="138"/>
                  </a:cubicBezTo>
                  <a:cubicBezTo>
                    <a:pt x="27" y="138"/>
                    <a:pt x="31" y="139"/>
                    <a:pt x="34" y="140"/>
                  </a:cubicBezTo>
                  <a:cubicBezTo>
                    <a:pt x="33" y="137"/>
                    <a:pt x="30" y="134"/>
                    <a:pt x="29" y="132"/>
                  </a:cubicBezTo>
                  <a:cubicBezTo>
                    <a:pt x="26" y="131"/>
                    <a:pt x="24" y="131"/>
                    <a:pt x="23" y="132"/>
                  </a:cubicBezTo>
                  <a:cubicBezTo>
                    <a:pt x="23" y="133"/>
                    <a:pt x="23" y="134"/>
                    <a:pt x="22" y="134"/>
                  </a:cubicBezTo>
                  <a:cubicBezTo>
                    <a:pt x="21" y="134"/>
                    <a:pt x="20" y="133"/>
                    <a:pt x="21" y="132"/>
                  </a:cubicBezTo>
                  <a:cubicBezTo>
                    <a:pt x="21" y="131"/>
                    <a:pt x="22" y="131"/>
                    <a:pt x="22" y="129"/>
                  </a:cubicBezTo>
                  <a:cubicBezTo>
                    <a:pt x="22" y="127"/>
                    <a:pt x="19" y="127"/>
                    <a:pt x="18" y="127"/>
                  </a:cubicBezTo>
                  <a:cubicBezTo>
                    <a:pt x="16" y="124"/>
                    <a:pt x="14" y="120"/>
                    <a:pt x="13" y="118"/>
                  </a:cubicBezTo>
                  <a:cubicBezTo>
                    <a:pt x="12" y="117"/>
                    <a:pt x="12" y="116"/>
                    <a:pt x="13" y="115"/>
                  </a:cubicBezTo>
                  <a:cubicBezTo>
                    <a:pt x="15" y="114"/>
                    <a:pt x="18" y="116"/>
                    <a:pt x="25" y="116"/>
                  </a:cubicBezTo>
                  <a:cubicBezTo>
                    <a:pt x="28" y="116"/>
                    <a:pt x="31" y="117"/>
                    <a:pt x="34" y="117"/>
                  </a:cubicBezTo>
                  <a:cubicBezTo>
                    <a:pt x="35" y="125"/>
                    <a:pt x="38" y="132"/>
                    <a:pt x="49" y="135"/>
                  </a:cubicBezTo>
                  <a:cubicBezTo>
                    <a:pt x="54" y="137"/>
                    <a:pt x="60" y="141"/>
                    <a:pt x="62" y="146"/>
                  </a:cubicBezTo>
                  <a:cubicBezTo>
                    <a:pt x="40" y="145"/>
                    <a:pt x="36" y="154"/>
                    <a:pt x="36" y="162"/>
                  </a:cubicBezTo>
                  <a:cubicBezTo>
                    <a:pt x="36" y="172"/>
                    <a:pt x="44" y="171"/>
                    <a:pt x="44" y="178"/>
                  </a:cubicBezTo>
                  <a:cubicBezTo>
                    <a:pt x="44" y="184"/>
                    <a:pt x="25" y="187"/>
                    <a:pt x="20" y="188"/>
                  </a:cubicBezTo>
                  <a:cubicBezTo>
                    <a:pt x="15" y="188"/>
                    <a:pt x="12" y="189"/>
                    <a:pt x="10" y="192"/>
                  </a:cubicBezTo>
                  <a:cubicBezTo>
                    <a:pt x="8" y="194"/>
                    <a:pt x="5" y="196"/>
                    <a:pt x="1" y="200"/>
                  </a:cubicBezTo>
                  <a:cubicBezTo>
                    <a:pt x="1" y="200"/>
                    <a:pt x="3" y="201"/>
                    <a:pt x="5" y="201"/>
                  </a:cubicBezTo>
                  <a:cubicBezTo>
                    <a:pt x="8" y="197"/>
                    <a:pt x="8" y="197"/>
                    <a:pt x="8" y="197"/>
                  </a:cubicBezTo>
                  <a:cubicBezTo>
                    <a:pt x="9" y="195"/>
                    <a:pt x="9" y="194"/>
                    <a:pt x="10" y="194"/>
                  </a:cubicBezTo>
                  <a:cubicBezTo>
                    <a:pt x="11" y="194"/>
                    <a:pt x="10" y="195"/>
                    <a:pt x="9" y="197"/>
                  </a:cubicBezTo>
                  <a:cubicBezTo>
                    <a:pt x="7" y="201"/>
                    <a:pt x="7" y="201"/>
                    <a:pt x="7" y="201"/>
                  </a:cubicBezTo>
                  <a:cubicBezTo>
                    <a:pt x="18" y="202"/>
                    <a:pt x="19" y="198"/>
                    <a:pt x="19" y="196"/>
                  </a:cubicBezTo>
                  <a:cubicBezTo>
                    <a:pt x="19" y="194"/>
                    <a:pt x="16" y="193"/>
                    <a:pt x="17" y="192"/>
                  </a:cubicBezTo>
                  <a:cubicBezTo>
                    <a:pt x="19" y="191"/>
                    <a:pt x="20" y="192"/>
                    <a:pt x="22" y="193"/>
                  </a:cubicBezTo>
                  <a:cubicBezTo>
                    <a:pt x="23" y="195"/>
                    <a:pt x="23" y="196"/>
                    <a:pt x="26" y="195"/>
                  </a:cubicBezTo>
                  <a:cubicBezTo>
                    <a:pt x="26" y="195"/>
                    <a:pt x="50" y="185"/>
                    <a:pt x="53" y="184"/>
                  </a:cubicBezTo>
                  <a:cubicBezTo>
                    <a:pt x="56" y="182"/>
                    <a:pt x="55" y="181"/>
                    <a:pt x="54" y="180"/>
                  </a:cubicBezTo>
                  <a:cubicBezTo>
                    <a:pt x="52" y="178"/>
                    <a:pt x="52" y="176"/>
                    <a:pt x="52" y="173"/>
                  </a:cubicBezTo>
                  <a:cubicBezTo>
                    <a:pt x="52" y="166"/>
                    <a:pt x="56" y="164"/>
                    <a:pt x="64" y="164"/>
                  </a:cubicBezTo>
                  <a:cubicBezTo>
                    <a:pt x="64" y="165"/>
                    <a:pt x="63" y="167"/>
                    <a:pt x="63" y="168"/>
                  </a:cubicBezTo>
                  <a:cubicBezTo>
                    <a:pt x="63" y="179"/>
                    <a:pt x="81" y="190"/>
                    <a:pt x="85" y="190"/>
                  </a:cubicBezTo>
                  <a:cubicBezTo>
                    <a:pt x="87" y="190"/>
                    <a:pt x="90" y="188"/>
                    <a:pt x="90" y="195"/>
                  </a:cubicBezTo>
                  <a:cubicBezTo>
                    <a:pt x="90" y="200"/>
                    <a:pt x="91" y="204"/>
                    <a:pt x="91" y="210"/>
                  </a:cubicBezTo>
                  <a:cubicBezTo>
                    <a:pt x="90" y="215"/>
                    <a:pt x="88" y="216"/>
                    <a:pt x="84" y="219"/>
                  </a:cubicBezTo>
                  <a:cubicBezTo>
                    <a:pt x="81" y="221"/>
                    <a:pt x="78" y="229"/>
                    <a:pt x="76" y="231"/>
                  </a:cubicBezTo>
                  <a:cubicBezTo>
                    <a:pt x="78" y="232"/>
                    <a:pt x="79" y="232"/>
                    <a:pt x="81" y="228"/>
                  </a:cubicBezTo>
                  <a:cubicBezTo>
                    <a:pt x="82" y="225"/>
                    <a:pt x="83" y="223"/>
                    <a:pt x="84" y="222"/>
                  </a:cubicBezTo>
                  <a:cubicBezTo>
                    <a:pt x="83" y="225"/>
                    <a:pt x="82" y="230"/>
                    <a:pt x="81" y="232"/>
                  </a:cubicBezTo>
                  <a:cubicBezTo>
                    <a:pt x="86" y="233"/>
                    <a:pt x="93" y="229"/>
                    <a:pt x="93" y="226"/>
                  </a:cubicBezTo>
                  <a:cubicBezTo>
                    <a:pt x="93" y="222"/>
                    <a:pt x="90" y="223"/>
                    <a:pt x="90" y="221"/>
                  </a:cubicBezTo>
                  <a:cubicBezTo>
                    <a:pt x="90" y="220"/>
                    <a:pt x="91" y="219"/>
                    <a:pt x="93" y="219"/>
                  </a:cubicBezTo>
                  <a:cubicBezTo>
                    <a:pt x="95" y="219"/>
                    <a:pt x="96" y="220"/>
                    <a:pt x="96" y="221"/>
                  </a:cubicBezTo>
                  <a:cubicBezTo>
                    <a:pt x="98" y="220"/>
                    <a:pt x="99" y="218"/>
                    <a:pt x="99" y="213"/>
                  </a:cubicBezTo>
                  <a:cubicBezTo>
                    <a:pt x="99" y="212"/>
                    <a:pt x="99" y="210"/>
                    <a:pt x="99" y="208"/>
                  </a:cubicBezTo>
                  <a:cubicBezTo>
                    <a:pt x="99" y="208"/>
                    <a:pt x="99" y="208"/>
                    <a:pt x="99" y="209"/>
                  </a:cubicBezTo>
                  <a:cubicBezTo>
                    <a:pt x="100" y="210"/>
                    <a:pt x="102" y="211"/>
                    <a:pt x="103" y="211"/>
                  </a:cubicBezTo>
                  <a:cubicBezTo>
                    <a:pt x="105" y="211"/>
                    <a:pt x="107" y="210"/>
                    <a:pt x="108" y="209"/>
                  </a:cubicBezTo>
                  <a:cubicBezTo>
                    <a:pt x="110" y="208"/>
                    <a:pt x="111" y="207"/>
                    <a:pt x="111" y="205"/>
                  </a:cubicBezTo>
                  <a:cubicBezTo>
                    <a:pt x="111" y="204"/>
                    <a:pt x="111" y="204"/>
                    <a:pt x="111" y="204"/>
                  </a:cubicBezTo>
                  <a:cubicBezTo>
                    <a:pt x="111" y="203"/>
                    <a:pt x="111" y="202"/>
                    <a:pt x="111" y="201"/>
                  </a:cubicBezTo>
                  <a:cubicBezTo>
                    <a:pt x="110" y="200"/>
                    <a:pt x="109" y="199"/>
                    <a:pt x="107" y="199"/>
                  </a:cubicBezTo>
                  <a:cubicBezTo>
                    <a:pt x="106" y="199"/>
                    <a:pt x="104" y="199"/>
                    <a:pt x="102" y="200"/>
                  </a:cubicBezTo>
                  <a:cubicBezTo>
                    <a:pt x="100" y="201"/>
                    <a:pt x="99" y="203"/>
                    <a:pt x="99" y="204"/>
                  </a:cubicBezTo>
                  <a:cubicBezTo>
                    <a:pt x="98" y="198"/>
                    <a:pt x="98" y="192"/>
                    <a:pt x="98" y="190"/>
                  </a:cubicBezTo>
                  <a:cubicBezTo>
                    <a:pt x="98" y="187"/>
                    <a:pt x="99" y="185"/>
                    <a:pt x="97" y="184"/>
                  </a:cubicBezTo>
                  <a:cubicBezTo>
                    <a:pt x="96" y="184"/>
                    <a:pt x="95" y="186"/>
                    <a:pt x="93" y="186"/>
                  </a:cubicBezTo>
                  <a:cubicBezTo>
                    <a:pt x="92" y="186"/>
                    <a:pt x="87" y="181"/>
                    <a:pt x="87" y="176"/>
                  </a:cubicBezTo>
                  <a:cubicBezTo>
                    <a:pt x="87" y="171"/>
                    <a:pt x="92" y="165"/>
                    <a:pt x="92" y="158"/>
                  </a:cubicBezTo>
                  <a:cubicBezTo>
                    <a:pt x="91" y="156"/>
                    <a:pt x="93" y="155"/>
                    <a:pt x="94" y="157"/>
                  </a:cubicBezTo>
                  <a:cubicBezTo>
                    <a:pt x="95" y="159"/>
                    <a:pt x="96" y="163"/>
                    <a:pt x="98" y="165"/>
                  </a:cubicBezTo>
                  <a:cubicBezTo>
                    <a:pt x="97" y="174"/>
                    <a:pt x="106" y="182"/>
                    <a:pt x="114" y="176"/>
                  </a:cubicBezTo>
                  <a:cubicBezTo>
                    <a:pt x="110" y="176"/>
                    <a:pt x="108" y="173"/>
                    <a:pt x="106" y="169"/>
                  </a:cubicBezTo>
                  <a:cubicBezTo>
                    <a:pt x="107" y="170"/>
                    <a:pt x="107" y="170"/>
                    <a:pt x="108" y="170"/>
                  </a:cubicBezTo>
                  <a:cubicBezTo>
                    <a:pt x="108" y="170"/>
                    <a:pt x="109" y="170"/>
                    <a:pt x="109" y="170"/>
                  </a:cubicBezTo>
                  <a:cubicBezTo>
                    <a:pt x="112" y="173"/>
                    <a:pt x="120" y="173"/>
                    <a:pt x="122" y="164"/>
                  </a:cubicBezTo>
                  <a:cubicBezTo>
                    <a:pt x="121" y="166"/>
                    <a:pt x="118" y="167"/>
                    <a:pt x="116" y="167"/>
                  </a:cubicBezTo>
                  <a:cubicBezTo>
                    <a:pt x="119" y="165"/>
                    <a:pt x="121" y="161"/>
                    <a:pt x="121" y="156"/>
                  </a:cubicBezTo>
                  <a:cubicBezTo>
                    <a:pt x="121" y="135"/>
                    <a:pt x="95" y="132"/>
                    <a:pt x="95" y="113"/>
                  </a:cubicBezTo>
                  <a:cubicBezTo>
                    <a:pt x="95" y="106"/>
                    <a:pt x="101" y="101"/>
                    <a:pt x="105" y="101"/>
                  </a:cubicBezTo>
                  <a:cubicBezTo>
                    <a:pt x="107" y="101"/>
                    <a:pt x="108" y="102"/>
                    <a:pt x="109" y="102"/>
                  </a:cubicBezTo>
                  <a:cubicBezTo>
                    <a:pt x="108" y="104"/>
                    <a:pt x="107" y="107"/>
                    <a:pt x="107" y="110"/>
                  </a:cubicBezTo>
                  <a:cubicBezTo>
                    <a:pt x="108" y="125"/>
                    <a:pt x="133" y="124"/>
                    <a:pt x="133" y="132"/>
                  </a:cubicBezTo>
                  <a:cubicBezTo>
                    <a:pt x="136" y="121"/>
                    <a:pt x="117" y="124"/>
                    <a:pt x="116" y="10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72728" name="Rectangle 72727">
            <a:extLst>
              <a:ext uri="{FF2B5EF4-FFF2-40B4-BE49-F238E27FC236}">
                <a16:creationId xmlns:a16="http://schemas.microsoft.com/office/drawing/2014/main" id="{8A895C72-3249-8265-B866-71452437BEC2}"/>
              </a:ext>
            </a:extLst>
          </p:cNvPr>
          <p:cNvSpPr>
            <a:spLocks noChangeArrowheads="1"/>
          </p:cNvSpPr>
          <p:nvPr/>
        </p:nvSpPr>
        <p:spPr bwMode="auto">
          <a:xfrm>
            <a:off x="11831638" y="3079750"/>
            <a:ext cx="360362" cy="3778250"/>
          </a:xfrm>
          <a:prstGeom prst="rect">
            <a:avLst/>
          </a:prstGeom>
          <a:solidFill>
            <a:srgbClr val="00C0B5"/>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en-US" altLang="en-US">
              <a:solidFill>
                <a:srgbClr val="FFFFFF"/>
              </a:solidFill>
            </a:endParaRPr>
          </a:p>
        </p:txBody>
      </p:sp>
      <p:sp>
        <p:nvSpPr>
          <p:cNvPr id="72707" name="Title Placeholder 1"/>
          <p:cNvSpPr>
            <a:spLocks noGrp="1"/>
          </p:cNvSpPr>
          <p:nvPr>
            <p:ph type="ctrTitle"/>
          </p:nvPr>
        </p:nvSpPr>
        <p:spPr>
          <a:xfrm>
            <a:off x="609600" y="3079750"/>
            <a:ext cx="10363200" cy="1400175"/>
          </a:xfrm>
        </p:spPr>
        <p:txBody>
          <a:bodyPr lIns="0" tIns="0" rIns="0" bIns="0"/>
          <a:lstStyle>
            <a:lvl1pPr>
              <a:defRPr sz="3600" smtClean="0">
                <a:latin typeface="Arial" charset="0"/>
              </a:defRPr>
            </a:lvl1pPr>
          </a:lstStyle>
          <a:p>
            <a:pPr lvl="0"/>
            <a:r>
              <a:rPr lang="en-GB" noProof="0"/>
              <a:t>Click to edit Master title style</a:t>
            </a:r>
          </a:p>
        </p:txBody>
      </p:sp>
      <p:sp>
        <p:nvSpPr>
          <p:cNvPr id="72708" name="Text Placeholder 2"/>
          <p:cNvSpPr>
            <a:spLocks noGrp="1"/>
          </p:cNvSpPr>
          <p:nvPr>
            <p:ph type="subTitle" idx="1"/>
          </p:nvPr>
        </p:nvSpPr>
        <p:spPr>
          <a:xfrm>
            <a:off x="609600" y="5194300"/>
            <a:ext cx="8534400" cy="1087438"/>
          </a:xfrm>
        </p:spPr>
        <p:txBody>
          <a:bodyPr lIns="0" tIns="0" rIns="0" bIns="0"/>
          <a:lstStyle>
            <a:lvl1pPr marL="0" indent="0">
              <a:buFont typeface="Arial" charset="0"/>
              <a:buNone/>
              <a:defRPr sz="1600" smtClean="0">
                <a:latin typeface="Arial" charset="0"/>
              </a:defRPr>
            </a:lvl1pPr>
          </a:lstStyle>
          <a:p>
            <a:pPr lvl="0"/>
            <a:r>
              <a:rPr lang="en-GB" noProof="0"/>
              <a:t>Click to edit Master subtitle style</a:t>
            </a:r>
          </a:p>
        </p:txBody>
      </p:sp>
    </p:spTree>
    <p:extLst>
      <p:ext uri="{BB962C8B-B14F-4D97-AF65-F5344CB8AC3E}">
        <p14:creationId xmlns:p14="http://schemas.microsoft.com/office/powerpoint/2010/main" val="239282574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B353D7-E16B-C0F9-8AE4-53E459814CBE}"/>
              </a:ext>
            </a:extLst>
          </p:cNvPr>
          <p:cNvSpPr>
            <a:spLocks noChangeArrowheads="1"/>
          </p:cNvSpPr>
          <p:nvPr/>
        </p:nvSpPr>
        <p:spPr bwMode="auto">
          <a:xfrm>
            <a:off x="0" y="0"/>
            <a:ext cx="360363" cy="3778250"/>
          </a:xfrm>
          <a:prstGeom prst="rect">
            <a:avLst/>
          </a:prstGeom>
          <a:solidFill>
            <a:srgbClr val="00C0B5"/>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en-US" altLang="en-US">
              <a:solidFill>
                <a:srgbClr val="FFFFFF"/>
              </a:solidFill>
            </a:endParaRPr>
          </a:p>
        </p:txBody>
      </p:sp>
      <p:sp>
        <p:nvSpPr>
          <p:cNvPr id="5" name="Line 7">
            <a:extLst>
              <a:ext uri="{FF2B5EF4-FFF2-40B4-BE49-F238E27FC236}">
                <a16:creationId xmlns:a16="http://schemas.microsoft.com/office/drawing/2014/main" id="{1DC06E64-8C0A-46CA-E291-DDAF34B93B94}"/>
              </a:ext>
            </a:extLst>
          </p:cNvPr>
          <p:cNvSpPr>
            <a:spLocks noChangeShapeType="1"/>
          </p:cNvSpPr>
          <p:nvPr/>
        </p:nvSpPr>
        <p:spPr bwMode="auto">
          <a:xfrm>
            <a:off x="395288" y="6502400"/>
            <a:ext cx="11385550"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Slide Number Placeholder 5">
            <a:extLst>
              <a:ext uri="{FF2B5EF4-FFF2-40B4-BE49-F238E27FC236}">
                <a16:creationId xmlns:a16="http://schemas.microsoft.com/office/drawing/2014/main" id="{6BB39749-2135-48AC-453A-4156630BECB6}"/>
              </a:ext>
            </a:extLst>
          </p:cNvPr>
          <p:cNvSpPr txBox="1">
            <a:spLocks/>
          </p:cNvSpPr>
          <p:nvPr/>
        </p:nvSpPr>
        <p:spPr bwMode="auto">
          <a:xfrm>
            <a:off x="11104563" y="6535738"/>
            <a:ext cx="676275" cy="142875"/>
          </a:xfrm>
          <a:prstGeom prst="rect">
            <a:avLst/>
          </a:prstGeom>
          <a:noFill/>
          <a:ln>
            <a:noFill/>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4400" eaLnBrk="1" fontAlgn="auto" hangingPunct="1">
              <a:lnSpc>
                <a:spcPct val="110000"/>
              </a:lnSpc>
              <a:spcBef>
                <a:spcPct val="50000"/>
              </a:spcBef>
              <a:spcAft>
                <a:spcPts val="0"/>
              </a:spcAft>
              <a:buClr>
                <a:srgbClr val="000000"/>
              </a:buClr>
              <a:defRPr/>
            </a:pPr>
            <a:fld id="{29A09424-E48B-4391-AA56-E9EAC00C2F0A}" type="slidenum">
              <a:rPr lang="en-GB" altLang="en-US" sz="1000" b="1" smtClean="0">
                <a:cs typeface="Arial" panose="020B0604020202020204" pitchFamily="34" charset="0"/>
              </a:rPr>
              <a:pPr algn="r" defTabSz="914400" eaLnBrk="1" fontAlgn="auto" hangingPunct="1">
                <a:lnSpc>
                  <a:spcPct val="110000"/>
                </a:lnSpc>
                <a:spcBef>
                  <a:spcPct val="50000"/>
                </a:spcBef>
                <a:spcAft>
                  <a:spcPts val="0"/>
                </a:spcAft>
                <a:buClr>
                  <a:srgbClr val="000000"/>
                </a:buClr>
                <a:defRPr/>
              </a:pPr>
              <a:t>‹#›</a:t>
            </a:fld>
            <a:endParaRPr lang="en-GB" altLang="en-US" sz="1000" b="1">
              <a:cs typeface="Arial" panose="020B0604020202020204" pitchFamily="34" charset="0"/>
            </a:endParaRPr>
          </a:p>
        </p:txBody>
      </p:sp>
      <p:sp>
        <p:nvSpPr>
          <p:cNvPr id="7" name="Text Box 9">
            <a:extLst>
              <a:ext uri="{FF2B5EF4-FFF2-40B4-BE49-F238E27FC236}">
                <a16:creationId xmlns:a16="http://schemas.microsoft.com/office/drawing/2014/main" id="{9184BDB3-FF89-11BC-00F5-DA641FE14C3E}"/>
              </a:ext>
            </a:extLst>
          </p:cNvPr>
          <p:cNvSpPr txBox="1">
            <a:spLocks noChangeArrowheads="1"/>
          </p:cNvSpPr>
          <p:nvPr/>
        </p:nvSpPr>
        <p:spPr bwMode="auto">
          <a:xfrm>
            <a:off x="395288" y="6526213"/>
            <a:ext cx="1866900" cy="153987"/>
          </a:xfrm>
          <a:prstGeom prst="rect">
            <a:avLst/>
          </a:prstGeom>
          <a:noFill/>
          <a:ln>
            <a:noFill/>
          </a:ln>
          <a:effectLst/>
        </p:spPr>
        <p:txBody>
          <a:bodyPr wrap="none" lIns="0" tIns="0" rIns="0" bIns="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914400" eaLnBrk="1" fontAlgn="auto" hangingPunct="1">
              <a:spcBef>
                <a:spcPts val="0"/>
              </a:spcBef>
              <a:spcAft>
                <a:spcPts val="0"/>
              </a:spcAft>
              <a:defRPr/>
            </a:pPr>
            <a:r>
              <a:rPr lang="en-GB" sz="1000"/>
              <a:t>Department for Work &amp; Pensions</a:t>
            </a:r>
          </a:p>
        </p:txBody>
      </p:sp>
      <p:sp>
        <p:nvSpPr>
          <p:cNvPr id="2" name="Title 1"/>
          <p:cNvSpPr>
            <a:spLocks noGrp="1"/>
          </p:cNvSpPr>
          <p:nvPr>
            <p:ph type="ctrTitle"/>
          </p:nvPr>
        </p:nvSpPr>
        <p:spPr>
          <a:xfrm>
            <a:off x="603883" y="1146816"/>
            <a:ext cx="9904460" cy="2293071"/>
          </a:xfrm>
        </p:spPr>
        <p:txBody>
          <a:bodyPr>
            <a:noAutofit/>
          </a:bodyPr>
          <a:lstStyle>
            <a:lvl1pPr>
              <a:defRPr sz="5400">
                <a:solidFill>
                  <a:schemeClr val="accent4"/>
                </a:solidFill>
              </a:defRPr>
            </a:lvl1pPr>
          </a:lstStyle>
          <a:p>
            <a:r>
              <a:rPr lang="en-GB"/>
              <a:t>Click to edit Master title style</a:t>
            </a:r>
            <a:endParaRPr lang="en-US"/>
          </a:p>
        </p:txBody>
      </p:sp>
      <p:sp>
        <p:nvSpPr>
          <p:cNvPr id="3" name="Subtitle 2"/>
          <p:cNvSpPr>
            <a:spLocks noGrp="1"/>
          </p:cNvSpPr>
          <p:nvPr>
            <p:ph type="subTitle" idx="1"/>
          </p:nvPr>
        </p:nvSpPr>
        <p:spPr>
          <a:xfrm>
            <a:off x="618397" y="3537856"/>
            <a:ext cx="8534400" cy="1752600"/>
          </a:xfrm>
        </p:spPr>
        <p:txBody>
          <a:bodyPr rtlCol="0">
            <a:noAutofit/>
          </a:bodyPr>
          <a:lstStyle>
            <a:lvl1pPr marL="0" indent="0" algn="l" defTabSz="457200" rtl="0" eaLnBrk="1" latinLnBrk="0" hangingPunct="1">
              <a:spcBef>
                <a:spcPct val="0"/>
              </a:spcBef>
              <a:buNone/>
              <a:defRPr lang="en-US" sz="1800" kern="120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a:t>Click to edit Master subtitle style</a:t>
            </a:r>
            <a:endParaRPr lang="en-US"/>
          </a:p>
        </p:txBody>
      </p:sp>
    </p:spTree>
    <p:extLst>
      <p:ext uri="{BB962C8B-B14F-4D97-AF65-F5344CB8AC3E}">
        <p14:creationId xmlns:p14="http://schemas.microsoft.com/office/powerpoint/2010/main" val="1593049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 image 4, 1 line heading">
    <p:spTree>
      <p:nvGrpSpPr>
        <p:cNvPr id="1" name=""/>
        <p:cNvGrpSpPr/>
        <p:nvPr/>
      </p:nvGrpSpPr>
      <p:grpSpPr>
        <a:xfrm>
          <a:off x="0" y="0"/>
          <a:ext cx="0" cy="0"/>
          <a:chOff x="0" y="0"/>
          <a:chExt cx="0" cy="0"/>
        </a:xfrm>
      </p:grpSpPr>
      <p:pic>
        <p:nvPicPr>
          <p:cNvPr id="2" name="Picture 1" descr="Image of man opening sliding door to industrial unit" title="Image of man opening sliding door to industrial unit">
            <a:extLst>
              <a:ext uri="{FF2B5EF4-FFF2-40B4-BE49-F238E27FC236}">
                <a16:creationId xmlns:a16="http://schemas.microsoft.com/office/drawing/2014/main" id="{ADB687A2-833C-B13B-926F-1506BEF767B3}"/>
              </a:ext>
            </a:extLst>
          </p:cNvPr>
          <p:cNvPicPr>
            <a:picLocks noChangeAspect="1"/>
          </p:cNvPicPr>
          <p:nvPr userDrawn="1"/>
        </p:nvPicPr>
        <p:blipFill>
          <a:blip r:embed="rId2"/>
          <a:stretch>
            <a:fillRect/>
          </a:stretch>
        </p:blipFill>
        <p:spPr>
          <a:xfrm>
            <a:off x="0" y="0"/>
            <a:ext cx="12192000" cy="2743200"/>
          </a:xfrm>
          <a:prstGeom prst="rect">
            <a:avLst/>
          </a:prstGeom>
        </p:spPr>
      </p:pic>
      <p:pic>
        <p:nvPicPr>
          <p:cNvPr id="3" name="Picture 2" descr="Department for Work and Pensions logo" title="DWP logo">
            <a:extLst>
              <a:ext uri="{FF2B5EF4-FFF2-40B4-BE49-F238E27FC236}">
                <a16:creationId xmlns:a16="http://schemas.microsoft.com/office/drawing/2014/main" id="{DDD604A6-BC15-8034-C95A-4AFBE7D8E425}"/>
              </a:ext>
            </a:extLst>
          </p:cNvPr>
          <p:cNvPicPr>
            <a:picLocks noChangeAspect="1"/>
          </p:cNvPicPr>
          <p:nvPr userDrawn="1"/>
        </p:nvPicPr>
        <p:blipFill>
          <a:blip r:embed="rId3" cstate="screen"/>
          <a:stretch>
            <a:fillRect/>
          </a:stretch>
        </p:blipFill>
        <p:spPr>
          <a:xfrm>
            <a:off x="465138" y="360363"/>
            <a:ext cx="1270000" cy="1060450"/>
          </a:xfrm>
          <a:prstGeom prst="rect">
            <a:avLst/>
          </a:prstGeom>
        </p:spPr>
      </p:pic>
      <p:pic>
        <p:nvPicPr>
          <p:cNvPr id="4" name="Picture 3" descr="Universal Credit Opening Up Work logo" title="UC Opening Up Work logo">
            <a:extLst>
              <a:ext uri="{FF2B5EF4-FFF2-40B4-BE49-F238E27FC236}">
                <a16:creationId xmlns:a16="http://schemas.microsoft.com/office/drawing/2014/main" id="{D07A3E1E-793D-CDC0-0539-1CBC1A8491F8}"/>
              </a:ext>
            </a:extLst>
          </p:cNvPr>
          <p:cNvPicPr>
            <a:picLocks noChangeAspect="1"/>
          </p:cNvPicPr>
          <p:nvPr userDrawn="1"/>
        </p:nvPicPr>
        <p:blipFill>
          <a:blip r:embed="rId4" cstate="screen"/>
          <a:stretch>
            <a:fillRect/>
          </a:stretch>
        </p:blipFill>
        <p:spPr>
          <a:xfrm>
            <a:off x="10152063" y="5416550"/>
            <a:ext cx="2039937" cy="1084263"/>
          </a:xfrm>
          <a:prstGeom prst="rect">
            <a:avLst/>
          </a:prstGeom>
        </p:spPr>
      </p:pic>
      <p:sp>
        <p:nvSpPr>
          <p:cNvPr id="8" name="Title 1"/>
          <p:cNvSpPr>
            <a:spLocks noGrp="1"/>
          </p:cNvSpPr>
          <p:nvPr>
            <p:ph type="body" sz="quarter" idx="13"/>
          </p:nvPr>
        </p:nvSpPr>
        <p:spPr>
          <a:xfrm>
            <a:off x="0" y="2912077"/>
            <a:ext cx="5340966" cy="519373"/>
          </a:xfrm>
          <a:solidFill>
            <a:schemeClr val="tx2"/>
          </a:solidFill>
        </p:spPr>
        <p:txBody>
          <a:bodyPr wrap="none" lIns="450000" rIns="180000" anchor="ctr">
            <a:spAutoFit/>
          </a:bodyPr>
          <a:lstStyle>
            <a:lvl1pPr marL="0" indent="0">
              <a:buNone/>
              <a:defRPr sz="2775">
                <a:solidFill>
                  <a:schemeClr val="bg1"/>
                </a:solidFill>
              </a:defRPr>
            </a:lvl1pPr>
          </a:lstStyle>
          <a:p>
            <a:pPr lvl="0"/>
            <a:r>
              <a:rPr lang="en-GB"/>
              <a:t>Click to edit Master text styles</a:t>
            </a:r>
          </a:p>
        </p:txBody>
      </p:sp>
      <p:sp>
        <p:nvSpPr>
          <p:cNvPr id="18" name="Title 4"/>
          <p:cNvSpPr>
            <a:spLocks noGrp="1"/>
          </p:cNvSpPr>
          <p:nvPr>
            <p:ph type="body" sz="quarter" idx="16"/>
          </p:nvPr>
        </p:nvSpPr>
        <p:spPr>
          <a:xfrm>
            <a:off x="0" y="3751352"/>
            <a:ext cx="9777488" cy="334707"/>
          </a:xfrm>
          <a:noFill/>
        </p:spPr>
        <p:txBody>
          <a:bodyPr lIns="450000" rIns="180000">
            <a:spAutoFit/>
          </a:bodyPr>
          <a:lstStyle>
            <a:lvl1pPr marL="0" indent="0">
              <a:buNone/>
              <a:defRPr sz="1575">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747643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 1 line heading">
    <p:spTree>
      <p:nvGrpSpPr>
        <p:cNvPr id="1" name=""/>
        <p:cNvGrpSpPr/>
        <p:nvPr/>
      </p:nvGrpSpPr>
      <p:grpSpPr>
        <a:xfrm>
          <a:off x="0" y="0"/>
          <a:ext cx="0" cy="0"/>
          <a:chOff x="0" y="0"/>
          <a:chExt cx="0" cy="0"/>
        </a:xfrm>
      </p:grpSpPr>
      <p:sp>
        <p:nvSpPr>
          <p:cNvPr id="2" name="Title 1"/>
          <p:cNvSpPr>
            <a:spLocks noGrp="1"/>
          </p:cNvSpPr>
          <p:nvPr>
            <p:ph type="title"/>
          </p:nvPr>
        </p:nvSpPr>
        <p:spPr>
          <a:xfrm>
            <a:off x="1" y="400671"/>
            <a:ext cx="4785836" cy="352019"/>
          </a:xfrm>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6CCFFA-B252-4850-2C4E-2C517929EC03}"/>
              </a:ext>
            </a:extLst>
          </p:cNvPr>
          <p:cNvSpPr>
            <a:spLocks noGrp="1"/>
          </p:cNvSpPr>
          <p:nvPr>
            <p:ph type="dt" sz="half" idx="10"/>
          </p:nvPr>
        </p:nvSpPr>
        <p:spPr>
          <a:xfrm>
            <a:off x="0" y="0"/>
            <a:ext cx="0" cy="0"/>
          </a:xfrm>
        </p:spPr>
        <p:txBody>
          <a:bodyPr/>
          <a:lstStyle>
            <a:lvl1pPr eaLnBrk="1" fontAlgn="base" hangingPunct="1">
              <a:spcBef>
                <a:spcPct val="0"/>
              </a:spcBef>
              <a:spcAft>
                <a:spcPct val="0"/>
              </a:spcAft>
              <a:defRPr>
                <a:latin typeface="Arial" panose="020B0604020202020204" pitchFamily="34" charset="0"/>
                <a:cs typeface="Arial" panose="020B0604020202020204" pitchFamily="34" charset="0"/>
              </a:defRPr>
            </a:lvl1pPr>
          </a:lstStyle>
          <a:p>
            <a:pPr>
              <a:defRPr/>
            </a:pPr>
            <a:fld id="{6FD08E9C-A758-4F97-840A-0B548CCEDA82}" type="datetimeFigureOut">
              <a:rPr lang="en-GB"/>
              <a:pPr>
                <a:defRPr/>
              </a:pPr>
              <a:t>12/07/2023</a:t>
            </a:fld>
            <a:endParaRPr lang="en-GB"/>
          </a:p>
        </p:txBody>
      </p:sp>
      <p:sp>
        <p:nvSpPr>
          <p:cNvPr id="5" name="Footer Placeholder 4">
            <a:extLst>
              <a:ext uri="{FF2B5EF4-FFF2-40B4-BE49-F238E27FC236}">
                <a16:creationId xmlns:a16="http://schemas.microsoft.com/office/drawing/2014/main" id="{B825BB56-C1F7-8743-7913-A587B7C8C8EA}"/>
              </a:ext>
            </a:extLst>
          </p:cNvPr>
          <p:cNvSpPr>
            <a:spLocks noGrp="1"/>
          </p:cNvSpPr>
          <p:nvPr>
            <p:ph type="ftr" sz="quarter" idx="11"/>
          </p:nvPr>
        </p:nvSpPr>
        <p:spPr>
          <a:xfrm>
            <a:off x="0" y="0"/>
            <a:ext cx="0" cy="0"/>
          </a:xfrm>
        </p:spPr>
        <p:txBody>
          <a:bodyPr/>
          <a:lstStyle>
            <a:lvl1pPr eaLnBrk="1" fontAlgn="base" hangingPunct="1">
              <a:spcBef>
                <a:spcPct val="0"/>
              </a:spcBef>
              <a:spcAft>
                <a:spcPct val="0"/>
              </a:spcAft>
              <a:defRPr>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7B53235E-EAD4-EB54-DB07-9D899522E5C6}"/>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EDA3B588-5621-4C69-AF0C-9BA3BCA2727D}" type="slidenum">
              <a:rPr lang="en-GB" altLang="en-US"/>
              <a:pPr>
                <a:defRPr/>
              </a:pPr>
              <a:t>‹#›</a:t>
            </a:fld>
            <a:endParaRPr lang="en-GB" altLang="en-US"/>
          </a:p>
        </p:txBody>
      </p:sp>
    </p:spTree>
    <p:extLst>
      <p:ext uri="{BB962C8B-B14F-4D97-AF65-F5344CB8AC3E}">
        <p14:creationId xmlns:p14="http://schemas.microsoft.com/office/powerpoint/2010/main" val="1302321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 1 line heading">
    <p:spTree>
      <p:nvGrpSpPr>
        <p:cNvPr id="1" name=""/>
        <p:cNvGrpSpPr/>
        <p:nvPr/>
      </p:nvGrpSpPr>
      <p:grpSpPr>
        <a:xfrm>
          <a:off x="0" y="0"/>
          <a:ext cx="0" cy="0"/>
          <a:chOff x="0" y="0"/>
          <a:chExt cx="0" cy="0"/>
        </a:xfrm>
      </p:grpSpPr>
      <p:sp>
        <p:nvSpPr>
          <p:cNvPr id="2" name="Title 1"/>
          <p:cNvSpPr>
            <a:spLocks noGrp="1"/>
          </p:cNvSpPr>
          <p:nvPr>
            <p:ph type="title"/>
          </p:nvPr>
        </p:nvSpPr>
        <p:spPr>
          <a:xfrm>
            <a:off x="-1" y="400671"/>
            <a:ext cx="4785836" cy="352019"/>
          </a:xfrm>
        </p:spPr>
        <p:txBody>
          <a:bodyPr/>
          <a:lstStyle>
            <a:lvl1pPr>
              <a:defRPr/>
            </a:lvl1pPr>
          </a:lstStyle>
          <a:p>
            <a:r>
              <a:rPr lang="en-GB"/>
              <a:t>Click to edit Master title style</a:t>
            </a:r>
          </a:p>
        </p:txBody>
      </p:sp>
      <p:sp>
        <p:nvSpPr>
          <p:cNvPr id="3" name="Date Placeholder 2">
            <a:extLst>
              <a:ext uri="{FF2B5EF4-FFF2-40B4-BE49-F238E27FC236}">
                <a16:creationId xmlns:a16="http://schemas.microsoft.com/office/drawing/2014/main" id="{81677530-7D27-8985-5ECF-1CE443B8B6B2}"/>
              </a:ext>
            </a:extLst>
          </p:cNvPr>
          <p:cNvSpPr>
            <a:spLocks noGrp="1"/>
          </p:cNvSpPr>
          <p:nvPr>
            <p:ph type="dt" sz="half" idx="10"/>
          </p:nvPr>
        </p:nvSpPr>
        <p:spPr>
          <a:xfrm>
            <a:off x="0" y="0"/>
            <a:ext cx="0" cy="0"/>
          </a:xfrm>
        </p:spPr>
        <p:txBody>
          <a:bodyPr/>
          <a:lstStyle>
            <a:lvl1pPr eaLnBrk="1" fontAlgn="base" hangingPunct="1">
              <a:spcBef>
                <a:spcPct val="0"/>
              </a:spcBef>
              <a:spcAft>
                <a:spcPct val="0"/>
              </a:spcAft>
              <a:defRPr>
                <a:latin typeface="Arial" panose="020B0604020202020204" pitchFamily="34" charset="0"/>
                <a:cs typeface="Arial" panose="020B0604020202020204" pitchFamily="34" charset="0"/>
              </a:defRPr>
            </a:lvl1pPr>
          </a:lstStyle>
          <a:p>
            <a:pPr>
              <a:defRPr/>
            </a:pPr>
            <a:fld id="{A5E30710-FF28-4303-BA6A-DAEDB39CA1A9}" type="datetimeFigureOut">
              <a:rPr lang="en-GB"/>
              <a:pPr>
                <a:defRPr/>
              </a:pPr>
              <a:t>12/07/2023</a:t>
            </a:fld>
            <a:endParaRPr lang="en-GB"/>
          </a:p>
        </p:txBody>
      </p:sp>
      <p:sp>
        <p:nvSpPr>
          <p:cNvPr id="4" name="Footer Placeholder 3">
            <a:extLst>
              <a:ext uri="{FF2B5EF4-FFF2-40B4-BE49-F238E27FC236}">
                <a16:creationId xmlns:a16="http://schemas.microsoft.com/office/drawing/2014/main" id="{0948B488-CDA7-1630-AE11-CDF82F54A73B}"/>
              </a:ext>
            </a:extLst>
          </p:cNvPr>
          <p:cNvSpPr>
            <a:spLocks noGrp="1"/>
          </p:cNvSpPr>
          <p:nvPr>
            <p:ph type="ftr" sz="quarter" idx="11"/>
          </p:nvPr>
        </p:nvSpPr>
        <p:spPr>
          <a:xfrm>
            <a:off x="0" y="0"/>
            <a:ext cx="0" cy="0"/>
          </a:xfrm>
        </p:spPr>
        <p:txBody>
          <a:bodyPr/>
          <a:lstStyle>
            <a:lvl1pPr eaLnBrk="1" fontAlgn="base" hangingPunct="1">
              <a:spcBef>
                <a:spcPct val="0"/>
              </a:spcBef>
              <a:spcAft>
                <a:spcPct val="0"/>
              </a:spcAft>
              <a:defRPr>
                <a:latin typeface="Arial" panose="020B0604020202020204" pitchFamily="34" charset="0"/>
                <a:cs typeface="Arial" panose="020B0604020202020204"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5815A19C-7E87-6B7D-D478-12821E16BB47}"/>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A4A37B6E-5DD0-45D7-BFE0-665548D12977}" type="slidenum">
              <a:rPr lang="en-GB" altLang="en-US"/>
              <a:pPr>
                <a:defRPr/>
              </a:pPr>
              <a:t>‹#›</a:t>
            </a:fld>
            <a:endParaRPr lang="en-GB" altLang="en-US"/>
          </a:p>
        </p:txBody>
      </p:sp>
    </p:spTree>
    <p:extLst>
      <p:ext uri="{BB962C8B-B14F-4D97-AF65-F5344CB8AC3E}">
        <p14:creationId xmlns:p14="http://schemas.microsoft.com/office/powerpoint/2010/main" val="134237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7C2BF2-2087-97A8-467F-844B1287408F}"/>
              </a:ext>
            </a:extLst>
          </p:cNvPr>
          <p:cNvSpPr>
            <a:spLocks noGrp="1"/>
          </p:cNvSpPr>
          <p:nvPr>
            <p:ph type="dt" sz="half" idx="10"/>
          </p:nvPr>
        </p:nvSpPr>
        <p:spPr/>
        <p:txBody>
          <a:bodyPr/>
          <a:lstStyle>
            <a:lvl1pPr>
              <a:defRPr/>
            </a:lvl1pPr>
          </a:lstStyle>
          <a:p>
            <a:pPr>
              <a:defRPr/>
            </a:pPr>
            <a:fld id="{FAC4DEB0-95AA-46A0-B5F3-C69E6E47A91B}"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2E68589E-0FC8-CC89-B676-36AD32CEFAD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636995C-AB81-C997-A461-2D5B8AF108EC}"/>
              </a:ext>
            </a:extLst>
          </p:cNvPr>
          <p:cNvSpPr>
            <a:spLocks noGrp="1"/>
          </p:cNvSpPr>
          <p:nvPr>
            <p:ph type="sldNum" sz="quarter" idx="12"/>
          </p:nvPr>
        </p:nvSpPr>
        <p:spPr/>
        <p:txBody>
          <a:bodyPr/>
          <a:lstStyle>
            <a:lvl1pPr>
              <a:defRPr/>
            </a:lvl1pPr>
          </a:lstStyle>
          <a:p>
            <a:pPr>
              <a:defRPr/>
            </a:pPr>
            <a:fld id="{1EBF8C0D-736D-4A6D-A22D-F2E2F783DB5B}" type="slidenum">
              <a:rPr lang="en-GB"/>
              <a:pPr>
                <a:defRPr/>
              </a:pPr>
              <a:t>‹#›</a:t>
            </a:fld>
            <a:endParaRPr lang="en-GB" dirty="0"/>
          </a:p>
        </p:txBody>
      </p:sp>
    </p:spTree>
    <p:extLst>
      <p:ext uri="{BB962C8B-B14F-4D97-AF65-F5344CB8AC3E}">
        <p14:creationId xmlns:p14="http://schemas.microsoft.com/office/powerpoint/2010/main" val="172609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F9B0BBE-51CC-1BD3-1044-39AB62E10F7B}"/>
              </a:ext>
            </a:extLst>
          </p:cNvPr>
          <p:cNvSpPr>
            <a:spLocks noGrp="1"/>
          </p:cNvSpPr>
          <p:nvPr>
            <p:ph type="dt" sz="half" idx="10"/>
          </p:nvPr>
        </p:nvSpPr>
        <p:spPr/>
        <p:txBody>
          <a:bodyPr/>
          <a:lstStyle>
            <a:lvl1pPr>
              <a:defRPr/>
            </a:lvl1pPr>
          </a:lstStyle>
          <a:p>
            <a:pPr>
              <a:defRPr/>
            </a:pPr>
            <a:fld id="{AFE7BDD3-9BD9-4A9B-AB71-A26716E02F56}" type="datetimeFigureOut">
              <a:rPr lang="en-GB"/>
              <a:pPr>
                <a:defRPr/>
              </a:pPr>
              <a:t>12/07/2023</a:t>
            </a:fld>
            <a:endParaRPr lang="en-GB" dirty="0"/>
          </a:p>
        </p:txBody>
      </p:sp>
      <p:sp>
        <p:nvSpPr>
          <p:cNvPr id="6" name="Footer Placeholder 4">
            <a:extLst>
              <a:ext uri="{FF2B5EF4-FFF2-40B4-BE49-F238E27FC236}">
                <a16:creationId xmlns:a16="http://schemas.microsoft.com/office/drawing/2014/main" id="{4EC92F35-E5F0-64B8-9B26-CBE7E07A01D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5AA0D06-FCDB-6604-797A-5DE3CD064D51}"/>
              </a:ext>
            </a:extLst>
          </p:cNvPr>
          <p:cNvSpPr>
            <a:spLocks noGrp="1"/>
          </p:cNvSpPr>
          <p:nvPr>
            <p:ph type="sldNum" sz="quarter" idx="12"/>
          </p:nvPr>
        </p:nvSpPr>
        <p:spPr/>
        <p:txBody>
          <a:bodyPr/>
          <a:lstStyle>
            <a:lvl1pPr>
              <a:defRPr/>
            </a:lvl1pPr>
          </a:lstStyle>
          <a:p>
            <a:pPr>
              <a:defRPr/>
            </a:pPr>
            <a:fld id="{AB5309A0-E3F2-4FAD-B084-BE61ED2D63E2}" type="slidenum">
              <a:rPr lang="en-GB"/>
              <a:pPr>
                <a:defRPr/>
              </a:pPr>
              <a:t>‹#›</a:t>
            </a:fld>
            <a:endParaRPr lang="en-GB" dirty="0"/>
          </a:p>
        </p:txBody>
      </p:sp>
    </p:spTree>
    <p:extLst>
      <p:ext uri="{BB962C8B-B14F-4D97-AF65-F5344CB8AC3E}">
        <p14:creationId xmlns:p14="http://schemas.microsoft.com/office/powerpoint/2010/main" val="177135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C5B3F21-33A1-A209-D279-2C161C069CB8}"/>
              </a:ext>
            </a:extLst>
          </p:cNvPr>
          <p:cNvSpPr>
            <a:spLocks noGrp="1"/>
          </p:cNvSpPr>
          <p:nvPr>
            <p:ph type="dt" sz="half" idx="10"/>
          </p:nvPr>
        </p:nvSpPr>
        <p:spPr/>
        <p:txBody>
          <a:bodyPr/>
          <a:lstStyle>
            <a:lvl1pPr>
              <a:defRPr/>
            </a:lvl1pPr>
          </a:lstStyle>
          <a:p>
            <a:pPr>
              <a:defRPr/>
            </a:pPr>
            <a:fld id="{7DC99E27-A452-433B-81EB-D31475FC5613}" type="datetimeFigureOut">
              <a:rPr lang="en-GB"/>
              <a:pPr>
                <a:defRPr/>
              </a:pPr>
              <a:t>12/07/2023</a:t>
            </a:fld>
            <a:endParaRPr lang="en-GB" dirty="0"/>
          </a:p>
        </p:txBody>
      </p:sp>
      <p:sp>
        <p:nvSpPr>
          <p:cNvPr id="8" name="Footer Placeholder 4">
            <a:extLst>
              <a:ext uri="{FF2B5EF4-FFF2-40B4-BE49-F238E27FC236}">
                <a16:creationId xmlns:a16="http://schemas.microsoft.com/office/drawing/2014/main" id="{E69787C9-5B1D-E7D9-EA6C-06414A1DC1E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AA2DC2E-E49C-4BCC-EC21-20FBAD1689EB}"/>
              </a:ext>
            </a:extLst>
          </p:cNvPr>
          <p:cNvSpPr>
            <a:spLocks noGrp="1"/>
          </p:cNvSpPr>
          <p:nvPr>
            <p:ph type="sldNum" sz="quarter" idx="12"/>
          </p:nvPr>
        </p:nvSpPr>
        <p:spPr/>
        <p:txBody>
          <a:bodyPr/>
          <a:lstStyle>
            <a:lvl1pPr>
              <a:defRPr/>
            </a:lvl1pPr>
          </a:lstStyle>
          <a:p>
            <a:pPr>
              <a:defRPr/>
            </a:pPr>
            <a:fld id="{02682C19-9EC5-4EB4-8DF3-55E55F2D3B9C}" type="slidenum">
              <a:rPr lang="en-GB"/>
              <a:pPr>
                <a:defRPr/>
              </a:pPr>
              <a:t>‹#›</a:t>
            </a:fld>
            <a:endParaRPr lang="en-GB" dirty="0"/>
          </a:p>
        </p:txBody>
      </p:sp>
    </p:spTree>
    <p:extLst>
      <p:ext uri="{BB962C8B-B14F-4D97-AF65-F5344CB8AC3E}">
        <p14:creationId xmlns:p14="http://schemas.microsoft.com/office/powerpoint/2010/main" val="178510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9AC604E-B244-59B6-BCB8-194A4D33BD79}"/>
              </a:ext>
            </a:extLst>
          </p:cNvPr>
          <p:cNvSpPr>
            <a:spLocks noGrp="1"/>
          </p:cNvSpPr>
          <p:nvPr>
            <p:ph type="dt" sz="half" idx="10"/>
          </p:nvPr>
        </p:nvSpPr>
        <p:spPr/>
        <p:txBody>
          <a:bodyPr/>
          <a:lstStyle>
            <a:lvl1pPr>
              <a:defRPr/>
            </a:lvl1pPr>
          </a:lstStyle>
          <a:p>
            <a:pPr>
              <a:defRPr/>
            </a:pPr>
            <a:fld id="{3257865E-1F6E-42E7-9C82-DF787EBFD7DA}" type="datetimeFigureOut">
              <a:rPr lang="en-GB"/>
              <a:pPr>
                <a:defRPr/>
              </a:pPr>
              <a:t>12/07/2023</a:t>
            </a:fld>
            <a:endParaRPr lang="en-GB" dirty="0"/>
          </a:p>
        </p:txBody>
      </p:sp>
      <p:sp>
        <p:nvSpPr>
          <p:cNvPr id="4" name="Footer Placeholder 4">
            <a:extLst>
              <a:ext uri="{FF2B5EF4-FFF2-40B4-BE49-F238E27FC236}">
                <a16:creationId xmlns:a16="http://schemas.microsoft.com/office/drawing/2014/main" id="{8F637079-5333-0AFA-C341-37842ECB10A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2E6F0DE-DD38-7CCA-EE3A-C61B635C8F09}"/>
              </a:ext>
            </a:extLst>
          </p:cNvPr>
          <p:cNvSpPr>
            <a:spLocks noGrp="1"/>
          </p:cNvSpPr>
          <p:nvPr>
            <p:ph type="sldNum" sz="quarter" idx="12"/>
          </p:nvPr>
        </p:nvSpPr>
        <p:spPr/>
        <p:txBody>
          <a:bodyPr/>
          <a:lstStyle>
            <a:lvl1pPr>
              <a:defRPr/>
            </a:lvl1pPr>
          </a:lstStyle>
          <a:p>
            <a:pPr>
              <a:defRPr/>
            </a:pPr>
            <a:fld id="{487C45BD-E12F-49D3-ACA8-4D3680FA3AD4}" type="slidenum">
              <a:rPr lang="en-GB"/>
              <a:pPr>
                <a:defRPr/>
              </a:pPr>
              <a:t>‹#›</a:t>
            </a:fld>
            <a:endParaRPr lang="en-GB" dirty="0"/>
          </a:p>
        </p:txBody>
      </p:sp>
    </p:spTree>
    <p:extLst>
      <p:ext uri="{BB962C8B-B14F-4D97-AF65-F5344CB8AC3E}">
        <p14:creationId xmlns:p14="http://schemas.microsoft.com/office/powerpoint/2010/main" val="360143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976274-1671-3A7A-8F10-D361F21FAC82}"/>
              </a:ext>
            </a:extLst>
          </p:cNvPr>
          <p:cNvSpPr>
            <a:spLocks noGrp="1"/>
          </p:cNvSpPr>
          <p:nvPr>
            <p:ph type="dt" sz="half" idx="10"/>
          </p:nvPr>
        </p:nvSpPr>
        <p:spPr/>
        <p:txBody>
          <a:bodyPr/>
          <a:lstStyle>
            <a:lvl1pPr>
              <a:defRPr/>
            </a:lvl1pPr>
          </a:lstStyle>
          <a:p>
            <a:pPr>
              <a:defRPr/>
            </a:pPr>
            <a:fld id="{DB23D2D8-8734-4183-A657-60F5D5ABCF71}" type="datetimeFigureOut">
              <a:rPr lang="en-GB"/>
              <a:pPr>
                <a:defRPr/>
              </a:pPr>
              <a:t>12/07/2023</a:t>
            </a:fld>
            <a:endParaRPr lang="en-GB" dirty="0"/>
          </a:p>
        </p:txBody>
      </p:sp>
      <p:sp>
        <p:nvSpPr>
          <p:cNvPr id="3" name="Footer Placeholder 4">
            <a:extLst>
              <a:ext uri="{FF2B5EF4-FFF2-40B4-BE49-F238E27FC236}">
                <a16:creationId xmlns:a16="http://schemas.microsoft.com/office/drawing/2014/main" id="{9DB384E4-5E98-3180-4238-55C0950EC77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84C4435D-C53D-76AD-20ED-9307454CDE15}"/>
              </a:ext>
            </a:extLst>
          </p:cNvPr>
          <p:cNvSpPr>
            <a:spLocks noGrp="1"/>
          </p:cNvSpPr>
          <p:nvPr>
            <p:ph type="sldNum" sz="quarter" idx="12"/>
          </p:nvPr>
        </p:nvSpPr>
        <p:spPr/>
        <p:txBody>
          <a:bodyPr/>
          <a:lstStyle>
            <a:lvl1pPr>
              <a:defRPr/>
            </a:lvl1pPr>
          </a:lstStyle>
          <a:p>
            <a:pPr>
              <a:defRPr/>
            </a:pPr>
            <a:fld id="{F6C0A41C-702E-478A-9ED3-EAFA29E354FB}" type="slidenum">
              <a:rPr lang="en-GB"/>
              <a:pPr>
                <a:defRPr/>
              </a:pPr>
              <a:t>‹#›</a:t>
            </a:fld>
            <a:endParaRPr lang="en-GB" dirty="0"/>
          </a:p>
        </p:txBody>
      </p:sp>
    </p:spTree>
    <p:extLst>
      <p:ext uri="{BB962C8B-B14F-4D97-AF65-F5344CB8AC3E}">
        <p14:creationId xmlns:p14="http://schemas.microsoft.com/office/powerpoint/2010/main" val="222283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008BF56-4F38-3942-9903-9DCCF69837A7}"/>
              </a:ext>
            </a:extLst>
          </p:cNvPr>
          <p:cNvSpPr>
            <a:spLocks noGrp="1"/>
          </p:cNvSpPr>
          <p:nvPr>
            <p:ph type="dt" sz="half" idx="10"/>
          </p:nvPr>
        </p:nvSpPr>
        <p:spPr/>
        <p:txBody>
          <a:bodyPr/>
          <a:lstStyle>
            <a:lvl1pPr>
              <a:defRPr/>
            </a:lvl1pPr>
          </a:lstStyle>
          <a:p>
            <a:pPr>
              <a:defRPr/>
            </a:pPr>
            <a:fld id="{622F67A5-85EF-4D12-AF65-3746D73570EF}" type="datetimeFigureOut">
              <a:rPr lang="en-GB"/>
              <a:pPr>
                <a:defRPr/>
              </a:pPr>
              <a:t>12/07/2023</a:t>
            </a:fld>
            <a:endParaRPr lang="en-GB" dirty="0"/>
          </a:p>
        </p:txBody>
      </p:sp>
      <p:sp>
        <p:nvSpPr>
          <p:cNvPr id="6" name="Footer Placeholder 4">
            <a:extLst>
              <a:ext uri="{FF2B5EF4-FFF2-40B4-BE49-F238E27FC236}">
                <a16:creationId xmlns:a16="http://schemas.microsoft.com/office/drawing/2014/main" id="{55A78FD6-20BE-6E7A-031E-D1B7A6DE9D7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0DDF23C-579B-AD3B-5229-F86E8BE8125F}"/>
              </a:ext>
            </a:extLst>
          </p:cNvPr>
          <p:cNvSpPr>
            <a:spLocks noGrp="1"/>
          </p:cNvSpPr>
          <p:nvPr>
            <p:ph type="sldNum" sz="quarter" idx="12"/>
          </p:nvPr>
        </p:nvSpPr>
        <p:spPr/>
        <p:txBody>
          <a:bodyPr/>
          <a:lstStyle>
            <a:lvl1pPr>
              <a:defRPr/>
            </a:lvl1pPr>
          </a:lstStyle>
          <a:p>
            <a:pPr>
              <a:defRPr/>
            </a:pPr>
            <a:fld id="{ED4BEF89-2B8B-4A42-8C54-9F3C6057396F}" type="slidenum">
              <a:rPr lang="en-GB"/>
              <a:pPr>
                <a:defRPr/>
              </a:pPr>
              <a:t>‹#›</a:t>
            </a:fld>
            <a:endParaRPr lang="en-GB" dirty="0"/>
          </a:p>
        </p:txBody>
      </p:sp>
    </p:spTree>
    <p:extLst>
      <p:ext uri="{BB962C8B-B14F-4D97-AF65-F5344CB8AC3E}">
        <p14:creationId xmlns:p14="http://schemas.microsoft.com/office/powerpoint/2010/main" val="1902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2F62CEF-4DBB-8483-BDD8-4BDBEE2B9A91}"/>
              </a:ext>
            </a:extLst>
          </p:cNvPr>
          <p:cNvSpPr>
            <a:spLocks noGrp="1"/>
          </p:cNvSpPr>
          <p:nvPr>
            <p:ph type="dt" sz="half" idx="10"/>
          </p:nvPr>
        </p:nvSpPr>
        <p:spPr/>
        <p:txBody>
          <a:bodyPr/>
          <a:lstStyle>
            <a:lvl1pPr>
              <a:defRPr/>
            </a:lvl1pPr>
          </a:lstStyle>
          <a:p>
            <a:pPr>
              <a:defRPr/>
            </a:pPr>
            <a:fld id="{A932774B-819A-4556-B3BC-E312633857FA}" type="datetimeFigureOut">
              <a:rPr lang="en-GB"/>
              <a:pPr>
                <a:defRPr/>
              </a:pPr>
              <a:t>12/07/2023</a:t>
            </a:fld>
            <a:endParaRPr lang="en-GB" dirty="0"/>
          </a:p>
        </p:txBody>
      </p:sp>
      <p:sp>
        <p:nvSpPr>
          <p:cNvPr id="6" name="Footer Placeholder 4">
            <a:extLst>
              <a:ext uri="{FF2B5EF4-FFF2-40B4-BE49-F238E27FC236}">
                <a16:creationId xmlns:a16="http://schemas.microsoft.com/office/drawing/2014/main" id="{B70A3846-24B3-7951-71B6-F47FBBC98AC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05F7336-D47A-48F1-F482-8ECD63974617}"/>
              </a:ext>
            </a:extLst>
          </p:cNvPr>
          <p:cNvSpPr>
            <a:spLocks noGrp="1"/>
          </p:cNvSpPr>
          <p:nvPr>
            <p:ph type="sldNum" sz="quarter" idx="12"/>
          </p:nvPr>
        </p:nvSpPr>
        <p:spPr/>
        <p:txBody>
          <a:bodyPr/>
          <a:lstStyle>
            <a:lvl1pPr>
              <a:defRPr/>
            </a:lvl1pPr>
          </a:lstStyle>
          <a:p>
            <a:pPr>
              <a:defRPr/>
            </a:pPr>
            <a:fld id="{263BE2C6-14CD-4CEE-A213-521D99BFD32E}" type="slidenum">
              <a:rPr lang="en-GB"/>
              <a:pPr>
                <a:defRPr/>
              </a:pPr>
              <a:t>‹#›</a:t>
            </a:fld>
            <a:endParaRPr lang="en-GB" dirty="0"/>
          </a:p>
        </p:txBody>
      </p:sp>
    </p:spTree>
    <p:extLst>
      <p:ext uri="{BB962C8B-B14F-4D97-AF65-F5344CB8AC3E}">
        <p14:creationId xmlns:p14="http://schemas.microsoft.com/office/powerpoint/2010/main" val="76827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F6FA19A-6EE5-567D-A5AF-169C3DBD4FB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C4242EB-7099-2E0D-EDB1-9501203D79D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30A4ED1-D74C-A5DC-1EC9-44CD78771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D4ECCCC-4AF6-47DC-8E76-F7F301416563}"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D0F92ED8-25C6-4EE8-311F-C849C54F7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AFC68A4-5C4C-4F51-C4B0-B29D18B04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F4F5A32-331B-487E-BB57-CB0FF189277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1"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9465DEC-0450-1F4B-D2D3-16B030F9EB1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ADC80287-7EDE-EF36-E22A-500FD695585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9E7C812-6BAB-AABC-5C56-CD9E13E8D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A301065-17C9-400A-9D7C-749104476AA8}" type="datetimeFigureOut">
              <a:rPr lang="en-GB"/>
              <a:pPr>
                <a:defRPr/>
              </a:pPr>
              <a:t>12/07/2023</a:t>
            </a:fld>
            <a:endParaRPr lang="en-GB" dirty="0"/>
          </a:p>
        </p:txBody>
      </p:sp>
      <p:sp>
        <p:nvSpPr>
          <p:cNvPr id="5" name="Footer Placeholder 4">
            <a:extLst>
              <a:ext uri="{FF2B5EF4-FFF2-40B4-BE49-F238E27FC236}">
                <a16:creationId xmlns:a16="http://schemas.microsoft.com/office/drawing/2014/main" id="{59741D06-471A-4D01-18F5-782506086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A4EC605C-853C-1B50-BDE9-ACC4E9825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E6256DE-7758-4797-80E9-D22CC179C9A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76D2E15-498E-F879-0967-6D0AE8CA1475}"/>
              </a:ext>
            </a:extLst>
          </p:cNvPr>
          <p:cNvSpPr>
            <a:spLocks noGrp="1"/>
          </p:cNvSpPr>
          <p:nvPr>
            <p:ph type="title"/>
          </p:nvPr>
        </p:nvSpPr>
        <p:spPr bwMode="auto">
          <a:xfrm>
            <a:off x="877888" y="392113"/>
            <a:ext cx="91678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3075" name="Text Placeholder 2">
            <a:extLst>
              <a:ext uri="{FF2B5EF4-FFF2-40B4-BE49-F238E27FC236}">
                <a16:creationId xmlns:a16="http://schemas.microsoft.com/office/drawing/2014/main" id="{73FCBF47-3B07-5D99-2696-0C49799D232B}"/>
              </a:ext>
            </a:extLst>
          </p:cNvPr>
          <p:cNvSpPr>
            <a:spLocks noGrp="1"/>
          </p:cNvSpPr>
          <p:nvPr>
            <p:ph type="body" idx="1"/>
          </p:nvPr>
        </p:nvSpPr>
        <p:spPr bwMode="auto">
          <a:xfrm>
            <a:off x="877888" y="1439863"/>
            <a:ext cx="103759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txStyles>
    <p:titleStyle>
      <a:lvl1pPr algn="l" defTabSz="457200" rtl="0" eaLnBrk="0" fontAlgn="base" hangingPunct="0">
        <a:spcBef>
          <a:spcPct val="0"/>
        </a:spcBef>
        <a:spcAft>
          <a:spcPct val="0"/>
        </a:spcAft>
        <a:defRPr sz="2400" kern="1200">
          <a:solidFill>
            <a:schemeClr val="tx1"/>
          </a:solidFill>
          <a:latin typeface="Arial" panose="020B0604020202020204" pitchFamily="34" charset="0"/>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panose="020B0604020202020204" pitchFamily="34" charset="0"/>
        <a:buChar char="•"/>
        <a:defRPr kern="1200">
          <a:solidFill>
            <a:schemeClr val="tx1"/>
          </a:solidFill>
          <a:latin typeface="Arial" panose="020B0604020202020204" pitchFamily="34" charset="0"/>
          <a:ea typeface="+mn-ea"/>
          <a:cs typeface="+mn-cs"/>
        </a:defRPr>
      </a:lvl1pPr>
      <a:lvl2pPr marL="628650" indent="-285750" algn="l" defTabSz="457200" rtl="0" eaLnBrk="0" fontAlgn="base" hangingPunct="0">
        <a:spcBef>
          <a:spcPct val="20000"/>
        </a:spcBef>
        <a:spcAft>
          <a:spcPct val="0"/>
        </a:spcAft>
        <a:buClr>
          <a:srgbClr val="00C0B5"/>
        </a:buClr>
        <a:buFont typeface="Arial" panose="020B0604020202020204" pitchFamily="34" charset="0"/>
        <a:buChar char="–"/>
        <a:defRPr kern="1200">
          <a:solidFill>
            <a:schemeClr val="tx1"/>
          </a:solidFill>
          <a:latin typeface="Arial" panose="020B0604020202020204" pitchFamily="34" charset="0"/>
          <a:ea typeface="+mn-ea"/>
          <a:cs typeface="+mn-cs"/>
        </a:defRPr>
      </a:lvl2pPr>
      <a:lvl3pPr marL="895350" indent="-228600" algn="l" defTabSz="457200" rtl="0" eaLnBrk="0" fontAlgn="base" hangingPunct="0">
        <a:spcBef>
          <a:spcPct val="20000"/>
        </a:spcBef>
        <a:spcAft>
          <a:spcPct val="0"/>
        </a:spcAft>
        <a:buClr>
          <a:srgbClr val="00C0B5"/>
        </a:buClr>
        <a:buFont typeface="Arial" panose="020B0604020202020204" pitchFamily="34" charset="0"/>
        <a:buChar char="•"/>
        <a:defRPr sz="1600" kern="1200">
          <a:solidFill>
            <a:schemeClr val="tx1"/>
          </a:solidFill>
          <a:latin typeface="Arial" panose="020B0604020202020204" pitchFamily="34" charset="0"/>
          <a:ea typeface="+mn-ea"/>
          <a:cs typeface="+mn-cs"/>
        </a:defRPr>
      </a:lvl3pPr>
      <a:lvl4pPr marL="1162050" indent="-228600" algn="l" defTabSz="457200" rtl="0" eaLnBrk="0" fontAlgn="base" hangingPunct="0">
        <a:spcBef>
          <a:spcPct val="20000"/>
        </a:spcBef>
        <a:spcAft>
          <a:spcPct val="0"/>
        </a:spcAft>
        <a:buClr>
          <a:srgbClr val="00C0B5"/>
        </a:buClr>
        <a:buFont typeface="Arial" panose="020B0604020202020204" pitchFamily="34" charset="0"/>
        <a:buChar char="–"/>
        <a:defRPr sz="1400" kern="1200">
          <a:solidFill>
            <a:schemeClr val="tx1"/>
          </a:solidFill>
          <a:latin typeface="Arial" panose="020B0604020202020204" pitchFamily="34" charset="0"/>
          <a:ea typeface="+mn-ea"/>
          <a:cs typeface="+mn-cs"/>
        </a:defRPr>
      </a:lvl4pPr>
      <a:lvl5pPr marL="1438275" indent="-228600" algn="l" defTabSz="457200" rtl="0" eaLnBrk="0" fontAlgn="base" hangingPunct="0">
        <a:spcBef>
          <a:spcPct val="20000"/>
        </a:spcBef>
        <a:spcAft>
          <a:spcPct val="0"/>
        </a:spcAft>
        <a:buClr>
          <a:srgbClr val="00C0B5"/>
        </a:buClr>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hyperlink" Target="https://gbr01.safelinks.protection.outlook.com/?url=http%3A%2F%2Fwww.lscthub.co.uk%2Fsocialcare&amp;data=05%7C01%7Ce.williams18%40nhs.net%7C702a750651614a6138e408db7d610336%7C37c354b285b047f5b22207b48d774ee3%7C0%7C0%7C638241627862172298%7CUnknown%7CTWFpbGZsb3d8eyJWIjoiMC4wLjAwMDAiLCJQIjoiV2luMzIiLCJBTiI6Ik1haWwiLCJXVCI6Mn0%3D%7C3000%7C%7C%7C&amp;sdata=QzVg3%2BV2Yzl0KRNYthfYRxgJRpTKYvuk1zEdsne6U2c%3D&amp;reserved=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mailto:jane.mahon@blackpool.ac.uk" TargetMode="External"/><Relationship Id="rId5" Type="http://schemas.openxmlformats.org/officeDocument/2006/relationships/image" Target="../media/image5.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5.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10.emf"/><Relationship Id="rId4" Type="http://schemas.openxmlformats.org/officeDocument/2006/relationships/image" Target="cid:image001.jpg@01D97860.10CD16D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5.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5.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1.pn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7.jpeg"/><Relationship Id="rId21" Type="http://schemas.openxmlformats.org/officeDocument/2006/relationships/image" Target="../media/image22.png"/><Relationship Id="rId7" Type="http://schemas.openxmlformats.org/officeDocument/2006/relationships/hyperlink" Target="https://www.lancashireskillshub.co.uk/" TargetMode="External"/><Relationship Id="rId12" Type="http://schemas.openxmlformats.org/officeDocument/2006/relationships/image" Target="../media/image13.jpeg"/><Relationship Id="rId17" Type="http://schemas.openxmlformats.org/officeDocument/2006/relationships/image" Target="../media/image18.emf"/><Relationship Id="rId2" Type="http://schemas.openxmlformats.org/officeDocument/2006/relationships/image" Target="../media/image6.png"/><Relationship Id="rId16" Type="http://schemas.openxmlformats.org/officeDocument/2006/relationships/image" Target="../media/image17.jpeg"/><Relationship Id="rId20"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image" Target="../media/image10.emf"/><Relationship Id="rId11" Type="http://schemas.openxmlformats.org/officeDocument/2006/relationships/image" Target="cid:image001.jpg@01D97860.10CD16D0" TargetMode="External"/><Relationship Id="rId5" Type="http://schemas.openxmlformats.org/officeDocument/2006/relationships/image" Target="../media/image9.png"/><Relationship Id="rId15" Type="http://schemas.openxmlformats.org/officeDocument/2006/relationships/image" Target="../media/image16.emf"/><Relationship Id="rId10" Type="http://schemas.openxmlformats.org/officeDocument/2006/relationships/image" Target="../media/image12.jpeg"/><Relationship Id="rId19"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cid:image001.png@01D887B3.C4D48F30" TargetMode="External"/><Relationship Id="rId14" Type="http://schemas.openxmlformats.org/officeDocument/2006/relationships/image" Target="../media/image15.emf"/><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5.jpe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hyperlink" Target="https://www.lscthub.co.uk/social-care-apprenticeship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4.jpeg"/><Relationship Id="rId7" Type="http://schemas.openxmlformats.org/officeDocument/2006/relationships/diagramQuickStyle" Target="../diagrams/quickStyle3.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8.png"/><Relationship Id="rId9" Type="http://schemas.microsoft.com/office/2007/relationships/diagramDrawing" Target="../diagrams/drawing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20.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4.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g"/><Relationship Id="rId4" Type="http://schemas.openxmlformats.org/officeDocument/2006/relationships/image" Target="../media/image52.jpeg"/><Relationship Id="rId9"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amanda.Buchanan@dwp.gov.uk"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hyperlink" Target="mailto:dawn.orourke@dwp.gov.uk" TargetMode="External"/><Relationship Id="rId3" Type="http://schemas.openxmlformats.org/officeDocument/2006/relationships/notesSlide" Target="../notesSlides/notesSlide31.xml"/><Relationship Id="rId7" Type="http://schemas.openxmlformats.org/officeDocument/2006/relationships/hyperlink" Target="https://ageing-better.org.uk/age-friendly-employer-pledge"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yourpension.gov.uk/mid-life-mot/" TargetMode="External"/><Relationship Id="rId5" Type="http://schemas.openxmlformats.org/officeDocument/2006/relationships/hyperlink" Target="https://timewise.co.uk/wp-content/uploads/2020/06/Timewise-Employee-Toolkit-2020-pdf" TargetMode="External"/><Relationship Id="rId4" Type="http://schemas.openxmlformats.org/officeDocument/2006/relationships/hyperlink" Target="https://www.gov.uk/flexible-working" TargetMode="External"/><Relationship Id="rId9" Type="http://schemas.openxmlformats.org/officeDocument/2006/relationships/image" Target="../media/image63.png"/></Relationships>
</file>

<file path=ppt/slides/_rels/slide41.xml.rels><?xml version="1.0" encoding="UTF-8" standalone="yes"?>
<Relationships xmlns="http://schemas.openxmlformats.org/package/2006/relationships"><Relationship Id="rId8" Type="http://schemas.openxmlformats.org/officeDocument/2006/relationships/hyperlink" Target="https://www.gov.uk/benefits-calculators" TargetMode="External"/><Relationship Id="rId3" Type="http://schemas.openxmlformats.org/officeDocument/2006/relationships/hyperlink" Target="https://www.understandinguniversalcredit.gov.uk/" TargetMode="External"/><Relationship Id="rId7" Type="http://schemas.openxmlformats.org/officeDocument/2006/relationships/hyperlink" Target="https://www.gov.uk/government/publications/autumn-statement-2022-cost-of-living-support-factsheet/cost-of-living-support-factsheet"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hyperlink" Target="https://helpforhouseholds.campaign.gov.uk/" TargetMode="External"/><Relationship Id="rId5" Type="http://schemas.openxmlformats.org/officeDocument/2006/relationships/hyperlink" Target="https://www.gov.uk/jobcentre-plus-help-for-recruiters/recruitment-advice-and-support" TargetMode="External"/><Relationship Id="rId10" Type="http://schemas.openxmlformats.org/officeDocument/2006/relationships/hyperlink" Target="https://www.gov.uk/access-to-work" TargetMode="External"/><Relationship Id="rId4" Type="http://schemas.openxmlformats.org/officeDocument/2006/relationships/hyperlink" Target="https://www.gov.uk/government/publications/how-jobcentre-plus-can-help-employers" TargetMode="External"/><Relationship Id="rId9" Type="http://schemas.openxmlformats.org/officeDocument/2006/relationships/hyperlink" Target="https://www.gov.uk/government/collections/disability-confident-campaig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cid:image001.jpg@01D97860.10CD16D0" TargetMode="External"/><Relationship Id="rId3" Type="http://schemas.openxmlformats.org/officeDocument/2006/relationships/image" Target="../media/image26.png"/><Relationship Id="rId7" Type="http://schemas.openxmlformats.org/officeDocument/2006/relationships/image" Target="../media/image12.jpeg"/><Relationship Id="rId2" Type="http://schemas.openxmlformats.org/officeDocument/2006/relationships/hyperlink" Target="http://www.nhscareersnw.co.uk/" TargetMode="External"/><Relationship Id="rId1" Type="http://schemas.openxmlformats.org/officeDocument/2006/relationships/slideLayout" Target="../slideLayouts/slideLayout1.xml"/><Relationship Id="rId6" Type="http://schemas.openxmlformats.org/officeDocument/2006/relationships/image" Target="cid:image001.png@01D887B3.C4D48F30" TargetMode="External"/><Relationship Id="rId5" Type="http://schemas.openxmlformats.org/officeDocument/2006/relationships/image" Target="../media/image11.png"/><Relationship Id="rId10" Type="http://schemas.openxmlformats.org/officeDocument/2006/relationships/image" Target="../media/image17.jpeg"/><Relationship Id="rId4" Type="http://schemas.openxmlformats.org/officeDocument/2006/relationships/hyperlink" Target="https://www.lancashireskillshub.co.uk/" TargetMode="External"/><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hyperlink" Target="mailto:Brittany.mollart@mbht.nhs.uk" TargetMode="External"/><Relationship Id="rId4" Type="http://schemas.openxmlformats.org/officeDocument/2006/relationships/hyperlink" Target="mailto:Ruth.keeler@mbht.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161D86-963F-118A-8FF6-526F559315AF}"/>
              </a:ext>
            </a:extLst>
          </p:cNvPr>
          <p:cNvSpPr>
            <a:spLocks noGrp="1"/>
          </p:cNvSpPr>
          <p:nvPr>
            <p:ph type="body" sz="half" idx="2"/>
          </p:nvPr>
        </p:nvSpPr>
        <p:spPr>
          <a:xfrm>
            <a:off x="1941513" y="1090613"/>
            <a:ext cx="8793162" cy="1096962"/>
          </a:xfrm>
        </p:spPr>
        <p:txBody>
          <a:bodyPr lIns="68580" tIns="34290" rIns="68580" bIns="34290" rtlCol="0" anchor="ctr">
            <a:normAutofit/>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11267" name="imageSelected1">
            <a:extLst>
              <a:ext uri="{FF2B5EF4-FFF2-40B4-BE49-F238E27FC236}">
                <a16:creationId xmlns:a16="http://schemas.microsoft.com/office/drawing/2014/main" id="{287AE153-DBFE-D712-C6F0-EC78FCFAF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D52E636-7858-BE99-6D7A-20A8FCBECEE0}"/>
              </a:ext>
            </a:extLst>
          </p:cNvPr>
          <p:cNvSpPr txBox="1"/>
          <p:nvPr/>
        </p:nvSpPr>
        <p:spPr>
          <a:xfrm>
            <a:off x="1092200" y="2168525"/>
            <a:ext cx="10218738" cy="4232275"/>
          </a:xfrm>
          <a:prstGeom prst="rect">
            <a:avLst/>
          </a:prstGeom>
          <a:noFill/>
        </p:spPr>
        <p:txBody>
          <a:bodyPr>
            <a:spAutoFit/>
          </a:bodyPr>
          <a:lstStyle/>
          <a:p>
            <a:pPr eaLnBrk="1" fontAlgn="auto" hangingPunct="1">
              <a:spcBef>
                <a:spcPts val="0"/>
              </a:spcBef>
              <a:spcAft>
                <a:spcPts val="0"/>
              </a:spcAft>
              <a:defRPr/>
            </a:pPr>
            <a:r>
              <a:rPr lang="en-US" sz="3200" b="1" dirty="0">
                <a:solidFill>
                  <a:srgbClr val="7030A0"/>
                </a:solidFill>
                <a:latin typeface="+mn-lt"/>
              </a:rPr>
              <a:t>Liz Williams</a:t>
            </a:r>
          </a:p>
          <a:p>
            <a:pPr eaLnBrk="1" fontAlgn="auto" hangingPunct="1">
              <a:spcBef>
                <a:spcPts val="0"/>
              </a:spcBef>
              <a:spcAft>
                <a:spcPts val="0"/>
              </a:spcAft>
              <a:defRPr/>
            </a:pPr>
            <a:r>
              <a:rPr lang="en-US" sz="3200" dirty="0">
                <a:solidFill>
                  <a:srgbClr val="7030A0"/>
                </a:solidFill>
                <a:latin typeface="+mn-lt"/>
              </a:rPr>
              <a:t>Social Care Workforce </a:t>
            </a:r>
            <a:r>
              <a:rPr lang="en-US" sz="3200" dirty="0" err="1">
                <a:solidFill>
                  <a:srgbClr val="7030A0"/>
                </a:solidFill>
                <a:latin typeface="+mn-lt"/>
              </a:rPr>
              <a:t>Programme</a:t>
            </a:r>
            <a:r>
              <a:rPr lang="en-US" sz="3200" dirty="0">
                <a:solidFill>
                  <a:srgbClr val="7030A0"/>
                </a:solidFill>
                <a:latin typeface="+mn-lt"/>
              </a:rPr>
              <a:t> Lead</a:t>
            </a:r>
          </a:p>
          <a:p>
            <a:pPr eaLnBrk="1" fontAlgn="auto" hangingPunct="1">
              <a:spcBef>
                <a:spcPts val="0"/>
              </a:spcBef>
              <a:spcAft>
                <a:spcPts val="0"/>
              </a:spcAft>
              <a:defRPr/>
            </a:pPr>
            <a:r>
              <a:rPr lang="en-US" sz="3200" dirty="0">
                <a:solidFill>
                  <a:srgbClr val="7030A0"/>
                </a:solidFill>
                <a:latin typeface="+mn-lt"/>
              </a:rPr>
              <a:t>Lancashire and South Cumbria ICB</a:t>
            </a:r>
          </a:p>
          <a:p>
            <a:pPr eaLnBrk="1" fontAlgn="auto" hangingPunct="1">
              <a:spcBef>
                <a:spcPts val="0"/>
              </a:spcBef>
              <a:spcAft>
                <a:spcPts val="0"/>
              </a:spcAft>
              <a:defRPr/>
            </a:pPr>
            <a:endParaRPr lang="en-US" sz="3200" dirty="0">
              <a:solidFill>
                <a:srgbClr val="7030A0"/>
              </a:solidFill>
              <a:latin typeface="+mn-lt"/>
            </a:endParaRPr>
          </a:p>
          <a:p>
            <a:pPr eaLnBrk="1" fontAlgn="auto" hangingPunct="1">
              <a:spcBef>
                <a:spcPts val="0"/>
              </a:spcBef>
              <a:spcAft>
                <a:spcPts val="0"/>
              </a:spcAft>
              <a:defRPr/>
            </a:pPr>
            <a:r>
              <a:rPr lang="en-US" sz="3200" b="1" dirty="0">
                <a:solidFill>
                  <a:srgbClr val="7030A0"/>
                </a:solidFill>
                <a:latin typeface="+mn-lt"/>
              </a:rPr>
              <a:t>Welcome</a:t>
            </a:r>
          </a:p>
          <a:p>
            <a:pPr eaLnBrk="1" fontAlgn="auto" hangingPunct="1">
              <a:spcBef>
                <a:spcPts val="0"/>
              </a:spcBef>
              <a:spcAft>
                <a:spcPts val="0"/>
              </a:spcAft>
              <a:defRPr/>
            </a:pPr>
            <a:endParaRPr lang="en-US" sz="3200" b="1" dirty="0">
              <a:solidFill>
                <a:srgbClr val="7030A0"/>
              </a:solidFill>
              <a:latin typeface="+mn-lt"/>
            </a:endParaRPr>
          </a:p>
          <a:p>
            <a:pPr eaLnBrk="1" fontAlgn="auto" hangingPunct="1">
              <a:spcBef>
                <a:spcPts val="0"/>
              </a:spcBef>
              <a:spcAft>
                <a:spcPts val="0"/>
              </a:spcAft>
              <a:defRPr/>
            </a:pPr>
            <a:endParaRPr lang="en-US" sz="3200" b="1" dirty="0">
              <a:solidFill>
                <a:srgbClr val="7030A0"/>
              </a:solidFill>
              <a:latin typeface="+mn-lt"/>
            </a:endParaRPr>
          </a:p>
          <a:p>
            <a:pPr eaLnBrk="1" fontAlgn="auto" hangingPunct="1">
              <a:spcBef>
                <a:spcPts val="0"/>
              </a:spcBef>
              <a:spcAft>
                <a:spcPts val="0"/>
              </a:spcAft>
              <a:defRPr/>
            </a:pPr>
            <a:r>
              <a:rPr lang="en-GB" b="1" u="sng" dirty="0">
                <a:solidFill>
                  <a:srgbClr val="0C882A"/>
                </a:solidFill>
                <a:latin typeface="Arial" panose="020B0604020202020204" pitchFamily="34" charset="0"/>
                <a:ea typeface="Calibri" panose="020F0502020204030204" pitchFamily="34" charset="0"/>
                <a:hlinkClick r:id="rId4" tooltip="Original URL: http://www.lscthub.co.uk/socialcare. Click or tap if you trust this link."/>
              </a:rPr>
              <a:t>www.lscthub.co.uk/socialcare</a:t>
            </a:r>
            <a:endParaRPr lang="en-US" sz="3200" b="1" dirty="0">
              <a:solidFill>
                <a:srgbClr val="7030A0"/>
              </a:solidFill>
              <a:latin typeface="+mn-lt"/>
            </a:endParaRPr>
          </a:p>
          <a:p>
            <a:pPr eaLnBrk="1" fontAlgn="auto" hangingPunct="1">
              <a:spcBef>
                <a:spcPts val="0"/>
              </a:spcBef>
              <a:spcAft>
                <a:spcPts val="0"/>
              </a:spcAft>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11269" name="imageSelected3">
            <a:extLst>
              <a:ext uri="{FF2B5EF4-FFF2-40B4-BE49-F238E27FC236}">
                <a16:creationId xmlns:a16="http://schemas.microsoft.com/office/drawing/2014/main" id="{4973EA7F-71B6-73E2-71B9-785263FF0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8600" y="5729288"/>
            <a:ext cx="2949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D52402-1E60-9D82-BEC9-F456089576E4}"/>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27651" name="imageSelected1">
            <a:extLst>
              <a:ext uri="{FF2B5EF4-FFF2-40B4-BE49-F238E27FC236}">
                <a16:creationId xmlns:a16="http://schemas.microsoft.com/office/drawing/2014/main" id="{5464CDE6-8186-E623-4469-B6EBD07E1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A1E4BE3-0F7A-877C-342B-67B6FF7AE96B}"/>
              </a:ext>
            </a:extLst>
          </p:cNvPr>
          <p:cNvSpPr txBox="1"/>
          <p:nvPr/>
        </p:nvSpPr>
        <p:spPr>
          <a:xfrm>
            <a:off x="431800" y="1720850"/>
            <a:ext cx="11185525" cy="4932363"/>
          </a:xfrm>
          <a:prstGeom prst="rect">
            <a:avLst/>
          </a:prstGeom>
          <a:noFill/>
        </p:spPr>
        <p:txBody>
          <a:bodyPr>
            <a:spAutoFit/>
          </a:bodyPr>
          <a:lstStyle/>
          <a:p>
            <a:pPr eaLnBrk="1" fontAlgn="auto" hangingPunct="1">
              <a:spcBef>
                <a:spcPts val="0"/>
              </a:spcBef>
              <a:spcAft>
                <a:spcPts val="0"/>
              </a:spcAft>
              <a:defRPr/>
            </a:pPr>
            <a:r>
              <a:rPr lang="en-GB" sz="3200" b="1" dirty="0">
                <a:latin typeface="+mn-lt"/>
              </a:rPr>
              <a:t>Lancashire Adult Learning – Nelson &amp; Colne College Group</a:t>
            </a:r>
          </a:p>
          <a:p>
            <a:pPr eaLnBrk="1" fontAlgn="auto" hangingPunct="1">
              <a:spcBef>
                <a:spcPts val="0"/>
              </a:spcBef>
              <a:spcAft>
                <a:spcPts val="0"/>
              </a:spcAft>
              <a:defRPr/>
            </a:pPr>
            <a:endParaRPr lang="en-GB" sz="1000" b="1" dirty="0">
              <a:latin typeface="+mn-lt"/>
            </a:endParaRPr>
          </a:p>
          <a:p>
            <a:pPr marL="457200" indent="-457200" eaLnBrk="1" fontAlgn="auto" hangingPunct="1">
              <a:spcBef>
                <a:spcPts val="0"/>
              </a:spcBef>
              <a:spcAft>
                <a:spcPts val="0"/>
              </a:spcAft>
              <a:buFont typeface="Arial" panose="020B0604020202020204" pitchFamily="34" charset="0"/>
              <a:buChar char="•"/>
              <a:defRPr/>
            </a:pPr>
            <a:r>
              <a:rPr lang="en-GB" sz="2800" b="1" dirty="0">
                <a:latin typeface="+mn-lt"/>
              </a:rPr>
              <a:t>Step into Care Programme – 4 weeks</a:t>
            </a:r>
          </a:p>
          <a:p>
            <a:pPr marL="914400" lvl="1" indent="-457200" eaLnBrk="1" fontAlgn="auto" hangingPunct="1">
              <a:spcBef>
                <a:spcPts val="0"/>
              </a:spcBef>
              <a:spcAft>
                <a:spcPts val="0"/>
              </a:spcAft>
              <a:buFont typeface="Arial" panose="020B0604020202020204" pitchFamily="34" charset="0"/>
              <a:buChar char="•"/>
              <a:defRPr/>
            </a:pPr>
            <a:r>
              <a:rPr lang="en-GB" sz="2800" dirty="0">
                <a:latin typeface="+mn-lt"/>
              </a:rPr>
              <a:t>Focus on progression into employment</a:t>
            </a:r>
          </a:p>
          <a:p>
            <a:pPr marL="914400" lvl="1" indent="-457200" eaLnBrk="1" fontAlgn="auto" hangingPunct="1">
              <a:spcBef>
                <a:spcPts val="0"/>
              </a:spcBef>
              <a:spcAft>
                <a:spcPts val="0"/>
              </a:spcAft>
              <a:buFont typeface="Arial" panose="020B0604020202020204" pitchFamily="34" charset="0"/>
              <a:buChar char="•"/>
              <a:defRPr/>
            </a:pPr>
            <a:r>
              <a:rPr lang="en-GB" sz="2800" dirty="0">
                <a:latin typeface="+mn-lt"/>
              </a:rPr>
              <a:t>Programme co-created with ICB </a:t>
            </a:r>
          </a:p>
          <a:p>
            <a:pPr marL="914400" lvl="1" indent="-457200" eaLnBrk="1" fontAlgn="auto" hangingPunct="1">
              <a:spcBef>
                <a:spcPts val="0"/>
              </a:spcBef>
              <a:spcAft>
                <a:spcPts val="0"/>
              </a:spcAft>
              <a:buFont typeface="Arial" panose="020B0604020202020204" pitchFamily="34" charset="0"/>
              <a:buChar char="•"/>
              <a:defRPr/>
            </a:pPr>
            <a:r>
              <a:rPr lang="en-GB" sz="2800" dirty="0">
                <a:latin typeface="+mn-lt"/>
              </a:rPr>
              <a:t>Remove barriers </a:t>
            </a:r>
          </a:p>
          <a:p>
            <a:pPr marL="1371600" lvl="2" indent="-457200" eaLnBrk="1" fontAlgn="auto" hangingPunct="1">
              <a:spcBef>
                <a:spcPts val="0"/>
              </a:spcBef>
              <a:spcAft>
                <a:spcPts val="0"/>
              </a:spcAft>
              <a:buFont typeface="Arial" panose="020B0604020202020204" pitchFamily="34" charset="0"/>
              <a:buChar char="•"/>
              <a:defRPr/>
            </a:pPr>
            <a:r>
              <a:rPr lang="en-GB" sz="2800" dirty="0">
                <a:latin typeface="+mn-lt"/>
              </a:rPr>
              <a:t>Enhanced DBS, employers local to individuals, support from DWP</a:t>
            </a:r>
          </a:p>
          <a:p>
            <a:pPr marL="914400" lvl="1" indent="-457200" eaLnBrk="1" fontAlgn="auto" hangingPunct="1">
              <a:spcBef>
                <a:spcPts val="0"/>
              </a:spcBef>
              <a:spcAft>
                <a:spcPts val="0"/>
              </a:spcAft>
              <a:buFont typeface="Arial" panose="020B0604020202020204" pitchFamily="34" charset="0"/>
              <a:buChar char="•"/>
              <a:defRPr/>
            </a:pPr>
            <a:r>
              <a:rPr lang="en-GB" sz="2800" dirty="0">
                <a:latin typeface="+mn-lt"/>
              </a:rPr>
              <a:t>Working interview</a:t>
            </a:r>
          </a:p>
          <a:p>
            <a:pPr eaLnBrk="1" fontAlgn="auto" hangingPunct="1">
              <a:spcBef>
                <a:spcPts val="0"/>
              </a:spcBef>
              <a:spcAft>
                <a:spcPts val="0"/>
              </a:spcAft>
              <a:defRPr/>
            </a:pPr>
            <a:endParaRPr lang="en-GB" sz="2800" dirty="0">
              <a:latin typeface="+mn-lt"/>
            </a:endParaRPr>
          </a:p>
          <a:p>
            <a:pPr eaLnBrk="1" fontAlgn="auto" hangingPunct="1">
              <a:spcBef>
                <a:spcPts val="0"/>
              </a:spcBef>
              <a:spcAft>
                <a:spcPts val="0"/>
              </a:spcAft>
              <a:defRPr/>
            </a:pPr>
            <a:r>
              <a:rPr lang="en-GB" sz="2800" dirty="0">
                <a:latin typeface="+mn-lt"/>
              </a:rPr>
              <a:t>Britt </a:t>
            </a:r>
            <a:r>
              <a:rPr lang="en-GB" sz="2800" dirty="0" err="1">
                <a:latin typeface="+mn-lt"/>
              </a:rPr>
              <a:t>Mollart</a:t>
            </a:r>
            <a:r>
              <a:rPr lang="en-GB" sz="2800" dirty="0">
                <a:latin typeface="+mn-lt"/>
              </a:rPr>
              <a:t> - brittany.mollart@mbht.nhs.uk </a:t>
            </a:r>
            <a:endParaRPr lang="en-US" sz="280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27653" name="Content Placeholder 5">
            <a:extLst>
              <a:ext uri="{FF2B5EF4-FFF2-40B4-BE49-F238E27FC236}">
                <a16:creationId xmlns:a16="http://schemas.microsoft.com/office/drawing/2014/main" id="{EFD92563-1E36-1C04-43EA-659187941B3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109075" y="5478463"/>
            <a:ext cx="2298700" cy="839787"/>
          </a:xfrm>
        </p:spPr>
      </p:pic>
      <p:pic>
        <p:nvPicPr>
          <p:cNvPr id="27654" name="imageSelected3">
            <a:extLst>
              <a:ext uri="{FF2B5EF4-FFF2-40B4-BE49-F238E27FC236}">
                <a16:creationId xmlns:a16="http://schemas.microsoft.com/office/drawing/2014/main" id="{AD6DBDD3-7118-CDB6-A09A-1E17D56B5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5792788"/>
            <a:ext cx="29479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5E7E77-8EA7-E7AD-26CB-8757F2A49232}"/>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29699" name="imageSelected1">
            <a:extLst>
              <a:ext uri="{FF2B5EF4-FFF2-40B4-BE49-F238E27FC236}">
                <a16:creationId xmlns:a16="http://schemas.microsoft.com/office/drawing/2014/main" id="{0EF7F80F-7C87-05D3-9A51-2DBB4378B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6DD6392-AF79-99E5-5FB1-B4861747822D}"/>
              </a:ext>
            </a:extLst>
          </p:cNvPr>
          <p:cNvSpPr txBox="1"/>
          <p:nvPr/>
        </p:nvSpPr>
        <p:spPr>
          <a:xfrm>
            <a:off x="504825" y="1503363"/>
            <a:ext cx="11112500" cy="4178300"/>
          </a:xfrm>
          <a:prstGeom prst="rect">
            <a:avLst/>
          </a:prstGeom>
          <a:noFill/>
        </p:spPr>
        <p:txBody>
          <a:bodyPr>
            <a:spAutoFit/>
          </a:bodyPr>
          <a:lstStyle/>
          <a:p>
            <a:pPr eaLnBrk="1" fontAlgn="auto" hangingPunct="1">
              <a:spcBef>
                <a:spcPts val="0"/>
              </a:spcBef>
              <a:spcAft>
                <a:spcPts val="0"/>
              </a:spcAft>
              <a:defRPr/>
            </a:pPr>
            <a:r>
              <a:rPr lang="en-GB" sz="3600" b="1" dirty="0">
                <a:latin typeface="+mn-lt"/>
              </a:rPr>
              <a:t>Translating UK Care</a:t>
            </a:r>
          </a:p>
          <a:p>
            <a:pPr marL="457200" indent="-457200" eaLnBrk="1" fontAlgn="auto" hangingPunct="1">
              <a:spcBef>
                <a:spcPts val="0"/>
              </a:spcBef>
              <a:spcAft>
                <a:spcPts val="0"/>
              </a:spcAft>
              <a:buFont typeface="Arial" panose="020B0604020202020204" pitchFamily="34" charset="0"/>
              <a:buChar char="•"/>
              <a:defRPr/>
            </a:pPr>
            <a:r>
              <a:rPr lang="en-GB" sz="2400" dirty="0">
                <a:latin typeface="+mn-lt"/>
              </a:rPr>
              <a:t>6-week programme to support international workers in their transition to working in the care sector in the UK</a:t>
            </a:r>
          </a:p>
          <a:p>
            <a:pPr marL="457200" indent="-457200" eaLnBrk="1" fontAlgn="auto" hangingPunct="1">
              <a:spcBef>
                <a:spcPts val="0"/>
              </a:spcBef>
              <a:spcAft>
                <a:spcPts val="0"/>
              </a:spcAft>
              <a:buFont typeface="Arial" panose="020B0604020202020204" pitchFamily="34" charset="0"/>
              <a:buChar char="•"/>
              <a:defRPr/>
            </a:pPr>
            <a:r>
              <a:rPr lang="en-GB" sz="2400" dirty="0">
                <a:latin typeface="+mn-lt"/>
              </a:rPr>
              <a:t>Providing underpinning knowledge required to understand English traditions, values and culture</a:t>
            </a:r>
          </a:p>
          <a:p>
            <a:pPr marL="457200" indent="-457200" eaLnBrk="1" fontAlgn="auto" hangingPunct="1">
              <a:spcBef>
                <a:spcPts val="0"/>
              </a:spcBef>
              <a:spcAft>
                <a:spcPts val="0"/>
              </a:spcAft>
              <a:buFont typeface="Arial" panose="020B0604020202020204" pitchFamily="34" charset="0"/>
              <a:buChar char="•"/>
              <a:defRPr/>
            </a:pPr>
            <a:r>
              <a:rPr lang="en-GB" sz="2400" dirty="0">
                <a:latin typeface="+mn-lt"/>
              </a:rPr>
              <a:t>Aims to improve confidence and empower staff to feel included and able to progress within their role</a:t>
            </a:r>
          </a:p>
          <a:p>
            <a:pPr marL="457200" indent="-457200" eaLnBrk="1" fontAlgn="auto" hangingPunct="1">
              <a:spcBef>
                <a:spcPts val="0"/>
              </a:spcBef>
              <a:spcAft>
                <a:spcPts val="0"/>
              </a:spcAft>
              <a:buFont typeface="Arial" panose="020B0604020202020204" pitchFamily="34" charset="0"/>
              <a:buChar char="•"/>
              <a:defRPr/>
            </a:pPr>
            <a:r>
              <a:rPr lang="en-GB" sz="2400" dirty="0">
                <a:latin typeface="+mn-lt"/>
              </a:rPr>
              <a:t>Commissioned and co-designed by the Social Care Training Hub </a:t>
            </a:r>
          </a:p>
          <a:p>
            <a:pPr marL="457200" indent="-457200" eaLnBrk="1" fontAlgn="auto" hangingPunct="1">
              <a:spcBef>
                <a:spcPts val="0"/>
              </a:spcBef>
              <a:spcAft>
                <a:spcPts val="0"/>
              </a:spcAft>
              <a:buFont typeface="Arial" panose="020B0604020202020204" pitchFamily="34" charset="0"/>
              <a:buChar char="•"/>
              <a:defRPr/>
            </a:pPr>
            <a:r>
              <a:rPr lang="en-GB" sz="2400" dirty="0">
                <a:latin typeface="+mn-lt"/>
              </a:rPr>
              <a:t>4 Care homes</a:t>
            </a:r>
          </a:p>
          <a:p>
            <a:pPr marL="457200" indent="-457200" eaLnBrk="1" fontAlgn="auto" hangingPunct="1">
              <a:spcBef>
                <a:spcPts val="0"/>
              </a:spcBef>
              <a:spcAft>
                <a:spcPts val="0"/>
              </a:spcAft>
              <a:buFont typeface="Arial" panose="020B0604020202020204" pitchFamily="34" charset="0"/>
              <a:buChar char="•"/>
              <a:defRPr/>
            </a:pPr>
            <a:r>
              <a:rPr lang="en-GB" sz="2400" dirty="0">
                <a:latin typeface="+mn-lt"/>
              </a:rPr>
              <a:t>Liz Williams - e.williams18@nhs.net</a:t>
            </a:r>
            <a:endParaRPr lang="en-US" sz="120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29701" name="Content Placeholder 5">
            <a:extLst>
              <a:ext uri="{FF2B5EF4-FFF2-40B4-BE49-F238E27FC236}">
                <a16:creationId xmlns:a16="http://schemas.microsoft.com/office/drawing/2014/main" id="{B6FE6873-8B1C-33BE-D967-0B7969DA067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109075" y="5478463"/>
            <a:ext cx="2298700" cy="839787"/>
          </a:xfrm>
        </p:spPr>
      </p:pic>
      <p:pic>
        <p:nvPicPr>
          <p:cNvPr id="29702" name="imageSelected3">
            <a:extLst>
              <a:ext uri="{FF2B5EF4-FFF2-40B4-BE49-F238E27FC236}">
                <a16:creationId xmlns:a16="http://schemas.microsoft.com/office/drawing/2014/main" id="{C36BF0E0-5AEF-02F0-7372-59C81C71CD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5681663"/>
            <a:ext cx="29495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5051C2-A20A-4D6F-8788-1C0D481191C0}"/>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31747" name="imageSelected1">
            <a:extLst>
              <a:ext uri="{FF2B5EF4-FFF2-40B4-BE49-F238E27FC236}">
                <a16:creationId xmlns:a16="http://schemas.microsoft.com/office/drawing/2014/main" id="{03FE76CC-3295-A508-39CA-6E045F938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8807548-9346-26EB-EFE1-87427FAF5B0E}"/>
              </a:ext>
            </a:extLst>
          </p:cNvPr>
          <p:cNvSpPr txBox="1"/>
          <p:nvPr/>
        </p:nvSpPr>
        <p:spPr>
          <a:xfrm>
            <a:off x="1000125" y="1811338"/>
            <a:ext cx="10191750" cy="5516562"/>
          </a:xfrm>
          <a:prstGeom prst="rect">
            <a:avLst/>
          </a:prstGeom>
          <a:noFill/>
        </p:spPr>
        <p:txBody>
          <a:bodyPr>
            <a:spAutoFit/>
          </a:bodyPr>
          <a:lstStyle/>
          <a:p>
            <a:pPr eaLnBrk="1" fontAlgn="auto" hangingPunct="1">
              <a:spcBef>
                <a:spcPts val="0"/>
              </a:spcBef>
              <a:spcAft>
                <a:spcPts val="0"/>
              </a:spcAft>
              <a:defRPr/>
            </a:pPr>
            <a:r>
              <a:rPr lang="en-GB" sz="3600" b="1" dirty="0">
                <a:latin typeface="+mn-lt"/>
              </a:rPr>
              <a:t>Lancashire Adult Learning - Health &amp; Social Care</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400" dirty="0">
                <a:latin typeface="+mn-lt"/>
              </a:rPr>
              <a:t>Supporting recruitment - healthcare, social care, disabilities &amp; counselling</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400" dirty="0">
                <a:latin typeface="+mn-lt"/>
              </a:rPr>
              <a:t>CPD – First Aid &amp; Mental Health First Aid, Food Safety, Moving &amp; Handling</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400" dirty="0">
                <a:latin typeface="+mn-lt"/>
              </a:rPr>
              <a:t>Engage with individuals in Community settings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400" dirty="0">
                <a:latin typeface="+mn-lt"/>
              </a:rPr>
              <a:t>Online College – range of accredited online learning packages </a:t>
            </a:r>
          </a:p>
          <a:p>
            <a:pPr eaLnBrk="1" fontAlgn="auto" hangingPunct="1">
              <a:lnSpc>
                <a:spcPct val="200000"/>
              </a:lnSpc>
              <a:spcBef>
                <a:spcPts val="0"/>
              </a:spcBef>
              <a:spcAft>
                <a:spcPts val="0"/>
              </a:spcAft>
              <a:defRPr/>
            </a:pPr>
            <a:r>
              <a:rPr lang="en-GB" sz="2400" b="1" dirty="0">
                <a:latin typeface="+mn-lt"/>
              </a:rPr>
              <a:t>Find us in the Market place or email: hsc.lal@nelsongroup.ac.uk</a:t>
            </a:r>
          </a:p>
          <a:p>
            <a:pPr eaLnBrk="1" fontAlgn="auto" hangingPunct="1">
              <a:spcBef>
                <a:spcPts val="0"/>
              </a:spcBef>
              <a:spcAft>
                <a:spcPts val="0"/>
              </a:spcAft>
              <a:defRPr/>
            </a:pPr>
            <a:endParaRPr lang="en-GB" sz="2800" dirty="0">
              <a:solidFill>
                <a:schemeClr val="accent6"/>
              </a:solidFill>
              <a:latin typeface="+mn-lt"/>
            </a:endParaRPr>
          </a:p>
          <a:p>
            <a:pPr eaLnBrk="1" fontAlgn="auto" hangingPunct="1">
              <a:spcBef>
                <a:spcPts val="0"/>
              </a:spcBef>
              <a:spcAft>
                <a:spcPts val="0"/>
              </a:spcAft>
              <a:defRPr/>
            </a:pPr>
            <a:endParaRPr lang="en-GB" sz="2800" dirty="0">
              <a:solidFill>
                <a:schemeClr val="accent6"/>
              </a:solidFill>
              <a:latin typeface="+mn-lt"/>
            </a:endParaRPr>
          </a:p>
          <a:p>
            <a:pPr eaLnBrk="1" fontAlgn="auto" hangingPunct="1">
              <a:spcBef>
                <a:spcPts val="0"/>
              </a:spcBef>
              <a:spcAft>
                <a:spcPts val="0"/>
              </a:spcAft>
              <a:defRPr/>
            </a:pPr>
            <a:endParaRPr lang="en-GB" sz="2800" dirty="0">
              <a:solidFill>
                <a:schemeClr val="accent6"/>
              </a:solidFill>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31749" name="Content Placeholder 5">
            <a:extLst>
              <a:ext uri="{FF2B5EF4-FFF2-40B4-BE49-F238E27FC236}">
                <a16:creationId xmlns:a16="http://schemas.microsoft.com/office/drawing/2014/main" id="{DB568C6F-D20E-2A44-37C9-7E78A60BD43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423400" y="5513388"/>
            <a:ext cx="2297113" cy="839787"/>
          </a:xfrm>
        </p:spPr>
      </p:pic>
      <p:pic>
        <p:nvPicPr>
          <p:cNvPr id="31750" name="imageSelected3">
            <a:extLst>
              <a:ext uri="{FF2B5EF4-FFF2-40B4-BE49-F238E27FC236}">
                <a16:creationId xmlns:a16="http://schemas.microsoft.com/office/drawing/2014/main" id="{FDB4C139-9425-1A71-B3B5-4E517507F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5827713"/>
            <a:ext cx="2949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3436B1-0301-CBFB-AFA1-3BB19FB0E08E}"/>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33795" name="imageSelected1">
            <a:extLst>
              <a:ext uri="{FF2B5EF4-FFF2-40B4-BE49-F238E27FC236}">
                <a16:creationId xmlns:a16="http://schemas.microsoft.com/office/drawing/2014/main" id="{305D3E2A-8841-2F33-B55A-8F42B8F7C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BB01649-F578-96BA-708B-5C680762AD2C}"/>
              </a:ext>
            </a:extLst>
          </p:cNvPr>
          <p:cNvSpPr txBox="1"/>
          <p:nvPr/>
        </p:nvSpPr>
        <p:spPr>
          <a:xfrm>
            <a:off x="471488" y="1601788"/>
            <a:ext cx="11145837" cy="6908800"/>
          </a:xfrm>
          <a:prstGeom prst="rect">
            <a:avLst/>
          </a:prstGeom>
          <a:noFill/>
        </p:spPr>
        <p:txBody>
          <a:bodyPr>
            <a:spAutoFit/>
          </a:bodyPr>
          <a:lstStyle/>
          <a:p>
            <a:pPr algn="ctr" eaLnBrk="1" fontAlgn="auto" hangingPunct="1">
              <a:lnSpc>
                <a:spcPct val="150000"/>
              </a:lnSpc>
              <a:spcBef>
                <a:spcPts val="0"/>
              </a:spcBef>
              <a:spcAft>
                <a:spcPts val="0"/>
              </a:spcAft>
              <a:defRPr/>
            </a:pPr>
            <a:r>
              <a:rPr lang="en-GB" sz="3200" b="1" dirty="0">
                <a:latin typeface="+mn-lt"/>
              </a:rPr>
              <a:t>Lancashire Adult Learning </a:t>
            </a:r>
            <a:r>
              <a:rPr lang="en-GB" sz="3200" dirty="0">
                <a:latin typeface="+mn-lt"/>
              </a:rPr>
              <a:t>- </a:t>
            </a:r>
            <a:r>
              <a:rPr lang="en-GB" sz="3200" b="1" dirty="0">
                <a:latin typeface="+mn-lt"/>
              </a:rPr>
              <a:t>Health &amp; Wellbeing</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000" b="1" dirty="0">
                <a:latin typeface="+mn-lt"/>
              </a:rPr>
              <a:t>Health &amp; Well-being in the workplace</a:t>
            </a:r>
          </a:p>
          <a:p>
            <a:pPr marL="342900" indent="-342900" eaLnBrk="1" fontAlgn="auto" hangingPunct="1">
              <a:spcBef>
                <a:spcPts val="0"/>
              </a:spcBef>
              <a:spcAft>
                <a:spcPts val="0"/>
              </a:spcAft>
              <a:buFont typeface="Arial" panose="020B0604020202020204" pitchFamily="34" charset="0"/>
              <a:buChar char="•"/>
              <a:defRPr/>
            </a:pPr>
            <a:r>
              <a:rPr lang="en-GB" sz="2000" dirty="0">
                <a:latin typeface="+mn-lt"/>
              </a:rPr>
              <a:t>Support your workforce and improve morale by offering your employees our wide range of FREE and flexible Workplace Wellbeing sessions</a:t>
            </a:r>
          </a:p>
          <a:p>
            <a:pPr marL="342900" indent="-342900" eaLnBrk="1" fontAlgn="auto" hangingPunct="1">
              <a:spcBef>
                <a:spcPts val="0"/>
              </a:spcBef>
              <a:spcAft>
                <a:spcPts val="0"/>
              </a:spcAft>
              <a:buFont typeface="Arial" panose="020B0604020202020204" pitchFamily="34" charset="0"/>
              <a:buChar char="•"/>
              <a:defRPr/>
            </a:pPr>
            <a:r>
              <a:rPr lang="en-GB" sz="2000" dirty="0">
                <a:latin typeface="+mn-lt"/>
              </a:rPr>
              <a:t>Delivered online or face to face</a:t>
            </a:r>
          </a:p>
          <a:p>
            <a:pPr marL="342900" indent="-342900" eaLnBrk="1" fontAlgn="auto" hangingPunct="1">
              <a:spcBef>
                <a:spcPts val="0"/>
              </a:spcBef>
              <a:spcAft>
                <a:spcPts val="0"/>
              </a:spcAft>
              <a:buFont typeface="Arial" panose="020B0604020202020204" pitchFamily="34" charset="0"/>
              <a:buChar char="•"/>
              <a:defRPr/>
            </a:pPr>
            <a:r>
              <a:rPr lang="en-GB" sz="2000" dirty="0">
                <a:latin typeface="+mn-lt"/>
              </a:rPr>
              <a:t>Mindfulness &amp; Mental Wellbeing • Desk Based Exercise &amp; Yoga • Arts &amp; Crafts for Wellbeing • Confidence Building • Sleep Well • Men's Health •  Menopause</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2000" b="1" dirty="0">
                <a:latin typeface="+mn-lt"/>
              </a:rPr>
              <a:t>Benefits to your business include</a:t>
            </a:r>
            <a:r>
              <a:rPr lang="en-GB" sz="2000"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n-GB" sz="2000" dirty="0">
                <a:latin typeface="+mn-lt"/>
              </a:rPr>
              <a:t>Employee satisfaction and improved wellbeing • Higher levels of performance and increased productivity • Less sickness absence •Retaining star employees • And more!</a:t>
            </a:r>
          </a:p>
          <a:p>
            <a:pPr algn="ctr" eaLnBrk="1" fontAlgn="auto" hangingPunct="1">
              <a:lnSpc>
                <a:spcPct val="150000"/>
              </a:lnSpc>
              <a:spcBef>
                <a:spcPts val="0"/>
              </a:spcBef>
              <a:spcAft>
                <a:spcPts val="0"/>
              </a:spcAft>
              <a:defRPr/>
            </a:pPr>
            <a:r>
              <a:rPr lang="en-GB" sz="2000" b="1" dirty="0">
                <a:latin typeface="+mn-lt"/>
              </a:rPr>
              <a:t>Find us in the Market place or email: Danielle.thorpe@nelsongroup.ac.uk</a:t>
            </a:r>
          </a:p>
          <a:p>
            <a:pPr eaLnBrk="1" fontAlgn="auto" hangingPunct="1">
              <a:spcBef>
                <a:spcPts val="0"/>
              </a:spcBef>
              <a:spcAft>
                <a:spcPts val="0"/>
              </a:spcAft>
              <a:defRPr/>
            </a:pPr>
            <a:endParaRPr lang="en-GB" sz="2800" dirty="0">
              <a:solidFill>
                <a:schemeClr val="accent6"/>
              </a:solidFill>
              <a:latin typeface="+mn-lt"/>
            </a:endParaRPr>
          </a:p>
          <a:p>
            <a:pPr marL="342900" indent="-342900" eaLnBrk="1" fontAlgn="auto" hangingPunct="1">
              <a:spcBef>
                <a:spcPts val="0"/>
              </a:spcBef>
              <a:spcAft>
                <a:spcPts val="0"/>
              </a:spcAft>
              <a:buFont typeface="Arial" panose="020B0604020202020204" pitchFamily="34" charset="0"/>
              <a:buChar char="•"/>
              <a:defRPr/>
            </a:pPr>
            <a:endParaRPr lang="en-GB" sz="2400" dirty="0">
              <a:solidFill>
                <a:schemeClr val="accent6"/>
              </a:solidFill>
              <a:latin typeface="+mn-lt"/>
            </a:endParaRPr>
          </a:p>
          <a:p>
            <a:pPr eaLnBrk="1" fontAlgn="auto" hangingPunct="1">
              <a:spcBef>
                <a:spcPts val="0"/>
              </a:spcBef>
              <a:spcAft>
                <a:spcPts val="0"/>
              </a:spcAft>
              <a:defRPr/>
            </a:pPr>
            <a:endParaRPr lang="en-GB" sz="2000" dirty="0">
              <a:solidFill>
                <a:schemeClr val="accent6"/>
              </a:solidFill>
              <a:latin typeface="+mn-lt"/>
            </a:endParaRPr>
          </a:p>
          <a:p>
            <a:pPr eaLnBrk="1" fontAlgn="auto" hangingPunct="1">
              <a:spcBef>
                <a:spcPts val="0"/>
              </a:spcBef>
              <a:spcAft>
                <a:spcPts val="0"/>
              </a:spcAft>
              <a:defRPr/>
            </a:pPr>
            <a:endParaRPr lang="en-GB" sz="2000" dirty="0">
              <a:solidFill>
                <a:schemeClr val="accent6"/>
              </a:solidFill>
              <a:latin typeface="+mn-lt"/>
            </a:endParaRPr>
          </a:p>
          <a:p>
            <a:pPr eaLnBrk="1" fontAlgn="auto" hangingPunct="1">
              <a:spcBef>
                <a:spcPts val="0"/>
              </a:spcBef>
              <a:spcAft>
                <a:spcPts val="0"/>
              </a:spcAft>
              <a:defRPr/>
            </a:pPr>
            <a:endParaRPr lang="en-GB" sz="2000" dirty="0">
              <a:solidFill>
                <a:schemeClr val="accent6"/>
              </a:solidFill>
              <a:latin typeface="+mn-lt"/>
            </a:endParaRPr>
          </a:p>
          <a:p>
            <a:pPr eaLnBrk="1" fontAlgn="auto" hangingPunct="1">
              <a:spcBef>
                <a:spcPts val="0"/>
              </a:spcBef>
              <a:spcAft>
                <a:spcPts val="0"/>
              </a:spcAft>
              <a:defRPr/>
            </a:pPr>
            <a:endParaRPr lang="en-GB" sz="2000" dirty="0">
              <a:solidFill>
                <a:schemeClr val="accent6"/>
              </a:solidFill>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10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10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100" dirty="0">
              <a:latin typeface="+mn-lt"/>
            </a:endParaRPr>
          </a:p>
        </p:txBody>
      </p:sp>
      <p:pic>
        <p:nvPicPr>
          <p:cNvPr id="33797" name="Content Placeholder 5">
            <a:extLst>
              <a:ext uri="{FF2B5EF4-FFF2-40B4-BE49-F238E27FC236}">
                <a16:creationId xmlns:a16="http://schemas.microsoft.com/office/drawing/2014/main" id="{02D9E89F-49E7-27DC-1F7E-507F9EF4C4A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423400" y="5791200"/>
            <a:ext cx="2297113" cy="839788"/>
          </a:xfrm>
        </p:spPr>
      </p:pic>
      <p:pic>
        <p:nvPicPr>
          <p:cNvPr id="33798" name="imageSelected3">
            <a:extLst>
              <a:ext uri="{FF2B5EF4-FFF2-40B4-BE49-F238E27FC236}">
                <a16:creationId xmlns:a16="http://schemas.microsoft.com/office/drawing/2014/main" id="{46AB8F83-AD67-3ACD-55FA-5797A132B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862638"/>
            <a:ext cx="2949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D32D32-3E16-43D3-0357-ADEC2E3A7D49}"/>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35843" name="imageSelected1">
            <a:extLst>
              <a:ext uri="{FF2B5EF4-FFF2-40B4-BE49-F238E27FC236}">
                <a16:creationId xmlns:a16="http://schemas.microsoft.com/office/drawing/2014/main" id="{DF105115-798D-3036-86AE-FD30DB394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Content Placeholder 5">
            <a:extLst>
              <a:ext uri="{FF2B5EF4-FFF2-40B4-BE49-F238E27FC236}">
                <a16:creationId xmlns:a16="http://schemas.microsoft.com/office/drawing/2014/main" id="{BE949F6E-707A-BDF9-DEE1-2BBBF012B43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93763" y="452438"/>
            <a:ext cx="966787" cy="839787"/>
          </a:xfrm>
        </p:spPr>
      </p:pic>
      <p:pic>
        <p:nvPicPr>
          <p:cNvPr id="35845" name="imageSelected3">
            <a:extLst>
              <a:ext uri="{FF2B5EF4-FFF2-40B4-BE49-F238E27FC236}">
                <a16:creationId xmlns:a16="http://schemas.microsoft.com/office/drawing/2014/main" id="{6731438A-06EE-6D7D-47A5-C139EDEAC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5483225"/>
            <a:ext cx="2949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A924A22-7527-C21C-8B78-B5046FE1FEB5}"/>
              </a:ext>
            </a:extLst>
          </p:cNvPr>
          <p:cNvSpPr txBox="1"/>
          <p:nvPr/>
        </p:nvSpPr>
        <p:spPr>
          <a:xfrm>
            <a:off x="804863" y="1720850"/>
            <a:ext cx="11123612" cy="3694113"/>
          </a:xfrm>
          <a:prstGeom prst="rect">
            <a:avLst/>
          </a:prstGeom>
          <a:noFill/>
        </p:spPr>
        <p:txBody>
          <a:bodyPr>
            <a:spAutoFit/>
          </a:bodyPr>
          <a:lstStyle/>
          <a:p>
            <a:pPr algn="just" eaLnBrk="1" fontAlgn="auto" hangingPunct="1">
              <a:spcBef>
                <a:spcPts val="0"/>
              </a:spcBef>
              <a:spcAft>
                <a:spcPts val="0"/>
              </a:spcAft>
              <a:defRPr/>
            </a:pPr>
            <a:r>
              <a:rPr lang="en-GB" b="1" u="sng" dirty="0">
                <a:solidFill>
                  <a:srgbClr val="242424"/>
                </a:solidFill>
                <a:latin typeface="Segoe UI" panose="020B0502040204020203" pitchFamily="34" charset="0"/>
              </a:rPr>
              <a:t>B&amp;FC contact for T levels</a:t>
            </a:r>
            <a:r>
              <a:rPr lang="en-GB" dirty="0">
                <a:solidFill>
                  <a:srgbClr val="242424"/>
                </a:solidFill>
                <a:latin typeface="Segoe UI" panose="020B0502040204020203" pitchFamily="34" charset="0"/>
              </a:rPr>
              <a:t>: Jane Mahon: Careers, Placements and Transition Manager -</a:t>
            </a:r>
            <a:r>
              <a:rPr lang="en-GB" dirty="0">
                <a:solidFill>
                  <a:srgbClr val="1155CC"/>
                </a:solidFill>
                <a:latin typeface="Segoe UI" panose="020B0502040204020203" pitchFamily="34" charset="0"/>
                <a:hlinkClick r:id="rId6"/>
              </a:rPr>
              <a:t>jane.mahon@blackpool.ac.uk</a:t>
            </a:r>
            <a:r>
              <a:rPr lang="en-GB" dirty="0">
                <a:solidFill>
                  <a:srgbClr val="242424"/>
                </a:solidFill>
                <a:latin typeface="Segoe UI" panose="020B0502040204020203" pitchFamily="34" charset="0"/>
              </a:rPr>
              <a:t> 01253 504018</a:t>
            </a:r>
            <a:endParaRPr lang="en-GB" dirty="0">
              <a:solidFill>
                <a:srgbClr val="000000"/>
              </a:solidFill>
            </a:endParaRPr>
          </a:p>
          <a:p>
            <a:pPr algn="just" eaLnBrk="1" fontAlgn="auto" hangingPunct="1">
              <a:spcBef>
                <a:spcPts val="0"/>
              </a:spcBef>
              <a:spcAft>
                <a:spcPts val="0"/>
              </a:spcAft>
              <a:defRPr/>
            </a:pPr>
            <a:endParaRPr lang="en-GB" dirty="0">
              <a:solidFill>
                <a:srgbClr val="000000"/>
              </a:solidFill>
            </a:endParaRPr>
          </a:p>
          <a:p>
            <a:pPr algn="just" eaLnBrk="1" fontAlgn="auto" hangingPunct="1">
              <a:spcBef>
                <a:spcPts val="0"/>
              </a:spcBef>
              <a:spcAft>
                <a:spcPts val="0"/>
              </a:spcAft>
              <a:defRPr/>
            </a:pPr>
            <a:r>
              <a:rPr lang="en-GB" b="1" u="sng" dirty="0">
                <a:solidFill>
                  <a:srgbClr val="242424"/>
                </a:solidFill>
                <a:latin typeface="Segoe UI" panose="020B0502040204020203" pitchFamily="34" charset="0"/>
              </a:rPr>
              <a:t>Requirements: </a:t>
            </a:r>
            <a:r>
              <a:rPr lang="en-GB" dirty="0">
                <a:solidFill>
                  <a:srgbClr val="242424"/>
                </a:solidFill>
                <a:latin typeface="Segoe UI" panose="020B0502040204020203" pitchFamily="34" charset="0"/>
              </a:rPr>
              <a:t>315 hrs as a minimum that can be split over the 2-year programme. This is employer-led, and can be structured in 'blocks' of time, or 1-2 days per week. </a:t>
            </a:r>
          </a:p>
          <a:p>
            <a:pPr algn="just" eaLnBrk="1" fontAlgn="auto" hangingPunct="1">
              <a:spcBef>
                <a:spcPts val="0"/>
              </a:spcBef>
              <a:spcAft>
                <a:spcPts val="0"/>
              </a:spcAft>
              <a:defRPr/>
            </a:pPr>
            <a:endParaRPr lang="en-GB" dirty="0">
              <a:solidFill>
                <a:srgbClr val="242424"/>
              </a:solidFill>
              <a:latin typeface="Segoe UI" panose="020B0502040204020203" pitchFamily="34" charset="0"/>
            </a:endParaRPr>
          </a:p>
          <a:p>
            <a:pPr algn="just" eaLnBrk="1" fontAlgn="auto" hangingPunct="1">
              <a:spcBef>
                <a:spcPts val="0"/>
              </a:spcBef>
              <a:spcAft>
                <a:spcPts val="0"/>
              </a:spcAft>
              <a:defRPr/>
            </a:pPr>
            <a:r>
              <a:rPr lang="en-GB" b="1" u="sng" dirty="0">
                <a:solidFill>
                  <a:srgbClr val="242424"/>
                </a:solidFill>
                <a:latin typeface="Segoe UI" panose="020B0502040204020203" pitchFamily="34" charset="0"/>
              </a:rPr>
              <a:t>Opportunities</a:t>
            </a:r>
            <a:r>
              <a:rPr lang="en-GB" dirty="0">
                <a:solidFill>
                  <a:srgbClr val="242424"/>
                </a:solidFill>
                <a:latin typeface="Segoe UI" panose="020B0502040204020203" pitchFamily="34" charset="0"/>
              </a:rPr>
              <a:t> - </a:t>
            </a:r>
          </a:p>
          <a:p>
            <a:pPr algn="just" eaLnBrk="1" fontAlgn="auto" hangingPunct="1">
              <a:spcBef>
                <a:spcPts val="0"/>
              </a:spcBef>
              <a:spcAft>
                <a:spcPts val="0"/>
              </a:spcAft>
              <a:defRPr/>
            </a:pPr>
            <a:endParaRPr lang="en-GB" dirty="0">
              <a:solidFill>
                <a:srgbClr val="242424"/>
              </a:solidFill>
              <a:latin typeface="Segoe UI" panose="020B0502040204020203"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GB" dirty="0">
                <a:solidFill>
                  <a:srgbClr val="242424"/>
                </a:solidFill>
                <a:latin typeface="Segoe UI" panose="020B0502040204020203" pitchFamily="34" charset="0"/>
              </a:rPr>
              <a:t>Keen young people who have a desire to work in the care sector.</a:t>
            </a:r>
          </a:p>
          <a:p>
            <a:pPr marL="285750" indent="-285750" algn="just" eaLnBrk="1" fontAlgn="auto" hangingPunct="1">
              <a:spcBef>
                <a:spcPts val="0"/>
              </a:spcBef>
              <a:spcAft>
                <a:spcPts val="0"/>
              </a:spcAft>
              <a:buFont typeface="Arial" panose="020B0604020202020204" pitchFamily="34" charset="0"/>
              <a:buChar char="•"/>
              <a:defRPr/>
            </a:pPr>
            <a:r>
              <a:rPr lang="en-GB" dirty="0">
                <a:solidFill>
                  <a:srgbClr val="242424"/>
                </a:solidFill>
                <a:latin typeface="Segoe UI" panose="020B0502040204020203" pitchFamily="34" charset="0"/>
              </a:rPr>
              <a:t>Able to provide hands-on support 'for free' for 1-2 years. </a:t>
            </a:r>
          </a:p>
          <a:p>
            <a:pPr marL="285750" indent="-285750" algn="just" eaLnBrk="1" fontAlgn="auto" hangingPunct="1">
              <a:spcBef>
                <a:spcPts val="0"/>
              </a:spcBef>
              <a:spcAft>
                <a:spcPts val="0"/>
              </a:spcAft>
              <a:buFont typeface="Arial" panose="020B0604020202020204" pitchFamily="34" charset="0"/>
              <a:buChar char="•"/>
              <a:defRPr/>
            </a:pPr>
            <a:r>
              <a:rPr lang="en-GB" dirty="0">
                <a:solidFill>
                  <a:srgbClr val="242424"/>
                </a:solidFill>
                <a:latin typeface="Segoe UI" panose="020B0502040204020203" pitchFamily="34" charset="0"/>
              </a:rPr>
              <a:t>Future talent (many T level students become part or full time employees once their placement ends).</a:t>
            </a:r>
          </a:p>
          <a:p>
            <a:pPr marL="285750" indent="-285750" algn="just" eaLnBrk="1" fontAlgn="auto" hangingPunct="1">
              <a:spcBef>
                <a:spcPts val="0"/>
              </a:spcBef>
              <a:spcAft>
                <a:spcPts val="0"/>
              </a:spcAft>
              <a:buFont typeface="Arial" panose="020B0604020202020204" pitchFamily="34" charset="0"/>
              <a:buChar char="•"/>
              <a:defRPr/>
            </a:pPr>
            <a:r>
              <a:rPr lang="en-GB" dirty="0">
                <a:solidFill>
                  <a:srgbClr val="242424"/>
                </a:solidFill>
                <a:latin typeface="Segoe UI" panose="020B0502040204020203" pitchFamily="34" charset="0"/>
              </a:rPr>
              <a:t>Progression to higher or degree apprenticeships (lots of T level students progress from the T Level to degree apprenticeships with their placement employer). </a:t>
            </a:r>
            <a:endParaRPr lang="en-GB" dirty="0">
              <a:solidFill>
                <a:srgbClr val="000000"/>
              </a:solidFill>
            </a:endParaRPr>
          </a:p>
        </p:txBody>
      </p:sp>
      <p:pic>
        <p:nvPicPr>
          <p:cNvPr id="35847" name="Picture 4" descr="Clifton Homecare">
            <a:extLst>
              <a:ext uri="{FF2B5EF4-FFF2-40B4-BE49-F238E27FC236}">
                <a16:creationId xmlns:a16="http://schemas.microsoft.com/office/drawing/2014/main" id="{ECD3314F-D7E2-EF8A-5AD2-80F28A8B44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6900" y="5591175"/>
            <a:ext cx="3508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86D246-D1FC-1890-38E1-28FA37986B17}"/>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37891" name="imageSelected1">
            <a:extLst>
              <a:ext uri="{FF2B5EF4-FFF2-40B4-BE49-F238E27FC236}">
                <a16:creationId xmlns:a16="http://schemas.microsoft.com/office/drawing/2014/main" id="{C76B496D-32AF-9550-9059-D6521DCFD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Content Placeholder 5">
            <a:extLst>
              <a:ext uri="{FF2B5EF4-FFF2-40B4-BE49-F238E27FC236}">
                <a16:creationId xmlns:a16="http://schemas.microsoft.com/office/drawing/2014/main" id="{0CC63FFD-FB4E-B6FD-8420-A179A0E003A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04863" y="469900"/>
            <a:ext cx="966787" cy="839788"/>
          </a:xfrm>
        </p:spPr>
      </p:pic>
      <p:pic>
        <p:nvPicPr>
          <p:cNvPr id="37893" name="imageSelected3">
            <a:extLst>
              <a:ext uri="{FF2B5EF4-FFF2-40B4-BE49-F238E27FC236}">
                <a16:creationId xmlns:a16="http://schemas.microsoft.com/office/drawing/2014/main" id="{032FCB98-AC21-C4AE-F3CD-A8FA9B0195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5483225"/>
            <a:ext cx="2949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0">
            <a:extLst>
              <a:ext uri="{FF2B5EF4-FFF2-40B4-BE49-F238E27FC236}">
                <a16:creationId xmlns:a16="http://schemas.microsoft.com/office/drawing/2014/main" id="{1010A7BD-F7E6-1C9A-5655-33FC601EDC85}"/>
              </a:ext>
            </a:extLst>
          </p:cNvPr>
          <p:cNvSpPr txBox="1">
            <a:spLocks noChangeArrowheads="1"/>
          </p:cNvSpPr>
          <p:nvPr/>
        </p:nvSpPr>
        <p:spPr bwMode="auto">
          <a:xfrm>
            <a:off x="804863" y="1720850"/>
            <a:ext cx="11123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r>
              <a:rPr lang="en-GB" altLang="en-US" b="1">
                <a:solidFill>
                  <a:srgbClr val="242424"/>
                </a:solidFill>
                <a:latin typeface="Segoe UI" panose="020B0502040204020203" pitchFamily="34" charset="0"/>
              </a:rPr>
              <a:t>Feedback from Curriculum Manager for Society, Health and Childhood:</a:t>
            </a:r>
          </a:p>
          <a:p>
            <a:pPr algn="just" eaLnBrk="1" hangingPunct="1"/>
            <a:endParaRPr lang="en-GB" altLang="en-US">
              <a:solidFill>
                <a:srgbClr val="242424"/>
              </a:solidFill>
              <a:latin typeface="Segoe UI" panose="020B0502040204020203" pitchFamily="34" charset="0"/>
            </a:endParaRPr>
          </a:p>
          <a:p>
            <a:pPr algn="just" eaLnBrk="1" hangingPunct="1"/>
            <a:r>
              <a:rPr lang="en-GB" altLang="en-US">
                <a:solidFill>
                  <a:srgbClr val="242424"/>
                </a:solidFill>
                <a:latin typeface="Segoe UI" panose="020B0502040204020203" pitchFamily="34" charset="0"/>
              </a:rPr>
              <a:t>As a T level placement provider:</a:t>
            </a:r>
          </a:p>
          <a:p>
            <a:pPr algn="just" eaLnBrk="1" hangingPunct="1"/>
            <a:endParaRPr lang="en-GB" altLang="en-US">
              <a:solidFill>
                <a:srgbClr val="242424"/>
              </a:solidFill>
              <a:latin typeface="Segoe UI" panose="020B0502040204020203" pitchFamily="34" charset="0"/>
            </a:endParaRPr>
          </a:p>
          <a:p>
            <a:pPr algn="just" eaLnBrk="1" hangingPunct="1"/>
            <a:r>
              <a:rPr lang="en-GB" altLang="en-US">
                <a:solidFill>
                  <a:srgbClr val="242424"/>
                </a:solidFill>
                <a:latin typeface="Segoe UI" panose="020B0502040204020203" pitchFamily="34" charset="0"/>
              </a:rPr>
              <a:t>You can engage with colleges to inform the way they deliver the curriculum, e.g. support them to embed current &amp; good practice from the sector to help drive highly skilled young people to your industry.</a:t>
            </a:r>
          </a:p>
          <a:p>
            <a:pPr algn="just" eaLnBrk="1" hangingPunct="1"/>
            <a:endParaRPr lang="en-GB" altLang="en-US">
              <a:solidFill>
                <a:srgbClr val="242424"/>
              </a:solidFill>
              <a:latin typeface="Segoe UI" panose="020B0502040204020203" pitchFamily="34" charset="0"/>
            </a:endParaRPr>
          </a:p>
          <a:p>
            <a:pPr eaLnBrk="1" hangingPunct="1"/>
            <a:r>
              <a:rPr lang="en-GB" altLang="en-US" i="1">
                <a:solidFill>
                  <a:srgbClr val="000000"/>
                </a:solidFill>
                <a:cs typeface="Times New Roman" panose="02020603050405020304" pitchFamily="18" charset="0"/>
              </a:rPr>
              <a:t>"Providing our T Level students with a social care placement alongside a clinical placement has been an invaluable addition to their programme of learning. Exposing students to the broad range of settings, service users and professionals across the breadth of the care sector has meant that our students have developed concrete understanding of the intricacies of the sector's infrastructure, they have been able to recognise the adaptations needed when providing care in different environments, and have garnered a greater appreciation of the interrelationship between the health and social care industries". </a:t>
            </a:r>
            <a:endParaRPr lang="en-GB" altLang="en-US" i="1">
              <a:cs typeface="Calibri" panose="020F0502020204030204" pitchFamily="34" charset="0"/>
            </a:endParaRPr>
          </a:p>
          <a:p>
            <a:pPr eaLnBrk="1" hangingPunct="1"/>
            <a:r>
              <a:rPr lang="en-GB" altLang="en-US" i="1">
                <a:solidFill>
                  <a:srgbClr val="000000"/>
                </a:solidFill>
                <a:cs typeface="Times New Roman" panose="02020603050405020304" pitchFamily="18" charset="0"/>
              </a:rPr>
              <a:t> </a:t>
            </a:r>
            <a:endParaRPr lang="en-GB" altLang="en-US" i="1">
              <a:cs typeface="Calibri" panose="020F0502020204030204" pitchFamily="34" charset="0"/>
            </a:endParaRPr>
          </a:p>
          <a:p>
            <a:pPr algn="just" eaLnBrk="1" hangingPunct="1"/>
            <a:endParaRPr lang="en-GB" altLang="en-US">
              <a:solidFill>
                <a:srgbClr val="000000"/>
              </a:solidFill>
            </a:endParaRPr>
          </a:p>
        </p:txBody>
      </p:sp>
      <p:pic>
        <p:nvPicPr>
          <p:cNvPr id="37895" name="Picture 4" descr="Clifton Homecare">
            <a:extLst>
              <a:ext uri="{FF2B5EF4-FFF2-40B4-BE49-F238E27FC236}">
                <a16:creationId xmlns:a16="http://schemas.microsoft.com/office/drawing/2014/main" id="{E62BB1F5-E5BD-1AAC-D5B2-C421B7C1A3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4688" y="5595938"/>
            <a:ext cx="3509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05CEA8-FAD8-B454-AFDD-38FF0C4C6A4A}"/>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39939" name="imageSelected1">
            <a:extLst>
              <a:ext uri="{FF2B5EF4-FFF2-40B4-BE49-F238E27FC236}">
                <a16:creationId xmlns:a16="http://schemas.microsoft.com/office/drawing/2014/main" id="{9CB7CA1E-18EA-493C-A692-35A0D2FB5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Content Placeholder 8">
            <a:extLst>
              <a:ext uri="{FF2B5EF4-FFF2-40B4-BE49-F238E27FC236}">
                <a16:creationId xmlns:a16="http://schemas.microsoft.com/office/drawing/2014/main" id="{11A68A2D-5BEF-55DA-763F-1A8D0E41A09F}"/>
              </a:ext>
            </a:extLst>
          </p:cNvPr>
          <p:cNvSpPr>
            <a:spLocks noGrp="1" noChangeArrowheads="1"/>
          </p:cNvSpPr>
          <p:nvPr>
            <p:ph idx="1"/>
          </p:nvPr>
        </p:nvSpPr>
        <p:spPr>
          <a:xfrm>
            <a:off x="8597900" y="5478463"/>
            <a:ext cx="3321050" cy="839787"/>
          </a:xfrm>
        </p:spPr>
        <p:txBody>
          <a:bodyPr/>
          <a:lstStyle/>
          <a:p>
            <a:r>
              <a:rPr lang="en-GB" altLang="en-US"/>
              <a:t>Add your logo</a:t>
            </a:r>
          </a:p>
        </p:txBody>
      </p:sp>
      <p:pic>
        <p:nvPicPr>
          <p:cNvPr id="39941" name="imageSelected3">
            <a:extLst>
              <a:ext uri="{FF2B5EF4-FFF2-40B4-BE49-F238E27FC236}">
                <a16:creationId xmlns:a16="http://schemas.microsoft.com/office/drawing/2014/main" id="{98E511D3-EAC8-F990-247C-B91E1E5DB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5483225"/>
            <a:ext cx="2949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a:extLst>
              <a:ext uri="{FF2B5EF4-FFF2-40B4-BE49-F238E27FC236}">
                <a16:creationId xmlns:a16="http://schemas.microsoft.com/office/drawing/2014/main" id="{FA8491AB-FA6D-E200-120A-73015EC0B4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913" y="5180013"/>
            <a:ext cx="38004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a:extLst>
              <a:ext uri="{FF2B5EF4-FFF2-40B4-BE49-F238E27FC236}">
                <a16:creationId xmlns:a16="http://schemas.microsoft.com/office/drawing/2014/main" id="{C5C1988D-4AEE-F287-703F-DC0E66CFA1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9900" y="5324475"/>
            <a:ext cx="339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0" descr="Logo, company name&#10;&#10;Description automatically generated">
            <a:extLst>
              <a:ext uri="{FF2B5EF4-FFF2-40B4-BE49-F238E27FC236}">
                <a16:creationId xmlns:a16="http://schemas.microsoft.com/office/drawing/2014/main" id="{EB77A39B-B38E-7107-9387-3A29DFA135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200" y="1657350"/>
            <a:ext cx="87376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2E9242-B372-5247-8D50-155CCBE6E287}"/>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41987" name="imageSelected1">
            <a:extLst>
              <a:ext uri="{FF2B5EF4-FFF2-40B4-BE49-F238E27FC236}">
                <a16:creationId xmlns:a16="http://schemas.microsoft.com/office/drawing/2014/main" id="{4400A737-ED9B-012C-4DE3-B6C257DDA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8">
            <a:extLst>
              <a:ext uri="{FF2B5EF4-FFF2-40B4-BE49-F238E27FC236}">
                <a16:creationId xmlns:a16="http://schemas.microsoft.com/office/drawing/2014/main" id="{E301E821-06D0-5197-D4E7-2227AF26F138}"/>
              </a:ext>
            </a:extLst>
          </p:cNvPr>
          <p:cNvSpPr>
            <a:spLocks noGrp="1" noChangeArrowheads="1"/>
          </p:cNvSpPr>
          <p:nvPr>
            <p:ph idx="1"/>
          </p:nvPr>
        </p:nvSpPr>
        <p:spPr>
          <a:xfrm>
            <a:off x="8597900" y="5478463"/>
            <a:ext cx="3321050" cy="839787"/>
          </a:xfrm>
        </p:spPr>
        <p:txBody>
          <a:bodyPr/>
          <a:lstStyle/>
          <a:p>
            <a:r>
              <a:rPr lang="en-GB" altLang="en-US"/>
              <a:t>Add your logo</a:t>
            </a:r>
          </a:p>
        </p:txBody>
      </p:sp>
      <p:pic>
        <p:nvPicPr>
          <p:cNvPr id="41989" name="imageSelected3">
            <a:extLst>
              <a:ext uri="{FF2B5EF4-FFF2-40B4-BE49-F238E27FC236}">
                <a16:creationId xmlns:a16="http://schemas.microsoft.com/office/drawing/2014/main" id="{90A75A2E-B8CF-71A7-80D9-E11A058B5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5483225"/>
            <a:ext cx="2949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a:extLst>
              <a:ext uri="{FF2B5EF4-FFF2-40B4-BE49-F238E27FC236}">
                <a16:creationId xmlns:a16="http://schemas.microsoft.com/office/drawing/2014/main" id="{965B2FE8-20BF-9FDF-840A-6F41140DD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913" y="5180013"/>
            <a:ext cx="38004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a:extLst>
              <a:ext uri="{FF2B5EF4-FFF2-40B4-BE49-F238E27FC236}">
                <a16:creationId xmlns:a16="http://schemas.microsoft.com/office/drawing/2014/main" id="{6D5925EE-9E82-7B47-6674-1BAF76D646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9900" y="5324475"/>
            <a:ext cx="339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D7EEA81-A1A0-7AAB-4371-4F04B3C7D853}"/>
              </a:ext>
            </a:extLst>
          </p:cNvPr>
          <p:cNvSpPr txBox="1"/>
          <p:nvPr/>
        </p:nvSpPr>
        <p:spPr>
          <a:xfrm>
            <a:off x="1979613" y="1820863"/>
            <a:ext cx="7162800" cy="2957512"/>
          </a:xfrm>
          <a:prstGeom prst="rect">
            <a:avLst/>
          </a:prstGeom>
          <a:noFill/>
        </p:spPr>
        <p:txBody>
          <a:bodyPr>
            <a:spAutoFit/>
          </a:bodyPr>
          <a:lstStyle/>
          <a:p>
            <a:pPr eaLnBrk="1" fontAlgn="auto" hangingPunct="1">
              <a:lnSpc>
                <a:spcPct val="150000"/>
              </a:lnSpc>
              <a:spcBef>
                <a:spcPts val="0"/>
              </a:spcBef>
              <a:spcAft>
                <a:spcPts val="0"/>
              </a:spcAft>
              <a:defRPr/>
            </a:pPr>
            <a:r>
              <a:rPr lang="en-GB" b="1" dirty="0">
                <a:latin typeface="+mn-lt"/>
              </a:rPr>
              <a:t>We Listened to Businesses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dirty="0">
                <a:latin typeface="+mn-lt"/>
              </a:rPr>
              <a:t>Difficult to find out what support is out there.</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dirty="0">
                <a:latin typeface="+mn-lt"/>
              </a:rPr>
              <a:t>Haven’t enough time to find out who to talk to and chase them.</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dirty="0">
                <a:latin typeface="+mn-lt"/>
              </a:rPr>
              <a:t>Would love to ‘give back’ and work with schools and colleges but don’t know where to start or support your future workforce</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dirty="0">
                <a:latin typeface="+mn-lt"/>
              </a:rPr>
              <a:t>You find out about a great project or support on offer and say – why did I not know about this before!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A0ABF-6EE4-317A-504A-D77D88EB1CA6}"/>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44035" name="imageSelected1">
            <a:extLst>
              <a:ext uri="{FF2B5EF4-FFF2-40B4-BE49-F238E27FC236}">
                <a16:creationId xmlns:a16="http://schemas.microsoft.com/office/drawing/2014/main" id="{805AF33A-33FC-1470-C6D1-D92613B4F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Content Placeholder 8">
            <a:extLst>
              <a:ext uri="{FF2B5EF4-FFF2-40B4-BE49-F238E27FC236}">
                <a16:creationId xmlns:a16="http://schemas.microsoft.com/office/drawing/2014/main" id="{8872B0E5-D32B-E460-905E-707FA61FCE1D}"/>
              </a:ext>
            </a:extLst>
          </p:cNvPr>
          <p:cNvSpPr>
            <a:spLocks noGrp="1" noChangeArrowheads="1"/>
          </p:cNvSpPr>
          <p:nvPr>
            <p:ph idx="1"/>
          </p:nvPr>
        </p:nvSpPr>
        <p:spPr>
          <a:xfrm>
            <a:off x="8597900" y="5478463"/>
            <a:ext cx="3321050" cy="839787"/>
          </a:xfrm>
        </p:spPr>
        <p:txBody>
          <a:bodyPr/>
          <a:lstStyle/>
          <a:p>
            <a:r>
              <a:rPr lang="en-GB" altLang="en-US"/>
              <a:t>Add your logo</a:t>
            </a:r>
          </a:p>
        </p:txBody>
      </p:sp>
      <p:pic>
        <p:nvPicPr>
          <p:cNvPr id="44037" name="imageSelected3">
            <a:extLst>
              <a:ext uri="{FF2B5EF4-FFF2-40B4-BE49-F238E27FC236}">
                <a16:creationId xmlns:a16="http://schemas.microsoft.com/office/drawing/2014/main" id="{A3C4C235-E9D0-6568-A23F-B65234505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5483225"/>
            <a:ext cx="2949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5">
            <a:extLst>
              <a:ext uri="{FF2B5EF4-FFF2-40B4-BE49-F238E27FC236}">
                <a16:creationId xmlns:a16="http://schemas.microsoft.com/office/drawing/2014/main" id="{A9B7A5F6-EAA2-CA6F-A65B-18217CB2C7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913" y="5180013"/>
            <a:ext cx="38004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a:extLst>
              <a:ext uri="{FF2B5EF4-FFF2-40B4-BE49-F238E27FC236}">
                <a16:creationId xmlns:a16="http://schemas.microsoft.com/office/drawing/2014/main" id="{9D6BAE2A-2DC4-5FC1-324B-D7725C9281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9900" y="5324475"/>
            <a:ext cx="339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Box 6">
            <a:extLst>
              <a:ext uri="{FF2B5EF4-FFF2-40B4-BE49-F238E27FC236}">
                <a16:creationId xmlns:a16="http://schemas.microsoft.com/office/drawing/2014/main" id="{D840ACB0-CAF4-6F2D-F3C1-71192AFE02A6}"/>
              </a:ext>
            </a:extLst>
          </p:cNvPr>
          <p:cNvSpPr txBox="1">
            <a:spLocks noChangeArrowheads="1"/>
          </p:cNvSpPr>
          <p:nvPr/>
        </p:nvSpPr>
        <p:spPr bwMode="auto">
          <a:xfrm>
            <a:off x="2820988" y="2438400"/>
            <a:ext cx="71628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spcBef>
                <a:spcPts val="600"/>
              </a:spcBef>
            </a:pPr>
            <a:r>
              <a:rPr lang="en-GB" altLang="en-US" b="1">
                <a:solidFill>
                  <a:srgbClr val="0070C0"/>
                </a:solidFill>
              </a:rPr>
              <a:t>One place </a:t>
            </a:r>
            <a:r>
              <a:rPr lang="en-GB" altLang="en-US"/>
              <a:t>to support you to find out more about a set of current skills and training support and projects. </a:t>
            </a:r>
          </a:p>
          <a:p>
            <a:pPr algn="ctr" eaLnBrk="1" hangingPunct="1">
              <a:lnSpc>
                <a:spcPct val="150000"/>
              </a:lnSpc>
              <a:spcBef>
                <a:spcPts val="600"/>
              </a:spcBef>
            </a:pPr>
            <a:r>
              <a:rPr lang="en-GB" altLang="en-US" b="1">
                <a:solidFill>
                  <a:srgbClr val="0070C0"/>
                </a:solidFill>
              </a:rPr>
              <a:t>Experts will get in touch with you</a:t>
            </a:r>
            <a:r>
              <a:rPr lang="en-GB" altLang="en-US"/>
              <a:t>,</a:t>
            </a:r>
            <a:r>
              <a:rPr lang="en-GB" altLang="en-US" b="1">
                <a:solidFill>
                  <a:srgbClr val="0070C0"/>
                </a:solidFill>
              </a:rPr>
              <a:t> </a:t>
            </a:r>
            <a:r>
              <a:rPr lang="en-GB" altLang="en-US"/>
              <a:t>you only need to sign up to begin the process. </a:t>
            </a:r>
          </a:p>
          <a:p>
            <a:pPr algn="ctr" eaLnBrk="1" hangingPunct="1">
              <a:lnSpc>
                <a:spcPct val="150000"/>
              </a:lnSpc>
              <a:spcBef>
                <a:spcPts val="600"/>
              </a:spcBef>
            </a:pPr>
            <a:r>
              <a:rPr lang="en-GB" altLang="en-US" b="1">
                <a:solidFill>
                  <a:srgbClr val="0070C0"/>
                </a:solidFill>
              </a:rPr>
              <a:t>Get recognition</a:t>
            </a:r>
            <a:r>
              <a:rPr lang="en-GB" altLang="en-US"/>
              <a:t> for your engagement with the Skills Pledges which contribute to upskilling, recruiting and inspiring the people of Lancashire.</a:t>
            </a:r>
          </a:p>
        </p:txBody>
      </p:sp>
      <p:sp>
        <p:nvSpPr>
          <p:cNvPr id="44041" name="Rectangle 1">
            <a:extLst>
              <a:ext uri="{FF2B5EF4-FFF2-40B4-BE49-F238E27FC236}">
                <a16:creationId xmlns:a16="http://schemas.microsoft.com/office/drawing/2014/main" id="{49B5E548-B8D0-B2CF-D74E-C1600CA05C68}"/>
              </a:ext>
            </a:extLst>
          </p:cNvPr>
          <p:cNvSpPr>
            <a:spLocks noChangeArrowheads="1"/>
          </p:cNvSpPr>
          <p:nvPr/>
        </p:nvSpPr>
        <p:spPr bwMode="auto">
          <a:xfrm>
            <a:off x="4084638" y="1689100"/>
            <a:ext cx="463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600" b="1">
                <a:solidFill>
                  <a:srgbClr val="0070C0"/>
                </a:solidFill>
              </a:rPr>
              <a:t>SKILLS PLEDGE AIMS</a:t>
            </a:r>
            <a:endParaRPr lang="en-GB" altLang="en-US"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E3E66E-C50D-C4B5-A073-4FC291AFDAA6}"/>
              </a:ext>
            </a:extLst>
          </p:cNvPr>
          <p:cNvSpPr>
            <a:spLocks noGrp="1"/>
          </p:cNvSpPr>
          <p:nvPr>
            <p:ph type="body" sz="half" idx="2"/>
          </p:nvPr>
        </p:nvSpPr>
        <p:spPr>
          <a:xfrm>
            <a:off x="1970088" y="68263"/>
            <a:ext cx="7991475" cy="1096962"/>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46083" name="imageSelected1">
            <a:extLst>
              <a:ext uri="{FF2B5EF4-FFF2-40B4-BE49-F238E27FC236}">
                <a16:creationId xmlns:a16="http://schemas.microsoft.com/office/drawing/2014/main" id="{9921812A-4D5E-9BF5-E0E1-08FA61516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imageSelected3">
            <a:extLst>
              <a:ext uri="{FF2B5EF4-FFF2-40B4-BE49-F238E27FC236}">
                <a16:creationId xmlns:a16="http://schemas.microsoft.com/office/drawing/2014/main" id="{A3A9E426-CEA4-F098-A461-5E7073026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5915025"/>
            <a:ext cx="29479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a:extLst>
              <a:ext uri="{FF2B5EF4-FFF2-40B4-BE49-F238E27FC236}">
                <a16:creationId xmlns:a16="http://schemas.microsoft.com/office/drawing/2014/main" id="{54F6CCF8-967C-344E-C6DC-258A7CF26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75" y="5932488"/>
            <a:ext cx="22288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a:extLst>
              <a:ext uri="{FF2B5EF4-FFF2-40B4-BE49-F238E27FC236}">
                <a16:creationId xmlns:a16="http://schemas.microsoft.com/office/drawing/2014/main" id="{4D4770F0-9B39-63CC-E2E4-86F6F16F65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488" y="5746750"/>
            <a:ext cx="339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Content Placeholder 10">
            <a:extLst>
              <a:ext uri="{FF2B5EF4-FFF2-40B4-BE49-F238E27FC236}">
                <a16:creationId xmlns:a16="http://schemas.microsoft.com/office/drawing/2014/main" id="{30483220-A307-CBDF-D455-D874F7B23C6B}"/>
              </a:ext>
            </a:extLst>
          </p:cNvPr>
          <p:cNvSpPr>
            <a:spLocks noGrp="1" noChangeArrowheads="1"/>
          </p:cNvSpPr>
          <p:nvPr>
            <p:ph idx="1"/>
          </p:nvPr>
        </p:nvSpPr>
        <p:spPr/>
        <p:txBody>
          <a:bodyPr/>
          <a:lstStyle/>
          <a:p>
            <a:endParaRPr lang="en-GB" altLang="en-US"/>
          </a:p>
        </p:txBody>
      </p:sp>
      <p:pic>
        <p:nvPicPr>
          <p:cNvPr id="46088" name="Picture 11">
            <a:extLst>
              <a:ext uri="{FF2B5EF4-FFF2-40B4-BE49-F238E27FC236}">
                <a16:creationId xmlns:a16="http://schemas.microsoft.com/office/drawing/2014/main" id="{618223C7-584E-A5B7-F1BE-326551BE66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0088" y="1039813"/>
            <a:ext cx="6869112"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CF98D0-14F0-874D-109E-CB398CAD73C3}"/>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13315" name="imageSelected1">
            <a:extLst>
              <a:ext uri="{FF2B5EF4-FFF2-40B4-BE49-F238E27FC236}">
                <a16:creationId xmlns:a16="http://schemas.microsoft.com/office/drawing/2014/main" id="{48A0DB18-06ED-DE61-F8AD-03D35CECB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9B5B0B-50E6-BC96-17DC-553ECCFC813D}"/>
              </a:ext>
            </a:extLst>
          </p:cNvPr>
          <p:cNvSpPr txBox="1"/>
          <p:nvPr/>
        </p:nvSpPr>
        <p:spPr>
          <a:xfrm>
            <a:off x="5791200" y="2003425"/>
            <a:ext cx="5611813" cy="4108450"/>
          </a:xfrm>
          <a:prstGeom prst="rect">
            <a:avLst/>
          </a:prstGeom>
          <a:noFill/>
        </p:spPr>
        <p:txBody>
          <a:bodyPr>
            <a:spAutoFit/>
          </a:bodyPr>
          <a:lstStyle/>
          <a:p>
            <a:pPr eaLnBrk="1" fontAlgn="auto" hangingPunct="1">
              <a:spcBef>
                <a:spcPts val="0"/>
              </a:spcBef>
              <a:spcAft>
                <a:spcPts val="0"/>
              </a:spcAft>
              <a:defRPr/>
            </a:pPr>
            <a:r>
              <a:rPr lang="en-GB" dirty="0">
                <a:solidFill>
                  <a:srgbClr val="7030A0"/>
                </a:solidFill>
                <a:latin typeface="Arial" panose="020B0604020202020204" pitchFamily="34" charset="0"/>
                <a:cs typeface="Arial" panose="020B0604020202020204" pitchFamily="34" charset="0"/>
              </a:rPr>
              <a:t>2.20- 3.10 </a:t>
            </a:r>
            <a:r>
              <a:rPr lang="en-GB" b="1" u="sng" dirty="0">
                <a:solidFill>
                  <a:srgbClr val="7030A0"/>
                </a:solidFill>
                <a:latin typeface="Arial" panose="020B0604020202020204" pitchFamily="34" charset="0"/>
                <a:cs typeface="Arial" panose="020B0604020202020204" pitchFamily="34" charset="0"/>
              </a:rPr>
              <a:t>Coffee &amp; Cake</a:t>
            </a:r>
            <a:endParaRPr lang="en-GB" b="1" u="sng"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b="1" dirty="0">
                <a:latin typeface="Arial" panose="020B0604020202020204" pitchFamily="34" charset="0"/>
                <a:ea typeface="Calibri" panose="020F0502020204030204" pitchFamily="34" charset="0"/>
                <a:cs typeface="Arial" panose="020B0604020202020204" pitchFamily="34" charset="0"/>
              </a:rPr>
              <a:t>Marketplace &amp; Networking</a:t>
            </a:r>
            <a:endParaRPr lang="en-GB"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GB" u="sng"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dirty="0">
                <a:solidFill>
                  <a:srgbClr val="7030A0"/>
                </a:solidFill>
                <a:latin typeface="Arial" panose="020B0604020202020204" pitchFamily="34" charset="0"/>
                <a:cs typeface="Arial" panose="020B0604020202020204" pitchFamily="34" charset="0"/>
              </a:rPr>
              <a:t>3.15-3.45 </a:t>
            </a:r>
            <a:r>
              <a:rPr lang="en-GB" b="1" u="sng" dirty="0">
                <a:latin typeface="Arial" panose="020B0604020202020204" pitchFamily="34" charset="0"/>
                <a:cs typeface="Arial" panose="020B0604020202020204" pitchFamily="34" charset="0"/>
              </a:rPr>
              <a:t>Retention</a:t>
            </a:r>
          </a:p>
          <a:p>
            <a:pPr eaLnBrk="1" fontAlgn="auto" hangingPunct="1">
              <a:spcBef>
                <a:spcPts val="0"/>
              </a:spcBef>
              <a:spcAft>
                <a:spcPts val="0"/>
              </a:spcAft>
              <a:defRPr/>
            </a:pPr>
            <a:r>
              <a:rPr lang="en-GB" dirty="0">
                <a:latin typeface="Arial" panose="020B0604020202020204" pitchFamily="34" charset="0"/>
                <a:ea typeface="Calibri" panose="020F0502020204030204" pitchFamily="34" charset="0"/>
              </a:rPr>
              <a:t>Panel to discuss elements of retention: apprenticeships, mentorship, leadership and support </a:t>
            </a:r>
          </a:p>
          <a:p>
            <a:pPr eaLnBrk="1" fontAlgn="auto" hangingPunct="1">
              <a:spcBef>
                <a:spcPts val="0"/>
              </a:spcBef>
              <a:spcAft>
                <a:spcPts val="0"/>
              </a:spcAft>
              <a:defRPr/>
            </a:pPr>
            <a:r>
              <a:rPr lang="en-GB" b="1" i="1" dirty="0">
                <a:latin typeface="Arial" panose="020B0604020202020204" pitchFamily="34" charset="0"/>
                <a:cs typeface="Arial" panose="020B0604020202020204" pitchFamily="34" charset="0"/>
              </a:rPr>
              <a:t>Chair: Adam Purnell</a:t>
            </a:r>
          </a:p>
          <a:p>
            <a:pPr eaLnBrk="1" fontAlgn="auto" hangingPunct="1">
              <a:spcBef>
                <a:spcPts val="0"/>
              </a:spcBef>
              <a:spcAft>
                <a:spcPts val="0"/>
              </a:spcAft>
              <a:defRPr/>
            </a:pPr>
            <a:endParaRPr lang="en-GB" b="1" i="1"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b="1" dirty="0">
                <a:solidFill>
                  <a:srgbClr val="7030A0"/>
                </a:solidFill>
                <a:latin typeface="Arial" panose="020B0604020202020204" pitchFamily="34" charset="0"/>
                <a:cs typeface="Arial" panose="020B0604020202020204" pitchFamily="34" charset="0"/>
              </a:rPr>
              <a:t>3.50-4.00 </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Feedback / Next Steps </a:t>
            </a:r>
            <a:r>
              <a:rPr lang="en-GB" b="1" dirty="0">
                <a:latin typeface="Arial" panose="020B0604020202020204" pitchFamily="34" charset="0"/>
                <a:cs typeface="Arial" panose="020B0604020202020204" pitchFamily="34" charset="0"/>
              </a:rPr>
              <a:t>- </a:t>
            </a:r>
            <a:r>
              <a:rPr lang="en-GB" b="1" i="1" dirty="0">
                <a:latin typeface="Arial" panose="020B0604020202020204" pitchFamily="34" charset="0"/>
                <a:cs typeface="Arial" panose="020B0604020202020204" pitchFamily="34" charset="0"/>
              </a:rPr>
              <a:t>Liz Williams</a:t>
            </a:r>
          </a:p>
          <a:p>
            <a:pPr eaLnBrk="1" fontAlgn="auto" hangingPunct="1">
              <a:spcBef>
                <a:spcPts val="0"/>
              </a:spcBef>
              <a:spcAft>
                <a:spcPts val="0"/>
              </a:spcAft>
              <a:defRPr/>
            </a:pPr>
            <a:endParaRPr lang="en-GB" b="1" i="1"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b="1" dirty="0">
                <a:solidFill>
                  <a:srgbClr val="7030A0"/>
                </a:solidFill>
                <a:latin typeface="Arial" panose="020B0604020202020204" pitchFamily="34" charset="0"/>
                <a:cs typeface="Arial" panose="020B0604020202020204" pitchFamily="34" charset="0"/>
              </a:rPr>
              <a:t>4.00-4.30 </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Networking &amp; Marketplace</a:t>
            </a:r>
            <a:endParaRPr lang="en-GB" i="1"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13317" name="imageSelected3">
            <a:extLst>
              <a:ext uri="{FF2B5EF4-FFF2-40B4-BE49-F238E27FC236}">
                <a16:creationId xmlns:a16="http://schemas.microsoft.com/office/drawing/2014/main" id="{CECD6639-4C6F-088B-2C31-ACA9BB7E3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9688" y="5711825"/>
            <a:ext cx="2949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itle 1">
            <a:extLst>
              <a:ext uri="{FF2B5EF4-FFF2-40B4-BE49-F238E27FC236}">
                <a16:creationId xmlns:a16="http://schemas.microsoft.com/office/drawing/2014/main" id="{BD0733AF-B199-1785-EC3A-5CA9C337BB76}"/>
              </a:ext>
            </a:extLst>
          </p:cNvPr>
          <p:cNvSpPr txBox="1">
            <a:spLocks noChangeArrowheads="1"/>
          </p:cNvSpPr>
          <p:nvPr/>
        </p:nvSpPr>
        <p:spPr bwMode="auto">
          <a:xfrm>
            <a:off x="5164138" y="1052513"/>
            <a:ext cx="18637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pPr>
            <a:r>
              <a:rPr lang="en-GB" altLang="en-US" sz="3600">
                <a:latin typeface="Calibri Light" panose="020F0302020204030204" pitchFamily="34" charset="0"/>
              </a:rPr>
              <a:t>Agenda</a:t>
            </a:r>
            <a:endParaRPr lang="en-GB" altLang="en-US" sz="3200">
              <a:latin typeface="Calibri Light" panose="020F0302020204030204" pitchFamily="34" charset="0"/>
            </a:endParaRPr>
          </a:p>
        </p:txBody>
      </p:sp>
      <p:sp>
        <p:nvSpPr>
          <p:cNvPr id="13319" name="Subtitle 2">
            <a:extLst>
              <a:ext uri="{FF2B5EF4-FFF2-40B4-BE49-F238E27FC236}">
                <a16:creationId xmlns:a16="http://schemas.microsoft.com/office/drawing/2014/main" id="{49D17016-3A3B-90F7-A913-352CAF7929FC}"/>
              </a:ext>
            </a:extLst>
          </p:cNvPr>
          <p:cNvSpPr txBox="1">
            <a:spLocks noChangeArrowheads="1"/>
          </p:cNvSpPr>
          <p:nvPr/>
        </p:nvSpPr>
        <p:spPr bwMode="auto">
          <a:xfrm>
            <a:off x="312738" y="2008188"/>
            <a:ext cx="5611812"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Arial" panose="020B0604020202020204" pitchFamily="34" charset="0"/>
              <a:buNone/>
            </a:pPr>
            <a:r>
              <a:rPr lang="en-GB" altLang="en-US" sz="1800">
                <a:solidFill>
                  <a:srgbClr val="7030A0"/>
                </a:solidFill>
                <a:latin typeface="Arial" panose="020B0604020202020204" pitchFamily="34" charset="0"/>
                <a:cs typeface="Arial" panose="020B0604020202020204" pitchFamily="34" charset="0"/>
              </a:rPr>
              <a:t>1-1.20</a:t>
            </a:r>
            <a:r>
              <a:rPr lang="en-GB" altLang="en-US" sz="1800">
                <a:latin typeface="Arial" panose="020B0604020202020204" pitchFamily="34" charset="0"/>
                <a:cs typeface="Arial" panose="020B0604020202020204" pitchFamily="34" charset="0"/>
              </a:rPr>
              <a:t>  </a:t>
            </a:r>
            <a:r>
              <a:rPr lang="en-GB" altLang="en-US" sz="1800" b="1" u="sng">
                <a:latin typeface="Arial" panose="020B0604020202020204" pitchFamily="34" charset="0"/>
                <a:cs typeface="Arial" panose="020B0604020202020204" pitchFamily="34" charset="0"/>
              </a:rPr>
              <a:t>Welcome and Introduction </a:t>
            </a:r>
          </a:p>
          <a:p>
            <a:pPr defTabSz="914400" eaLnBrk="1" hangingPunct="1">
              <a:buFont typeface="Arial" panose="020B0604020202020204" pitchFamily="34" charset="0"/>
              <a:buNone/>
            </a:pPr>
            <a:r>
              <a:rPr lang="en-GB" altLang="en-US" sz="1800" b="1">
                <a:latin typeface="Arial" panose="020B0604020202020204" pitchFamily="34" charset="0"/>
                <a:cs typeface="Arial" panose="020B0604020202020204" pitchFamily="34" charset="0"/>
              </a:rPr>
              <a:t>Liz Williams </a:t>
            </a:r>
            <a:r>
              <a:rPr lang="en-GB" altLang="en-US" sz="1800">
                <a:latin typeface="Arial" panose="020B0604020202020204" pitchFamily="34" charset="0"/>
                <a:cs typeface="Arial" panose="020B0604020202020204" pitchFamily="34" charset="0"/>
              </a:rPr>
              <a:t>Lancashire &amp; South Cumbria ICB</a:t>
            </a:r>
          </a:p>
          <a:p>
            <a:pPr defTabSz="914400" eaLnBrk="1" hangingPunct="1">
              <a:buFont typeface="Arial" panose="020B0604020202020204" pitchFamily="34" charset="0"/>
              <a:buNone/>
            </a:pPr>
            <a:endParaRPr lang="en-GB" altLang="en-US" sz="1800">
              <a:solidFill>
                <a:srgbClr val="7030A0"/>
              </a:solidFill>
              <a:latin typeface="Arial" panose="020B0604020202020204" pitchFamily="34" charset="0"/>
              <a:cs typeface="Arial" panose="020B0604020202020204" pitchFamily="34" charset="0"/>
            </a:endParaRPr>
          </a:p>
          <a:p>
            <a:pPr defTabSz="914400" eaLnBrk="1" hangingPunct="1">
              <a:buFont typeface="Arial" panose="020B0604020202020204" pitchFamily="34" charset="0"/>
              <a:buNone/>
            </a:pPr>
            <a:r>
              <a:rPr lang="en-GB" altLang="en-US" sz="1800">
                <a:solidFill>
                  <a:srgbClr val="7030A0"/>
                </a:solidFill>
                <a:latin typeface="Arial" panose="020B0604020202020204" pitchFamily="34" charset="0"/>
                <a:cs typeface="Arial" panose="020B0604020202020204" pitchFamily="34" charset="0"/>
              </a:rPr>
              <a:t>1.30-1.45 </a:t>
            </a:r>
            <a:r>
              <a:rPr lang="en-GB" altLang="en-US" sz="1800" b="1" u="sng">
                <a:latin typeface="Arial" panose="020B0604020202020204" pitchFamily="34" charset="0"/>
                <a:cs typeface="Arial" panose="020B0604020202020204" pitchFamily="34" charset="0"/>
              </a:rPr>
              <a:t>Sarah O’Brien</a:t>
            </a:r>
          </a:p>
          <a:p>
            <a:pPr defTabSz="914400" eaLnBrk="1" hangingPunct="1">
              <a:buFont typeface="Arial" panose="020B0604020202020204" pitchFamily="34" charset="0"/>
              <a:buNone/>
            </a:pPr>
            <a:r>
              <a:rPr lang="en-GB" altLang="en-US" sz="1800">
                <a:latin typeface="Arial" panose="020B0604020202020204" pitchFamily="34" charset="0"/>
                <a:ea typeface="Calibri" panose="020F0502020204030204" pitchFamily="34" charset="0"/>
                <a:cs typeface="Arial" panose="020B0604020202020204" pitchFamily="34" charset="0"/>
              </a:rPr>
              <a:t>Chief Nursing Officer</a:t>
            </a:r>
          </a:p>
          <a:p>
            <a:pPr defTabSz="914400" eaLnBrk="1" hangingPunct="1">
              <a:buFont typeface="Arial" panose="020B0604020202020204" pitchFamily="34" charset="0"/>
              <a:buNone/>
            </a:pPr>
            <a:r>
              <a:rPr lang="en-GB" altLang="en-US" sz="1800">
                <a:latin typeface="Arial" panose="020B0604020202020204" pitchFamily="34" charset="0"/>
                <a:cs typeface="Arial" panose="020B0604020202020204" pitchFamily="34" charset="0"/>
              </a:rPr>
              <a:t>Lancashire &amp; South Cumbria ICB</a:t>
            </a:r>
          </a:p>
          <a:p>
            <a:pPr defTabSz="914400" eaLnBrk="1" hangingPunct="1">
              <a:buFont typeface="Arial" panose="020B0604020202020204" pitchFamily="34" charset="0"/>
              <a:buNone/>
            </a:pPr>
            <a:endParaRPr lang="en-GB" altLang="en-US" sz="1800" b="1">
              <a:latin typeface="Arial" panose="020B0604020202020204" pitchFamily="34" charset="0"/>
              <a:cs typeface="Calibri" panose="020F0502020204030204" pitchFamily="34" charset="0"/>
            </a:endParaRPr>
          </a:p>
          <a:p>
            <a:pPr defTabSz="914400" eaLnBrk="1" hangingPunct="1">
              <a:buFont typeface="Arial" panose="020B0604020202020204" pitchFamily="34" charset="0"/>
              <a:buNone/>
            </a:pPr>
            <a:r>
              <a:rPr lang="en-GB" altLang="en-US" sz="1800">
                <a:solidFill>
                  <a:srgbClr val="7030A0"/>
                </a:solidFill>
                <a:latin typeface="Arial" panose="020B0604020202020204" pitchFamily="34" charset="0"/>
                <a:cs typeface="Arial" panose="020B0604020202020204" pitchFamily="34" charset="0"/>
              </a:rPr>
              <a:t>1.50- 2.20 </a:t>
            </a:r>
            <a:r>
              <a:rPr lang="en-GB" altLang="en-US" sz="1800" b="1" u="sng">
                <a:latin typeface="Arial" panose="020B0604020202020204" pitchFamily="34" charset="0"/>
                <a:cs typeface="Arial" panose="020B0604020202020204" pitchFamily="34" charset="0"/>
              </a:rPr>
              <a:t>Recruitment</a:t>
            </a:r>
          </a:p>
          <a:p>
            <a:pPr defTabSz="914400" eaLnBrk="1" hangingPunct="1">
              <a:buFont typeface="Arial" panose="020B0604020202020204" pitchFamily="34" charset="0"/>
              <a:buNone/>
            </a:pPr>
            <a:r>
              <a:rPr lang="en-GB" altLang="en-US" sz="1800">
                <a:latin typeface="Arial" panose="020B0604020202020204" pitchFamily="34" charset="0"/>
                <a:cs typeface="Calibri" panose="020F0502020204030204" pitchFamily="34" charset="0"/>
              </a:rPr>
              <a:t>Panel to discuss elements of recruitment and share best practice models</a:t>
            </a:r>
          </a:p>
          <a:p>
            <a:pPr defTabSz="914400" eaLnBrk="1" hangingPunct="1">
              <a:buFont typeface="Arial" panose="020B0604020202020204" pitchFamily="34" charset="0"/>
              <a:buNone/>
            </a:pPr>
            <a:r>
              <a:rPr lang="en-GB" altLang="en-US" sz="1800" b="1" i="1">
                <a:latin typeface="Arial" panose="020B0604020202020204" pitchFamily="34" charset="0"/>
                <a:cs typeface="Arial" panose="020B0604020202020204" pitchFamily="34" charset="0"/>
              </a:rPr>
              <a:t>Chair: Ruth Keeler</a:t>
            </a:r>
            <a:endParaRPr lang="en-GB" altLang="en-US" sz="1800" i="1">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888B13-33FF-B843-4C0F-7B3D8933365D}"/>
              </a:ext>
            </a:extLst>
          </p:cNvPr>
          <p:cNvSpPr>
            <a:spLocks noGrp="1"/>
          </p:cNvSpPr>
          <p:nvPr>
            <p:ph type="body" sz="half" idx="2"/>
          </p:nvPr>
        </p:nvSpPr>
        <p:spPr>
          <a:xfrm>
            <a:off x="1970088" y="68263"/>
            <a:ext cx="7991475" cy="1096962"/>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48131" name="imageSelected1">
            <a:extLst>
              <a:ext uri="{FF2B5EF4-FFF2-40B4-BE49-F238E27FC236}">
                <a16:creationId xmlns:a16="http://schemas.microsoft.com/office/drawing/2014/main" id="{B259E453-7C9B-8504-AB7A-A36B2FE4F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imageSelected3">
            <a:extLst>
              <a:ext uri="{FF2B5EF4-FFF2-40B4-BE49-F238E27FC236}">
                <a16:creationId xmlns:a16="http://schemas.microsoft.com/office/drawing/2014/main" id="{36B6594E-1402-AB9C-20DE-BA7CF7CF8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5915025"/>
            <a:ext cx="29479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a:extLst>
              <a:ext uri="{FF2B5EF4-FFF2-40B4-BE49-F238E27FC236}">
                <a16:creationId xmlns:a16="http://schemas.microsoft.com/office/drawing/2014/main" id="{4F1BF751-9B80-7642-8E36-EFFF41E45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75" y="5932488"/>
            <a:ext cx="22288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a:extLst>
              <a:ext uri="{FF2B5EF4-FFF2-40B4-BE49-F238E27FC236}">
                <a16:creationId xmlns:a16="http://schemas.microsoft.com/office/drawing/2014/main" id="{D971868D-4894-6C63-D821-25DC03A51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488" y="5746750"/>
            <a:ext cx="339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
            <a:extLst>
              <a:ext uri="{FF2B5EF4-FFF2-40B4-BE49-F238E27FC236}">
                <a16:creationId xmlns:a16="http://schemas.microsoft.com/office/drawing/2014/main" id="{EC9C10D2-43F5-2CC6-1764-CD75F4AA6F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6300" y="1312863"/>
            <a:ext cx="643890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63-0484-790D-07FE-A9EF29741195}"/>
              </a:ext>
            </a:extLst>
          </p:cNvPr>
          <p:cNvSpPr>
            <a:spLocks noGrp="1"/>
          </p:cNvSpPr>
          <p:nvPr>
            <p:ph type="body" sz="half" idx="2"/>
          </p:nvPr>
        </p:nvSpPr>
        <p:spPr>
          <a:xfrm>
            <a:off x="1970088" y="68263"/>
            <a:ext cx="7991475" cy="1096962"/>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50179" name="imageSelected1">
            <a:extLst>
              <a:ext uri="{FF2B5EF4-FFF2-40B4-BE49-F238E27FC236}">
                <a16:creationId xmlns:a16="http://schemas.microsoft.com/office/drawing/2014/main" id="{6DE945F0-E3F4-9863-0DF7-EFFF7E547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Selected3">
            <a:extLst>
              <a:ext uri="{FF2B5EF4-FFF2-40B4-BE49-F238E27FC236}">
                <a16:creationId xmlns:a16="http://schemas.microsoft.com/office/drawing/2014/main" id="{9F476EE9-4D53-BFD6-2DC2-2E216F465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5915025"/>
            <a:ext cx="29479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a:extLst>
              <a:ext uri="{FF2B5EF4-FFF2-40B4-BE49-F238E27FC236}">
                <a16:creationId xmlns:a16="http://schemas.microsoft.com/office/drawing/2014/main" id="{FAE95BAC-DAC8-2CA0-5660-D14D52D31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75" y="5932488"/>
            <a:ext cx="22288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7">
            <a:extLst>
              <a:ext uri="{FF2B5EF4-FFF2-40B4-BE49-F238E27FC236}">
                <a16:creationId xmlns:a16="http://schemas.microsoft.com/office/drawing/2014/main" id="{DF6A5D40-C5AD-69EC-B39A-23A7E591D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488" y="5746750"/>
            <a:ext cx="339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BEF283D1-D7D5-9D19-F7AA-6D101D1E5A54}"/>
              </a:ext>
            </a:extLst>
          </p:cNvPr>
          <p:cNvSpPr>
            <a:spLocks noGrp="1"/>
          </p:cNvSpPr>
          <p:nvPr>
            <p:ph idx="1"/>
          </p:nvPr>
        </p:nvSpPr>
        <p:spPr>
          <a:xfrm>
            <a:off x="738188" y="987425"/>
            <a:ext cx="10617200" cy="4873625"/>
          </a:xfrm>
        </p:spPr>
        <p:txBody>
          <a:bodyPr rtlCol="0">
            <a:normAutofit fontScale="85000" lnSpcReduction="10000"/>
          </a:bodyPr>
          <a:lstStyle/>
          <a:p>
            <a:pPr marL="0" indent="0" fontAlgn="auto">
              <a:spcAft>
                <a:spcPts val="0"/>
              </a:spcAft>
              <a:buFont typeface="Arial" panose="020B0604020202020204" pitchFamily="34" charset="0"/>
              <a:buNone/>
              <a:defRPr/>
            </a:pPr>
            <a:r>
              <a:rPr lang="en-GB" b="1" dirty="0">
                <a:solidFill>
                  <a:srgbClr val="000000"/>
                </a:solidFill>
                <a:cs typeface="Calibri" panose="020F0502020204030204" pitchFamily="34" charset="0"/>
              </a:rPr>
              <a:t>Benefits for Business</a:t>
            </a:r>
          </a:p>
          <a:p>
            <a:pPr fontAlgn="auto">
              <a:spcAft>
                <a:spcPts val="0"/>
              </a:spcAft>
              <a:defRPr/>
            </a:pPr>
            <a:endParaRPr lang="en-GB" dirty="0">
              <a:solidFill>
                <a:srgbClr val="000000"/>
              </a:solidFill>
              <a:cs typeface="Calibri" panose="020F0502020204030204" pitchFamily="34" charset="0"/>
            </a:endParaRPr>
          </a:p>
          <a:p>
            <a:pPr fontAlgn="auto">
              <a:spcAft>
                <a:spcPts val="0"/>
              </a:spcAft>
              <a:defRPr/>
            </a:pPr>
            <a:r>
              <a:rPr lang="en-GB" dirty="0">
                <a:solidFill>
                  <a:srgbClr val="000000"/>
                </a:solidFill>
                <a:cs typeface="Calibri" panose="020F0502020204030204" pitchFamily="34" charset="0"/>
              </a:rPr>
              <a:t>One door to receive support from experts with extensive networks</a:t>
            </a:r>
          </a:p>
          <a:p>
            <a:pPr fontAlgn="auto">
              <a:spcAft>
                <a:spcPts val="0"/>
              </a:spcAft>
              <a:defRPr/>
            </a:pPr>
            <a:r>
              <a:rPr lang="en-GB" dirty="0">
                <a:solidFill>
                  <a:srgbClr val="000000"/>
                </a:solidFill>
                <a:cs typeface="Calibri" panose="020F0502020204030204" pitchFamily="34" charset="0"/>
              </a:rPr>
              <a:t>Funded courses to upskill staff, from bespoke numeracy courses to   Skills Bootcamps offering technical training</a:t>
            </a:r>
          </a:p>
          <a:p>
            <a:pPr fontAlgn="auto">
              <a:spcAft>
                <a:spcPts val="0"/>
              </a:spcAft>
              <a:defRPr/>
            </a:pPr>
            <a:r>
              <a:rPr lang="en-GB" dirty="0">
                <a:solidFill>
                  <a:srgbClr val="000000"/>
                </a:solidFill>
                <a:cs typeface="Calibri" panose="020F0502020204030204" pitchFamily="34" charset="0"/>
              </a:rPr>
              <a:t>Support to recruit and widen the recruitment pool</a:t>
            </a:r>
          </a:p>
          <a:p>
            <a:pPr fontAlgn="auto">
              <a:spcAft>
                <a:spcPts val="0"/>
              </a:spcAft>
              <a:defRPr/>
            </a:pPr>
            <a:r>
              <a:rPr lang="en-GB" dirty="0">
                <a:solidFill>
                  <a:srgbClr val="000000"/>
                </a:solidFill>
                <a:cs typeface="Calibri" panose="020F0502020204030204" pitchFamily="34" charset="0"/>
              </a:rPr>
              <a:t>Build a future pipeline of talent</a:t>
            </a:r>
          </a:p>
          <a:p>
            <a:pPr fontAlgn="auto">
              <a:spcAft>
                <a:spcPts val="0"/>
              </a:spcAft>
              <a:defRPr/>
            </a:pPr>
            <a:r>
              <a:rPr lang="en-GB" dirty="0">
                <a:solidFill>
                  <a:srgbClr val="000000"/>
                </a:solidFill>
                <a:cs typeface="Calibri" panose="020F0502020204030204" pitchFamily="34" charset="0"/>
              </a:rPr>
              <a:t>Provides evidence of meeting social value outcomes in Lancashire</a:t>
            </a:r>
          </a:p>
          <a:p>
            <a:pPr fontAlgn="auto">
              <a:spcAft>
                <a:spcPts val="0"/>
              </a:spcAft>
              <a:defRPr/>
            </a:pPr>
            <a:r>
              <a:rPr lang="en-GB" dirty="0">
                <a:solidFill>
                  <a:srgbClr val="000000"/>
                </a:solidFill>
                <a:cs typeface="Calibri" panose="020F0502020204030204" pitchFamily="34" charset="0"/>
              </a:rPr>
              <a:t>External validation of Corporate Social Responsibility activity</a:t>
            </a:r>
          </a:p>
          <a:p>
            <a:pPr fontAlgn="auto">
              <a:spcAft>
                <a:spcPts val="0"/>
              </a:spcAft>
              <a:defRPr/>
            </a:pPr>
            <a:r>
              <a:rPr lang="en-GB" dirty="0">
                <a:solidFill>
                  <a:srgbClr val="000000"/>
                </a:solidFill>
                <a:cs typeface="Calibri" panose="020F0502020204030204" pitchFamily="34" charset="0"/>
              </a:rPr>
              <a:t>Positive publicity for businesses</a:t>
            </a:r>
          </a:p>
          <a:p>
            <a:pPr fontAlgn="auto">
              <a:spcAft>
                <a:spcPts val="0"/>
              </a:spcAft>
              <a:defRPr/>
            </a:pPr>
            <a:r>
              <a:rPr lang="en-GB" dirty="0">
                <a:solidFill>
                  <a:srgbClr val="000000"/>
                </a:solidFill>
                <a:cs typeface="Calibri" panose="020F0502020204030204" pitchFamily="34" charset="0"/>
              </a:rPr>
              <a:t>Gain connections with Lancashire’s Universities</a:t>
            </a:r>
          </a:p>
          <a:p>
            <a:pPr fontAlgn="auto">
              <a:spcAft>
                <a:spcPts val="0"/>
              </a:spcAft>
              <a:defRPr/>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F654D0-1879-B94A-5E2C-A786E711B365}"/>
              </a:ext>
            </a:extLst>
          </p:cNvPr>
          <p:cNvSpPr>
            <a:spLocks noGrp="1"/>
          </p:cNvSpPr>
          <p:nvPr>
            <p:ph type="body" sz="half" idx="2"/>
          </p:nvPr>
        </p:nvSpPr>
        <p:spPr>
          <a:xfrm>
            <a:off x="1970088" y="68263"/>
            <a:ext cx="7991475" cy="1096962"/>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52227" name="imageSelected1">
            <a:extLst>
              <a:ext uri="{FF2B5EF4-FFF2-40B4-BE49-F238E27FC236}">
                <a16:creationId xmlns:a16="http://schemas.microsoft.com/office/drawing/2014/main" id="{942BBFDA-E934-D448-07F8-530E79D89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imageSelected3">
            <a:extLst>
              <a:ext uri="{FF2B5EF4-FFF2-40B4-BE49-F238E27FC236}">
                <a16:creationId xmlns:a16="http://schemas.microsoft.com/office/drawing/2014/main" id="{8E5EFD3A-CAD5-DC44-FEF8-A44D11B2C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5915025"/>
            <a:ext cx="29479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a:extLst>
              <a:ext uri="{FF2B5EF4-FFF2-40B4-BE49-F238E27FC236}">
                <a16:creationId xmlns:a16="http://schemas.microsoft.com/office/drawing/2014/main" id="{433125F5-17EF-9354-8C58-42D583288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75" y="5932488"/>
            <a:ext cx="22288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7">
            <a:extLst>
              <a:ext uri="{FF2B5EF4-FFF2-40B4-BE49-F238E27FC236}">
                <a16:creationId xmlns:a16="http://schemas.microsoft.com/office/drawing/2014/main" id="{C1F2CC1F-5767-AF42-B1A0-2E1A6B4CC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488" y="5746750"/>
            <a:ext cx="339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2">
            <a:extLst>
              <a:ext uri="{FF2B5EF4-FFF2-40B4-BE49-F238E27FC236}">
                <a16:creationId xmlns:a16="http://schemas.microsoft.com/office/drawing/2014/main" id="{18926C88-856C-A2E4-05D7-8952CE6E9A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3" y="904875"/>
            <a:ext cx="116490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5E6ACE-41CE-8410-8DE4-73A09623CD42}"/>
              </a:ext>
            </a:extLst>
          </p:cNvPr>
          <p:cNvSpPr>
            <a:spLocks noGrp="1"/>
          </p:cNvSpPr>
          <p:nvPr>
            <p:ph type="body" sz="half" idx="2"/>
          </p:nvPr>
        </p:nvSpPr>
        <p:spPr>
          <a:xfrm>
            <a:off x="1970088" y="68263"/>
            <a:ext cx="7991475" cy="1096962"/>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54275" name="imageSelected1">
            <a:extLst>
              <a:ext uri="{FF2B5EF4-FFF2-40B4-BE49-F238E27FC236}">
                <a16:creationId xmlns:a16="http://schemas.microsoft.com/office/drawing/2014/main" id="{3F2E233E-D7A9-209E-09BF-034024593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imageSelected3">
            <a:extLst>
              <a:ext uri="{FF2B5EF4-FFF2-40B4-BE49-F238E27FC236}">
                <a16:creationId xmlns:a16="http://schemas.microsoft.com/office/drawing/2014/main" id="{AE18B682-E735-2000-A2A1-400B86BFA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5915025"/>
            <a:ext cx="29479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a:extLst>
              <a:ext uri="{FF2B5EF4-FFF2-40B4-BE49-F238E27FC236}">
                <a16:creationId xmlns:a16="http://schemas.microsoft.com/office/drawing/2014/main" id="{7C90AD96-04AE-CB17-531C-00CB3A781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75" y="5932488"/>
            <a:ext cx="22288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a:extLst>
              <a:ext uri="{FF2B5EF4-FFF2-40B4-BE49-F238E27FC236}">
                <a16:creationId xmlns:a16="http://schemas.microsoft.com/office/drawing/2014/main" id="{79351E4D-46F8-CF27-65BC-0559D0780F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488" y="5746750"/>
            <a:ext cx="339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138847D-FD43-6369-9E51-1F3E7715EE8A}"/>
              </a:ext>
            </a:extLst>
          </p:cNvPr>
          <p:cNvSpPr txBox="1"/>
          <p:nvPr/>
        </p:nvSpPr>
        <p:spPr>
          <a:xfrm>
            <a:off x="863600" y="1343025"/>
            <a:ext cx="9915525" cy="4522788"/>
          </a:xfrm>
          <a:prstGeom prst="rect">
            <a:avLst/>
          </a:prstGeom>
          <a:noFill/>
        </p:spPr>
        <p:txBody>
          <a:bodyPr>
            <a:spAutoFit/>
          </a:bodyPr>
          <a:lstStyle/>
          <a:p>
            <a:pPr eaLnBrk="1" fontAlgn="auto" hangingPunct="1">
              <a:spcBef>
                <a:spcPts val="0"/>
              </a:spcBef>
              <a:spcAft>
                <a:spcPts val="0"/>
              </a:spcAft>
              <a:defRPr/>
            </a:pPr>
            <a:r>
              <a:rPr lang="en-GB" sz="3600" b="1" dirty="0">
                <a:solidFill>
                  <a:schemeClr val="bg1">
                    <a:lumMod val="50000"/>
                  </a:schemeClr>
                </a:solidFill>
                <a:latin typeface="Calibri Light" panose="020F0302020204030204" pitchFamily="34" charset="0"/>
                <a:cs typeface="Calibri Light" panose="020F0302020204030204" pitchFamily="34" charset="0"/>
              </a:rPr>
              <a:t>Website</a:t>
            </a:r>
            <a:br>
              <a:rPr lang="en-GB" sz="3600" b="1" dirty="0">
                <a:latin typeface="Calibri Light" panose="020F0302020204030204" pitchFamily="34" charset="0"/>
                <a:cs typeface="Calibri Light" panose="020F0302020204030204" pitchFamily="34" charset="0"/>
              </a:rPr>
            </a:br>
            <a:r>
              <a:rPr lang="en-GB" sz="3600" b="1" dirty="0">
                <a:latin typeface="Calibri Light" panose="020F0302020204030204" pitchFamily="34" charset="0"/>
                <a:cs typeface="Calibri Light" panose="020F0302020204030204" pitchFamily="34" charset="0"/>
              </a:rPr>
              <a:t>www.LancashireSkillsPledge.co.uk</a:t>
            </a:r>
            <a:br>
              <a:rPr lang="en-GB" sz="3600" b="1" dirty="0">
                <a:latin typeface="Calibri Light" panose="020F0302020204030204" pitchFamily="34" charset="0"/>
                <a:cs typeface="Calibri Light" panose="020F0302020204030204" pitchFamily="34" charset="0"/>
              </a:rPr>
            </a:br>
            <a:br>
              <a:rPr lang="en-GB" sz="3600" dirty="0">
                <a:latin typeface="Calibri Light" panose="020F0302020204030204" pitchFamily="34" charset="0"/>
                <a:cs typeface="Calibri Light" panose="020F0302020204030204" pitchFamily="34" charset="0"/>
              </a:rPr>
            </a:br>
            <a:r>
              <a:rPr lang="en-GB" sz="3600" b="1" dirty="0">
                <a:solidFill>
                  <a:schemeClr val="bg1">
                    <a:lumMod val="50000"/>
                  </a:schemeClr>
                </a:solidFill>
                <a:latin typeface="Calibri Light" panose="020F0302020204030204" pitchFamily="34" charset="0"/>
                <a:cs typeface="Calibri Light" panose="020F0302020204030204" pitchFamily="34" charset="0"/>
              </a:rPr>
              <a:t>Social Media</a:t>
            </a:r>
            <a:br>
              <a:rPr lang="en-GB" sz="3600" dirty="0">
                <a:latin typeface="Calibri Light" panose="020F0302020204030204" pitchFamily="34" charset="0"/>
                <a:cs typeface="Calibri Light" panose="020F0302020204030204" pitchFamily="34" charset="0"/>
              </a:rPr>
            </a:br>
            <a:r>
              <a:rPr lang="en-GB" sz="3600" b="1" dirty="0">
                <a:solidFill>
                  <a:schemeClr val="bg1">
                    <a:lumMod val="50000"/>
                  </a:schemeClr>
                </a:solidFill>
                <a:latin typeface="Calibri Light" panose="020F0302020204030204" pitchFamily="34" charset="0"/>
                <a:cs typeface="Calibri Light" panose="020F0302020204030204" pitchFamily="34" charset="0"/>
              </a:rPr>
              <a:t>LinkedIn </a:t>
            </a:r>
            <a:r>
              <a:rPr lang="en-GB" sz="3600" b="1" dirty="0">
                <a:latin typeface="Calibri Light" panose="020F0302020204030204" pitchFamily="34" charset="0"/>
                <a:cs typeface="Calibri Light" panose="020F0302020204030204" pitchFamily="34" charset="0"/>
              </a:rPr>
              <a:t>@Lancashire Skills Pledge</a:t>
            </a:r>
            <a:br>
              <a:rPr lang="en-GB" sz="3600" b="1" dirty="0">
                <a:solidFill>
                  <a:schemeClr val="bg1">
                    <a:lumMod val="50000"/>
                  </a:schemeClr>
                </a:solidFill>
                <a:latin typeface="Calibri Light" panose="020F0302020204030204" pitchFamily="34" charset="0"/>
                <a:cs typeface="Calibri Light" panose="020F0302020204030204" pitchFamily="34" charset="0"/>
              </a:rPr>
            </a:br>
            <a:r>
              <a:rPr lang="en-GB" sz="3600" b="1" dirty="0">
                <a:solidFill>
                  <a:schemeClr val="bg1">
                    <a:lumMod val="50000"/>
                  </a:schemeClr>
                </a:solidFill>
                <a:latin typeface="Calibri Light" panose="020F0302020204030204" pitchFamily="34" charset="0"/>
                <a:cs typeface="Calibri Light" panose="020F0302020204030204" pitchFamily="34" charset="0"/>
              </a:rPr>
              <a:t>Twitter </a:t>
            </a:r>
            <a:r>
              <a:rPr lang="en-GB" sz="3600" b="1" dirty="0">
                <a:latin typeface="Calibri Light" panose="020F0302020204030204" pitchFamily="34" charset="0"/>
                <a:cs typeface="Calibri Light" panose="020F0302020204030204" pitchFamily="34" charset="0"/>
              </a:rPr>
              <a:t>@LancSkillsHub</a:t>
            </a:r>
            <a:br>
              <a:rPr lang="en-GB" sz="3600" b="1" dirty="0">
                <a:latin typeface="Calibri Light" panose="020F0302020204030204" pitchFamily="34" charset="0"/>
                <a:cs typeface="Calibri Light" panose="020F0302020204030204" pitchFamily="34" charset="0"/>
              </a:rPr>
            </a:br>
            <a:r>
              <a:rPr lang="en-GB" sz="3600" b="1" dirty="0">
                <a:solidFill>
                  <a:schemeClr val="bg1">
                    <a:lumMod val="50000"/>
                  </a:schemeClr>
                </a:solidFill>
                <a:latin typeface="Calibri Light" panose="020F0302020204030204" pitchFamily="34" charset="0"/>
                <a:cs typeface="Calibri Light" panose="020F0302020204030204" pitchFamily="34" charset="0"/>
              </a:rPr>
              <a:t>#</a:t>
            </a:r>
            <a:r>
              <a:rPr lang="en-GB" sz="3600" b="1" dirty="0">
                <a:latin typeface="Calibri Light" panose="020F0302020204030204" pitchFamily="34" charset="0"/>
                <a:cs typeface="Calibri Light" panose="020F0302020204030204" pitchFamily="34" charset="0"/>
              </a:rPr>
              <a:t>SkillsPledge    </a:t>
            </a:r>
            <a:r>
              <a:rPr lang="en-GB" sz="3600" b="1" dirty="0">
                <a:solidFill>
                  <a:schemeClr val="bg1">
                    <a:lumMod val="50000"/>
                  </a:schemeClr>
                </a:solidFill>
                <a:latin typeface="Calibri Light" panose="020F0302020204030204" pitchFamily="34" charset="0"/>
                <a:cs typeface="Calibri Light" panose="020F0302020204030204" pitchFamily="34" charset="0"/>
              </a:rPr>
              <a:t>#</a:t>
            </a:r>
            <a:r>
              <a:rPr lang="en-GB" sz="3600" b="1" dirty="0">
                <a:latin typeface="Calibri Light" panose="020F0302020204030204" pitchFamily="34" charset="0"/>
                <a:cs typeface="Calibri Light" panose="020F0302020204030204" pitchFamily="34" charset="0"/>
              </a:rPr>
              <a:t>UpskillingLancashire   </a:t>
            </a:r>
            <a:r>
              <a:rPr lang="en-GB" sz="3600" b="1" dirty="0">
                <a:solidFill>
                  <a:schemeClr val="bg1">
                    <a:lumMod val="50000"/>
                  </a:schemeClr>
                </a:solidFill>
                <a:latin typeface="Calibri Light" panose="020F0302020204030204" pitchFamily="34" charset="0"/>
                <a:cs typeface="Calibri Light" panose="020F0302020204030204" pitchFamily="34" charset="0"/>
              </a:rPr>
              <a:t>#</a:t>
            </a:r>
            <a:r>
              <a:rPr lang="en-GB" sz="3600" b="1" dirty="0">
                <a:latin typeface="Calibri Light" panose="020F0302020204030204" pitchFamily="34" charset="0"/>
                <a:cs typeface="Calibri Light" panose="020F0302020204030204" pitchFamily="34" charset="0"/>
              </a:rPr>
              <a:t>InspiringLancashire</a:t>
            </a:r>
            <a:endParaRPr lang="en-GB" sz="36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2DC49F-1538-FE86-2261-B118D5138332}"/>
              </a:ext>
            </a:extLst>
          </p:cNvPr>
          <p:cNvSpPr>
            <a:spLocks noGrp="1"/>
          </p:cNvSpPr>
          <p:nvPr>
            <p:ph type="body" sz="half" idx="2"/>
          </p:nvPr>
        </p:nvSpPr>
        <p:spPr>
          <a:xfrm>
            <a:off x="1941513" y="1090613"/>
            <a:ext cx="8793162" cy="1096962"/>
          </a:xfrm>
        </p:spPr>
        <p:txBody>
          <a:bodyPr lIns="68580" tIns="34290" rIns="68580" bIns="34290" rtlCol="0" anchor="ctr">
            <a:normAutofit/>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56323" name="imageSelected1">
            <a:extLst>
              <a:ext uri="{FF2B5EF4-FFF2-40B4-BE49-F238E27FC236}">
                <a16:creationId xmlns:a16="http://schemas.microsoft.com/office/drawing/2014/main" id="{DD55BC03-FA30-6FC5-DDFE-A8BFAFC2D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61E8F7D-4141-3A57-E991-3036463853CD}"/>
              </a:ext>
            </a:extLst>
          </p:cNvPr>
          <p:cNvSpPr txBox="1"/>
          <p:nvPr/>
        </p:nvSpPr>
        <p:spPr>
          <a:xfrm>
            <a:off x="1092200" y="2168525"/>
            <a:ext cx="10218738" cy="3462338"/>
          </a:xfrm>
          <a:prstGeom prst="rect">
            <a:avLst/>
          </a:prstGeom>
          <a:noFill/>
        </p:spPr>
        <p:txBody>
          <a:bodyPr>
            <a:spAutoFit/>
          </a:bodyPr>
          <a:lstStyle/>
          <a:p>
            <a:pPr eaLnBrk="1" fontAlgn="auto" hangingPunct="1">
              <a:spcBef>
                <a:spcPts val="0"/>
              </a:spcBef>
              <a:spcAft>
                <a:spcPts val="0"/>
              </a:spcAft>
              <a:defRPr/>
            </a:pPr>
            <a:r>
              <a:rPr lang="en-GB" sz="3200" b="1" u="sng" dirty="0">
                <a:solidFill>
                  <a:srgbClr val="7030A0"/>
                </a:solidFill>
                <a:latin typeface="Arial" panose="020B0604020202020204" pitchFamily="34" charset="0"/>
                <a:cs typeface="Arial" panose="020B0604020202020204" pitchFamily="34" charset="0"/>
              </a:rPr>
              <a:t>Tea, Coffee &amp; Cake</a:t>
            </a:r>
            <a:endParaRPr lang="en-GB" sz="3200" b="1" u="sng"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3200" dirty="0">
              <a:solidFill>
                <a:srgbClr val="7030A0"/>
              </a:solidFill>
              <a:latin typeface="+mn-lt"/>
            </a:endParaRPr>
          </a:p>
          <a:p>
            <a:pPr eaLnBrk="1" fontAlgn="auto" hangingPunct="1">
              <a:spcBef>
                <a:spcPts val="0"/>
              </a:spcBef>
              <a:spcAft>
                <a:spcPts val="0"/>
              </a:spcAft>
              <a:defRPr/>
            </a:pPr>
            <a:r>
              <a:rPr lang="en-US" sz="3200" b="1" dirty="0">
                <a:solidFill>
                  <a:srgbClr val="7030A0"/>
                </a:solidFill>
                <a:latin typeface="+mn-lt"/>
              </a:rPr>
              <a:t>Marketplace &amp; networking</a:t>
            </a:r>
          </a:p>
          <a:p>
            <a:pPr eaLnBrk="1" fontAlgn="auto" hangingPunct="1">
              <a:spcBef>
                <a:spcPts val="0"/>
              </a:spcBef>
              <a:spcAft>
                <a:spcPts val="0"/>
              </a:spcAft>
              <a:defRPr/>
            </a:pPr>
            <a:endParaRPr lang="en-US" sz="3200" b="1" dirty="0">
              <a:solidFill>
                <a:srgbClr val="7030A0"/>
              </a:solidFill>
              <a:latin typeface="+mn-lt"/>
            </a:endParaRPr>
          </a:p>
          <a:p>
            <a:pPr eaLnBrk="1" fontAlgn="auto" hangingPunct="1">
              <a:spcBef>
                <a:spcPts val="0"/>
              </a:spcBef>
              <a:spcAft>
                <a:spcPts val="0"/>
              </a:spcAft>
              <a:defRPr/>
            </a:pPr>
            <a:r>
              <a:rPr lang="en-US" sz="3200" b="1" dirty="0">
                <a:solidFill>
                  <a:srgbClr val="7030A0"/>
                </a:solidFill>
                <a:latin typeface="+mn-lt"/>
              </a:rPr>
              <a:t>Wordsearch</a:t>
            </a:r>
          </a:p>
          <a:p>
            <a:pPr eaLnBrk="1" fontAlgn="auto" hangingPunct="1">
              <a:spcBef>
                <a:spcPts val="0"/>
              </a:spcBef>
              <a:spcAft>
                <a:spcPts val="0"/>
              </a:spcAft>
              <a:defRPr/>
            </a:pPr>
            <a:endParaRPr lang="en-US" sz="3200" b="1" dirty="0">
              <a:solidFill>
                <a:srgbClr val="7030A0"/>
              </a:solidFill>
              <a:latin typeface="+mn-lt"/>
            </a:endParaRPr>
          </a:p>
          <a:p>
            <a:pPr eaLnBrk="1" fontAlgn="auto" hangingPunct="1">
              <a:spcBef>
                <a:spcPts val="0"/>
              </a:spcBef>
              <a:spcAft>
                <a:spcPts val="0"/>
              </a:spcAft>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56325" name="imageSelected3">
            <a:extLst>
              <a:ext uri="{FF2B5EF4-FFF2-40B4-BE49-F238E27FC236}">
                <a16:creationId xmlns:a16="http://schemas.microsoft.com/office/drawing/2014/main" id="{FF1A4C47-C5CF-2DB8-A9EB-988C8C2CA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600" y="5729288"/>
            <a:ext cx="2949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717478C-5AB4-5E29-831F-370D83A2045D}"/>
              </a:ext>
            </a:extLst>
          </p:cNvPr>
          <p:cNvSpPr>
            <a:spLocks noGrp="1"/>
          </p:cNvSpPr>
          <p:nvPr>
            <p:ph type="subTitle" idx="1"/>
          </p:nvPr>
        </p:nvSpPr>
        <p:spPr>
          <a:xfrm>
            <a:off x="457200" y="1812925"/>
            <a:ext cx="8193088" cy="4759325"/>
          </a:xfrm>
        </p:spPr>
        <p:txBody>
          <a:bodyPr rtlCol="0">
            <a:normAutofit lnSpcReduction="10000"/>
          </a:bodyPr>
          <a:lstStyle/>
          <a:p>
            <a:pPr algn="l" fontAlgn="auto">
              <a:spcAft>
                <a:spcPts val="0"/>
              </a:spcAft>
              <a:defRPr/>
            </a:pPr>
            <a:r>
              <a:rPr lang="en-GB" sz="2500" b="1" dirty="0">
                <a:latin typeface="Arial" panose="020B0604020202020204" pitchFamily="34" charset="0"/>
                <a:cs typeface="Arial" panose="020B0604020202020204" pitchFamily="34" charset="0"/>
              </a:rPr>
              <a:t>Retention: </a:t>
            </a:r>
          </a:p>
          <a:p>
            <a:pPr algn="l" fontAlgn="auto">
              <a:spcAft>
                <a:spcPts val="0"/>
              </a:spcAft>
              <a:defRPr/>
            </a:pPr>
            <a:r>
              <a:rPr lang="en-GB" sz="2500" dirty="0">
                <a:latin typeface="Arial" panose="020B0604020202020204" pitchFamily="34" charset="0"/>
                <a:cs typeface="Arial" panose="020B0604020202020204" pitchFamily="34" charset="0"/>
              </a:rPr>
              <a:t>Chair: </a:t>
            </a:r>
            <a:r>
              <a:rPr lang="en-GB" sz="2500" b="1" dirty="0">
                <a:latin typeface="Arial" panose="020B0604020202020204" pitchFamily="34" charset="0"/>
                <a:cs typeface="Arial" panose="020B0604020202020204" pitchFamily="34" charset="0"/>
              </a:rPr>
              <a:t>Adam Purnell</a:t>
            </a:r>
            <a:r>
              <a:rPr lang="en-GB" sz="2500" dirty="0">
                <a:latin typeface="Arial" panose="020B0604020202020204" pitchFamily="34" charset="0"/>
                <a:cs typeface="Arial" panose="020B0604020202020204" pitchFamily="34" charset="0"/>
              </a:rPr>
              <a:t>, Institute of Health and Social Care Management</a:t>
            </a:r>
          </a:p>
          <a:p>
            <a:pPr algn="l" fontAlgn="auto">
              <a:spcAft>
                <a:spcPts val="0"/>
              </a:spcAft>
              <a:defRPr/>
            </a:pPr>
            <a:endParaRPr lang="en-GB" sz="2500" dirty="0">
              <a:latin typeface="Arial" panose="020B0604020202020204" pitchFamily="34" charset="0"/>
              <a:cs typeface="Arial" panose="020B0604020202020204" pitchFamily="34" charset="0"/>
            </a:endParaRPr>
          </a:p>
          <a:p>
            <a:pPr algn="l" fontAlgn="auto">
              <a:spcAft>
                <a:spcPts val="0"/>
              </a:spcAft>
              <a:defRPr/>
            </a:pPr>
            <a:r>
              <a:rPr lang="en-GB" sz="2500" b="1" dirty="0">
                <a:latin typeface="Arial" panose="020B0604020202020204" pitchFamily="34" charset="0"/>
                <a:cs typeface="Arial" panose="020B0604020202020204" pitchFamily="34" charset="0"/>
              </a:rPr>
              <a:t>Dawn Werra</a:t>
            </a:r>
            <a:r>
              <a:rPr lang="en-GB" sz="2500" dirty="0">
                <a:latin typeface="Arial" panose="020B0604020202020204" pitchFamily="34" charset="0"/>
                <a:cs typeface="Arial" panose="020B0604020202020204" pitchFamily="34" charset="0"/>
              </a:rPr>
              <a:t>, Lancashire and South Cumbria ICB</a:t>
            </a:r>
          </a:p>
          <a:p>
            <a:pPr algn="l" fontAlgn="auto">
              <a:spcAft>
                <a:spcPts val="0"/>
              </a:spcAft>
              <a:defRPr/>
            </a:pPr>
            <a:endParaRPr lang="en-GB" sz="2500" dirty="0">
              <a:latin typeface="Arial" panose="020B0604020202020204" pitchFamily="34" charset="0"/>
              <a:cs typeface="Arial" panose="020B0604020202020204" pitchFamily="34" charset="0"/>
            </a:endParaRPr>
          </a:p>
          <a:p>
            <a:pPr algn="l" fontAlgn="auto">
              <a:spcAft>
                <a:spcPts val="0"/>
              </a:spcAft>
              <a:defRPr/>
            </a:pPr>
            <a:r>
              <a:rPr lang="en-GB" sz="2500" b="1" dirty="0">
                <a:latin typeface="Arial" panose="020B0604020202020204" pitchFamily="34" charset="0"/>
                <a:ea typeface="Calibri" panose="020F0502020204030204" pitchFamily="34" charset="0"/>
              </a:rPr>
              <a:t>India Lee</a:t>
            </a:r>
            <a:r>
              <a:rPr lang="en-GB" sz="2500" dirty="0">
                <a:latin typeface="Arial" panose="020B0604020202020204" pitchFamily="34" charset="0"/>
                <a:ea typeface="Calibri" panose="020F0502020204030204" pitchFamily="34" charset="0"/>
              </a:rPr>
              <a:t>,  </a:t>
            </a:r>
            <a:r>
              <a:rPr lang="en-GB" sz="2500" b="1" dirty="0">
                <a:latin typeface="Arial" panose="020B0604020202020204" pitchFamily="34" charset="0"/>
                <a:ea typeface="Calibri" panose="020F0502020204030204" pitchFamily="34" charset="0"/>
              </a:rPr>
              <a:t>Ellie </a:t>
            </a:r>
            <a:r>
              <a:rPr lang="en-GB" sz="2500" b="1" dirty="0" err="1">
                <a:latin typeface="Arial" panose="020B0604020202020204" pitchFamily="34" charset="0"/>
                <a:ea typeface="Calibri" panose="020F0502020204030204" pitchFamily="34" charset="0"/>
              </a:rPr>
              <a:t>Vareli</a:t>
            </a:r>
            <a:r>
              <a:rPr lang="en-GB" sz="2500" dirty="0">
                <a:latin typeface="Arial" panose="020B0604020202020204" pitchFamily="34" charset="0"/>
                <a:ea typeface="Calibri" panose="020F0502020204030204" pitchFamily="34" charset="0"/>
              </a:rPr>
              <a:t>, Risedale Care Homes</a:t>
            </a:r>
          </a:p>
          <a:p>
            <a:pPr algn="l" fontAlgn="auto">
              <a:spcAft>
                <a:spcPts val="0"/>
              </a:spcAft>
              <a:defRPr/>
            </a:pPr>
            <a:endParaRPr lang="en-GB" sz="2500" dirty="0">
              <a:latin typeface="Arial" panose="020B0604020202020204" pitchFamily="34" charset="0"/>
              <a:ea typeface="Calibri" panose="020F0502020204030204" pitchFamily="34" charset="0"/>
              <a:cs typeface="Arial" panose="020B0604020202020204" pitchFamily="34" charset="0"/>
            </a:endParaRPr>
          </a:p>
          <a:p>
            <a:pPr algn="l" fontAlgn="auto">
              <a:spcAft>
                <a:spcPts val="0"/>
              </a:spcAft>
              <a:defRPr/>
            </a:pPr>
            <a:r>
              <a:rPr lang="en-GB" sz="2500" b="1" dirty="0">
                <a:latin typeface="Arial" panose="020B0604020202020204" pitchFamily="34" charset="0"/>
                <a:ea typeface="Calibri" panose="020F0502020204030204" pitchFamily="34" charset="0"/>
                <a:cs typeface="Arial" panose="020B0604020202020204" pitchFamily="34" charset="0"/>
              </a:rPr>
              <a:t>Caroline Cosh</a:t>
            </a:r>
            <a:r>
              <a:rPr lang="en-GB" sz="2500" dirty="0">
                <a:latin typeface="Arial" panose="020B0604020202020204" pitchFamily="34" charset="0"/>
                <a:ea typeface="Calibri" panose="020F0502020204030204" pitchFamily="34" charset="0"/>
                <a:cs typeface="Arial" panose="020B0604020202020204" pitchFamily="34" charset="0"/>
              </a:rPr>
              <a:t>, </a:t>
            </a:r>
            <a:r>
              <a:rPr lang="en-GB" sz="2500" b="1" dirty="0">
                <a:latin typeface="Arial" panose="020B0604020202020204" pitchFamily="34" charset="0"/>
                <a:ea typeface="Calibri" panose="020F0502020204030204" pitchFamily="34" charset="0"/>
                <a:cs typeface="Arial" panose="020B0604020202020204" pitchFamily="34" charset="0"/>
              </a:rPr>
              <a:t>Julie Fernandez</a:t>
            </a:r>
            <a:r>
              <a:rPr lang="en-GB" sz="2500" dirty="0">
                <a:latin typeface="Arial" panose="020B0604020202020204" pitchFamily="34" charset="0"/>
                <a:ea typeface="Calibri" panose="020F0502020204030204" pitchFamily="34" charset="0"/>
                <a:cs typeface="Arial" panose="020B0604020202020204" pitchFamily="34" charset="0"/>
              </a:rPr>
              <a:t>, Clifton Homecare</a:t>
            </a:r>
          </a:p>
          <a:p>
            <a:pPr algn="l" fontAlgn="auto">
              <a:spcAft>
                <a:spcPts val="0"/>
              </a:spcAft>
              <a:defRPr/>
            </a:pPr>
            <a:endParaRPr lang="en-GB" sz="2500" dirty="0">
              <a:latin typeface="Arial" panose="020B0604020202020204" pitchFamily="34" charset="0"/>
              <a:ea typeface="Calibri" panose="020F0502020204030204" pitchFamily="34" charset="0"/>
              <a:cs typeface="Arial" panose="020B0604020202020204" pitchFamily="34" charset="0"/>
            </a:endParaRPr>
          </a:p>
          <a:p>
            <a:pPr algn="l" fontAlgn="auto">
              <a:spcAft>
                <a:spcPts val="0"/>
              </a:spcAft>
              <a:defRPr/>
            </a:pPr>
            <a:r>
              <a:rPr lang="en-GB" sz="2500" b="1" dirty="0">
                <a:latin typeface="Arial" panose="020B0604020202020204" pitchFamily="34" charset="0"/>
                <a:ea typeface="Calibri" panose="020F0502020204030204" pitchFamily="34" charset="0"/>
                <a:cs typeface="Arial" panose="020B0604020202020204" pitchFamily="34" charset="0"/>
              </a:rPr>
              <a:t>Amanda Buchanan</a:t>
            </a:r>
            <a:r>
              <a:rPr lang="en-GB" sz="2500" dirty="0">
                <a:latin typeface="Arial" panose="020B0604020202020204" pitchFamily="34" charset="0"/>
                <a:ea typeface="Calibri" panose="020F0502020204030204" pitchFamily="34" charset="0"/>
                <a:cs typeface="Arial" panose="020B0604020202020204" pitchFamily="34" charset="0"/>
              </a:rPr>
              <a:t>, Department for Work &amp; Pensions</a:t>
            </a:r>
          </a:p>
          <a:p>
            <a:pPr algn="l" fontAlgn="auto">
              <a:spcAft>
                <a:spcPts val="0"/>
              </a:spcAft>
              <a:defRPr/>
            </a:pPr>
            <a:endParaRPr lang="en-GB" sz="26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2197543-60EE-BE71-810A-2BACC69DC5D5}"/>
              </a:ext>
            </a:extLst>
          </p:cNvPr>
          <p:cNvSpPr/>
          <p:nvPr/>
        </p:nvSpPr>
        <p:spPr>
          <a:xfrm>
            <a:off x="2881313" y="285750"/>
            <a:ext cx="6132512" cy="3046413"/>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a:solidFill>
                  <a:srgbClr val="548235"/>
                </a:solidFill>
                <a:latin typeface="Calibri Light" panose="020F0302020204030204" pitchFamily="34" charset="0"/>
              </a:rPr>
              <a:t>Social Care Workforce Forum 2023</a:t>
            </a:r>
          </a:p>
          <a:p>
            <a:pPr algn="ctr" eaLnBrk="1" hangingPunct="1"/>
            <a:endParaRPr lang="en-GB" altLang="en-US" sz="4800" b="1">
              <a:solidFill>
                <a:srgbClr val="7030A0"/>
              </a:solidFill>
            </a:endParaRPr>
          </a:p>
          <a:p>
            <a:pPr algn="ctr" eaLnBrk="1" hangingPunct="1"/>
            <a:endParaRPr lang="en-GB" altLang="en-US" sz="4800" b="1">
              <a:solidFill>
                <a:srgbClr val="7030A0"/>
              </a:solidFill>
            </a:endParaRPr>
          </a:p>
        </p:txBody>
      </p:sp>
      <p:pic>
        <p:nvPicPr>
          <p:cNvPr id="58372" name="Picture 4" descr="Clifton Homecare">
            <a:extLst>
              <a:ext uri="{FF2B5EF4-FFF2-40B4-BE49-F238E27FC236}">
                <a16:creationId xmlns:a16="http://schemas.microsoft.com/office/drawing/2014/main" id="{6BE9F047-D68E-B321-E441-356D71F81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4572000"/>
            <a:ext cx="3508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
            <a:extLst>
              <a:ext uri="{FF2B5EF4-FFF2-40B4-BE49-F238E27FC236}">
                <a16:creationId xmlns:a16="http://schemas.microsoft.com/office/drawing/2014/main" id="{E4A37B45-25B2-6760-DE29-7518AFEFAAD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344025" y="447675"/>
            <a:ext cx="22796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3">
            <a:extLst>
              <a:ext uri="{FF2B5EF4-FFF2-40B4-BE49-F238E27FC236}">
                <a16:creationId xmlns:a16="http://schemas.microsoft.com/office/drawing/2014/main" id="{67FC3067-8572-DA11-AE06-3D3FF7B94E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7538" y="2030413"/>
            <a:ext cx="16859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6">
            <a:extLst>
              <a:ext uri="{FF2B5EF4-FFF2-40B4-BE49-F238E27FC236}">
                <a16:creationId xmlns:a16="http://schemas.microsoft.com/office/drawing/2014/main" id="{D0F7D11C-0614-BFF2-823D-85838DB766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210675" y="2859088"/>
            <a:ext cx="227965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7" descr="A picture containing logo&#10;&#10;Description automatically generated">
            <a:extLst>
              <a:ext uri="{FF2B5EF4-FFF2-40B4-BE49-F238E27FC236}">
                <a16:creationId xmlns:a16="http://schemas.microsoft.com/office/drawing/2014/main" id="{7756B292-0CCE-1A8C-F695-A67D254A49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9500" y="3668713"/>
            <a:ext cx="1223963"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11">
            <a:extLst>
              <a:ext uri="{FF2B5EF4-FFF2-40B4-BE49-F238E27FC236}">
                <a16:creationId xmlns:a16="http://schemas.microsoft.com/office/drawing/2014/main" id="{EBA33D92-2ABC-5CF5-F8B9-4DB987165C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6813" y="5233988"/>
            <a:ext cx="141128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DF8777-797D-A30F-59CF-36DFE4FBBDA7}"/>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59395" name="imageSelected1">
            <a:extLst>
              <a:ext uri="{FF2B5EF4-FFF2-40B4-BE49-F238E27FC236}">
                <a16:creationId xmlns:a16="http://schemas.microsoft.com/office/drawing/2014/main" id="{47E8E4D9-F68A-5D39-4EB3-8F3E671DA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E03C709-1A40-5888-E5AD-050B1349760D}"/>
              </a:ext>
            </a:extLst>
          </p:cNvPr>
          <p:cNvSpPr txBox="1"/>
          <p:nvPr/>
        </p:nvSpPr>
        <p:spPr>
          <a:xfrm>
            <a:off x="771525" y="1887538"/>
            <a:ext cx="10201275" cy="4038600"/>
          </a:xfrm>
          <a:prstGeom prst="rect">
            <a:avLst/>
          </a:prstGeom>
          <a:noFill/>
        </p:spPr>
        <p:txBody>
          <a:bodyPr>
            <a:spAutoFit/>
          </a:bodyPr>
          <a:lstStyle/>
          <a:p>
            <a:pPr eaLnBrk="1" fontAlgn="auto" hangingPunct="1">
              <a:spcBef>
                <a:spcPts val="0"/>
              </a:spcBef>
              <a:spcAft>
                <a:spcPts val="0"/>
              </a:spcAft>
              <a:defRPr/>
            </a:pPr>
            <a:r>
              <a:rPr lang="en-US" sz="2400" b="1" dirty="0">
                <a:latin typeface="+mn-lt"/>
              </a:rPr>
              <a:t>Coaching</a:t>
            </a:r>
            <a:r>
              <a:rPr lang="en-US" sz="2400" dirty="0">
                <a:latin typeface="+mn-lt"/>
              </a:rPr>
              <a:t> – discussion between coach and </a:t>
            </a:r>
            <a:r>
              <a:rPr lang="en-US" sz="2400" dirty="0" err="1">
                <a:latin typeface="+mn-lt"/>
              </a:rPr>
              <a:t>coachee</a:t>
            </a:r>
            <a:r>
              <a:rPr lang="en-US" sz="2400" dirty="0">
                <a:latin typeface="+mn-lt"/>
              </a:rPr>
              <a:t> – focusing on how the </a:t>
            </a:r>
            <a:r>
              <a:rPr lang="en-US" sz="2400" dirty="0" err="1">
                <a:latin typeface="+mn-lt"/>
              </a:rPr>
              <a:t>coachee</a:t>
            </a:r>
            <a:r>
              <a:rPr lang="en-US" sz="2400" dirty="0">
                <a:latin typeface="+mn-lt"/>
              </a:rPr>
              <a:t> can discover answers for themselves.</a:t>
            </a:r>
          </a:p>
          <a:p>
            <a:pPr eaLnBrk="1" fontAlgn="auto" hangingPunct="1">
              <a:spcBef>
                <a:spcPts val="0"/>
              </a:spcBef>
              <a:spcAft>
                <a:spcPts val="0"/>
              </a:spcAft>
              <a:defRPr/>
            </a:pPr>
            <a:r>
              <a:rPr lang="en-US" sz="2400" b="1" dirty="0">
                <a:latin typeface="+mn-lt"/>
              </a:rPr>
              <a:t>Supervision </a:t>
            </a:r>
            <a:r>
              <a:rPr lang="en-US" sz="2400" dirty="0">
                <a:latin typeface="+mn-lt"/>
              </a:rPr>
              <a:t>– managers reviewing work and providing support.</a:t>
            </a:r>
          </a:p>
          <a:p>
            <a:pPr eaLnBrk="1" fontAlgn="auto" hangingPunct="1">
              <a:spcBef>
                <a:spcPts val="0"/>
              </a:spcBef>
              <a:spcAft>
                <a:spcPts val="0"/>
              </a:spcAft>
              <a:defRPr/>
            </a:pPr>
            <a:r>
              <a:rPr lang="en-US" sz="2400" b="1" dirty="0">
                <a:latin typeface="+mn-lt"/>
              </a:rPr>
              <a:t>Mentorship</a:t>
            </a:r>
            <a:r>
              <a:rPr lang="en-US" sz="2400" dirty="0">
                <a:latin typeface="+mn-lt"/>
              </a:rPr>
              <a:t> – relationship between 2 people, where the more experienced person is able to pass on their knowledge and skills to a more junior individual. Helps the junior person to identify opportunities; i.e. career development. </a:t>
            </a:r>
          </a:p>
          <a:p>
            <a:pPr eaLnBrk="1" fontAlgn="auto" hangingPunct="1">
              <a:spcBef>
                <a:spcPts val="0"/>
              </a:spcBef>
              <a:spcAft>
                <a:spcPts val="0"/>
              </a:spcAft>
              <a:defRPr/>
            </a:pPr>
            <a:r>
              <a:rPr lang="en-US" sz="2400" b="1" dirty="0">
                <a:latin typeface="+mn-lt"/>
              </a:rPr>
              <a:t>Reverse mentoring </a:t>
            </a:r>
            <a:r>
              <a:rPr lang="en-US" sz="2400" dirty="0">
                <a:latin typeface="+mn-lt"/>
              </a:rPr>
              <a:t>– bottom up mentoring; to address cultural shifts; ensuring diversity and inclusion.</a:t>
            </a:r>
          </a:p>
          <a:p>
            <a:pPr eaLnBrk="1" fontAlgn="auto" hangingPunct="1">
              <a:spcBef>
                <a:spcPts val="0"/>
              </a:spcBef>
              <a:spcAft>
                <a:spcPts val="0"/>
              </a:spcAft>
              <a:defRPr/>
            </a:pPr>
            <a:r>
              <a:rPr lang="en-US" sz="2400" b="1" dirty="0">
                <a:latin typeface="+mn-lt"/>
              </a:rPr>
              <a:t>Legacy mentoring </a:t>
            </a:r>
            <a:r>
              <a:rPr lang="en-US" sz="2400" dirty="0">
                <a:latin typeface="+mn-lt"/>
              </a:rPr>
              <a:t>– something we have always done in social care; shadowing!</a:t>
            </a: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59397" name="Content Placeholder 5">
            <a:extLst>
              <a:ext uri="{FF2B5EF4-FFF2-40B4-BE49-F238E27FC236}">
                <a16:creationId xmlns:a16="http://schemas.microsoft.com/office/drawing/2014/main" id="{297D1451-9122-E992-5253-D832F71B155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74688" y="373063"/>
            <a:ext cx="1411287" cy="1117600"/>
          </a:xfrm>
        </p:spPr>
      </p:pic>
      <p:pic>
        <p:nvPicPr>
          <p:cNvPr id="59398" name="imageSelected3">
            <a:extLst>
              <a:ext uri="{FF2B5EF4-FFF2-40B4-BE49-F238E27FC236}">
                <a16:creationId xmlns:a16="http://schemas.microsoft.com/office/drawing/2014/main" id="{04F207AE-8CF6-03DD-56FA-2489F2114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5483225"/>
            <a:ext cx="2949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4" descr="Clifton Homecare">
            <a:extLst>
              <a:ext uri="{FF2B5EF4-FFF2-40B4-BE49-F238E27FC236}">
                <a16:creationId xmlns:a16="http://schemas.microsoft.com/office/drawing/2014/main" id="{E91B70F6-37D7-A406-01F0-70A1F83289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3275" y="5545138"/>
            <a:ext cx="3508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7D8369-8AEB-BF1A-2EF5-5781262FAEE5}"/>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61443" name="imageSelected1">
            <a:extLst>
              <a:ext uri="{FF2B5EF4-FFF2-40B4-BE49-F238E27FC236}">
                <a16:creationId xmlns:a16="http://schemas.microsoft.com/office/drawing/2014/main" id="{4CE0583B-1BFB-4514-A0CD-E4BFBE7DC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F5740EA-508C-E4DE-1045-5707D9E614DF}"/>
              </a:ext>
            </a:extLst>
          </p:cNvPr>
          <p:cNvSpPr txBox="1"/>
          <p:nvPr/>
        </p:nvSpPr>
        <p:spPr>
          <a:xfrm>
            <a:off x="771525" y="1887538"/>
            <a:ext cx="10201275" cy="3992562"/>
          </a:xfrm>
          <a:prstGeom prst="rect">
            <a:avLst/>
          </a:prstGeom>
          <a:noFill/>
        </p:spPr>
        <p:txBody>
          <a:bodyPr>
            <a:spAutoFit/>
          </a:bodyPr>
          <a:lstStyle/>
          <a:p>
            <a:pPr marL="214313" indent="-214313" eaLnBrk="1" fontAlgn="auto" hangingPunct="1">
              <a:spcBef>
                <a:spcPts val="0"/>
              </a:spcBef>
              <a:spcAft>
                <a:spcPts val="0"/>
              </a:spcAft>
              <a:buFont typeface="Arial" panose="020B0604020202020204" pitchFamily="34" charset="0"/>
              <a:buChar char="•"/>
              <a:defRPr/>
            </a:pPr>
            <a:r>
              <a:rPr lang="en-US" sz="4400" dirty="0">
                <a:latin typeface="+mn-lt"/>
              </a:rPr>
              <a:t>Rachelle </a:t>
            </a:r>
            <a:r>
              <a:rPr lang="en-US" sz="4400" dirty="0" err="1">
                <a:latin typeface="+mn-lt"/>
              </a:rPr>
              <a:t>Alty</a:t>
            </a:r>
            <a:r>
              <a:rPr lang="en-US" sz="4400" dirty="0">
                <a:latin typeface="+mn-lt"/>
              </a:rPr>
              <a:t> -</a:t>
            </a:r>
            <a:r>
              <a:rPr lang="en-US" sz="3600" dirty="0">
                <a:latin typeface="+mn-lt"/>
              </a:rPr>
              <a:t> National Preceptorship </a:t>
            </a:r>
            <a:r>
              <a:rPr lang="en-US" sz="3600" dirty="0" err="1">
                <a:latin typeface="+mn-lt"/>
              </a:rPr>
              <a:t>Programme</a:t>
            </a:r>
            <a:r>
              <a:rPr lang="en-US" sz="3600" dirty="0">
                <a:latin typeface="+mn-lt"/>
              </a:rPr>
              <a:t>; Northwest Regional Lead – NHS England</a:t>
            </a:r>
          </a:p>
          <a:p>
            <a:pPr marL="214313" indent="-214313" eaLnBrk="1" fontAlgn="auto" hangingPunct="1">
              <a:spcBef>
                <a:spcPts val="0"/>
              </a:spcBef>
              <a:spcAft>
                <a:spcPts val="0"/>
              </a:spcAft>
              <a:buFont typeface="Arial" panose="020B0604020202020204" pitchFamily="34" charset="0"/>
              <a:buChar char="•"/>
              <a:defRPr/>
            </a:pPr>
            <a:endParaRPr lang="en-US" sz="3600" dirty="0">
              <a:latin typeface="+mn-lt"/>
            </a:endParaRPr>
          </a:p>
          <a:p>
            <a:pPr marL="214313" indent="-214313" eaLnBrk="1" fontAlgn="auto" hangingPunct="1">
              <a:spcBef>
                <a:spcPts val="0"/>
              </a:spcBef>
              <a:spcAft>
                <a:spcPts val="0"/>
              </a:spcAft>
              <a:buFont typeface="Arial" panose="020B0604020202020204" pitchFamily="34" charset="0"/>
              <a:buChar char="•"/>
              <a:defRPr/>
            </a:pPr>
            <a:r>
              <a:rPr lang="en-US" sz="4400" dirty="0">
                <a:latin typeface="+mn-lt"/>
              </a:rPr>
              <a:t>07917 975289</a:t>
            </a:r>
          </a:p>
          <a:p>
            <a:pPr marL="214313" indent="-214313" eaLnBrk="1" fontAlgn="auto" hangingPunct="1">
              <a:spcBef>
                <a:spcPts val="0"/>
              </a:spcBef>
              <a:spcAft>
                <a:spcPts val="0"/>
              </a:spcAft>
              <a:buFont typeface="Arial" panose="020B0604020202020204" pitchFamily="34" charset="0"/>
              <a:buChar char="•"/>
              <a:defRPr/>
            </a:pPr>
            <a:r>
              <a:rPr lang="en-US" sz="4400" dirty="0">
                <a:latin typeface="+mn-lt"/>
              </a:rPr>
              <a:t>r.alty@nhs.net</a:t>
            </a: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61445" name="Content Placeholder 5">
            <a:extLst>
              <a:ext uri="{FF2B5EF4-FFF2-40B4-BE49-F238E27FC236}">
                <a16:creationId xmlns:a16="http://schemas.microsoft.com/office/drawing/2014/main" id="{26A99AA7-011B-A1D8-E402-DF4C6ED52F2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74688" y="419100"/>
            <a:ext cx="1411287" cy="1117600"/>
          </a:xfrm>
        </p:spPr>
      </p:pic>
      <p:pic>
        <p:nvPicPr>
          <p:cNvPr id="61446" name="imageSelected3">
            <a:extLst>
              <a:ext uri="{FF2B5EF4-FFF2-40B4-BE49-F238E27FC236}">
                <a16:creationId xmlns:a16="http://schemas.microsoft.com/office/drawing/2014/main" id="{F58A12F7-8C97-DC4C-E12E-6BCF6B4F6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5608638"/>
            <a:ext cx="2949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4" descr="Clifton Homecare">
            <a:extLst>
              <a:ext uri="{FF2B5EF4-FFF2-40B4-BE49-F238E27FC236}">
                <a16:creationId xmlns:a16="http://schemas.microsoft.com/office/drawing/2014/main" id="{7DEF659A-684D-2C4B-A029-6AA304CFFC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5710238"/>
            <a:ext cx="3508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8" name="Rectangle 1138" descr="&quot;&quot;">
            <a:extLst>
              <a:ext uri="{FF2B5EF4-FFF2-40B4-BE49-F238E27FC236}">
                <a16:creationId xmlns:a16="http://schemas.microsoft.com/office/drawing/2014/main" id="{B975F3B8-75B5-395A-CDC7-9B33C7DE5C63}"/>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1141" name="Freeform: Shape 1140" descr="&quot;&quot;">
            <a:extLst>
              <a:ext uri="{FF2B5EF4-FFF2-40B4-BE49-F238E27FC236}">
                <a16:creationId xmlns:a16="http://schemas.microsoft.com/office/drawing/2014/main" id="{3904F25D-9B3A-E70B-2BE7-92A60E269165}"/>
              </a:ext>
            </a:extLst>
          </p:cNvPr>
          <p:cNvSpPr>
            <a:spLocks noGrp="1" noRot="1" noChangeAspect="1" noMove="1" noResize="1" noEditPoints="1" noAdjustHandles="1" noChangeArrowheads="1" noChangeShapeType="1" noTextEdit="1"/>
          </p:cNvSpPr>
          <p:nvPr/>
        </p:nvSpPr>
        <p:spPr>
          <a:xfrm>
            <a:off x="0" y="0"/>
            <a:ext cx="7453313"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63492" name="Title 1">
            <a:extLst>
              <a:ext uri="{FF2B5EF4-FFF2-40B4-BE49-F238E27FC236}">
                <a16:creationId xmlns:a16="http://schemas.microsoft.com/office/drawing/2014/main" id="{BDFAF054-5FF2-2125-CAFA-0D24BFAAD654}"/>
              </a:ext>
            </a:extLst>
          </p:cNvPr>
          <p:cNvSpPr>
            <a:spLocks noGrp="1" noChangeArrowheads="1"/>
          </p:cNvSpPr>
          <p:nvPr>
            <p:ph type="ctrTitle"/>
          </p:nvPr>
        </p:nvSpPr>
        <p:spPr>
          <a:xfrm>
            <a:off x="838200" y="484188"/>
            <a:ext cx="6081713" cy="3567112"/>
          </a:xfrm>
        </p:spPr>
        <p:txBody>
          <a:bodyPr/>
          <a:lstStyle/>
          <a:p>
            <a:r>
              <a:rPr lang="en-GB" altLang="en-US" sz="6100" b="1">
                <a:solidFill>
                  <a:srgbClr val="FFFFFF"/>
                </a:solidFill>
              </a:rPr>
              <a:t>SOCIAL CARE TRAINING HUB APPRENTICESHIPS</a:t>
            </a:r>
          </a:p>
        </p:txBody>
      </p:sp>
      <p:sp>
        <p:nvSpPr>
          <p:cNvPr id="63493" name="Subtitle 2">
            <a:extLst>
              <a:ext uri="{FF2B5EF4-FFF2-40B4-BE49-F238E27FC236}">
                <a16:creationId xmlns:a16="http://schemas.microsoft.com/office/drawing/2014/main" id="{E5C6F317-D076-10E2-5FCF-0B3341B56150}"/>
              </a:ext>
            </a:extLst>
          </p:cNvPr>
          <p:cNvSpPr>
            <a:spLocks noGrp="1" noChangeArrowheads="1"/>
          </p:cNvSpPr>
          <p:nvPr>
            <p:ph type="subTitle" idx="1"/>
          </p:nvPr>
        </p:nvSpPr>
        <p:spPr>
          <a:xfrm>
            <a:off x="838200" y="4479925"/>
            <a:ext cx="6081713" cy="1573213"/>
          </a:xfrm>
        </p:spPr>
        <p:txBody>
          <a:bodyPr/>
          <a:lstStyle/>
          <a:p>
            <a:pPr algn="l"/>
            <a:r>
              <a:rPr lang="en-GB" altLang="en-US">
                <a:solidFill>
                  <a:srgbClr val="FFFFFF"/>
                </a:solidFill>
              </a:rPr>
              <a:t>Dawn Werra </a:t>
            </a:r>
          </a:p>
          <a:p>
            <a:pPr algn="l"/>
            <a:r>
              <a:rPr lang="en-GB" altLang="en-US">
                <a:solidFill>
                  <a:srgbClr val="FFFFFF"/>
                </a:solidFill>
              </a:rPr>
              <a:t>Project Manager for Social Care Apprenticeship </a:t>
            </a:r>
          </a:p>
        </p:txBody>
      </p:sp>
      <p:pic>
        <p:nvPicPr>
          <p:cNvPr id="63494" name="imageSelected3">
            <a:extLst>
              <a:ext uri="{FF2B5EF4-FFF2-40B4-BE49-F238E27FC236}">
                <a16:creationId xmlns:a16="http://schemas.microsoft.com/office/drawing/2014/main" id="{DBF93595-B309-BB65-EE69-159DF43B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338" y="1081088"/>
            <a:ext cx="39322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 name="sketch line" descr="&quot;&quot;">
            <a:extLst>
              <a:ext uri="{FF2B5EF4-FFF2-40B4-BE49-F238E27FC236}">
                <a16:creationId xmlns:a16="http://schemas.microsoft.com/office/drawing/2014/main" id="{A769D7ED-45C0-3295-61C8-32D3D2DEBA25}"/>
              </a:ext>
            </a:extLst>
          </p:cNvPr>
          <p:cNvSpPr>
            <a:spLocks noGrp="1" noRot="1" noChangeAspect="1" noMove="1" noResize="1" noEditPoints="1" noAdjustHandles="1" noChangeArrowheads="1" noChangeShapeType="1" noTextEdit="1"/>
          </p:cNvSpPr>
          <p:nvPr/>
        </p:nvSpPr>
        <p:spPr>
          <a:xfrm>
            <a:off x="746125" y="4252913"/>
            <a:ext cx="4056063" cy="17462"/>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pic>
        <p:nvPicPr>
          <p:cNvPr id="63496" name="imageSelected1">
            <a:extLst>
              <a:ext uri="{FF2B5EF4-FFF2-40B4-BE49-F238E27FC236}">
                <a16:creationId xmlns:a16="http://schemas.microsoft.com/office/drawing/2014/main" id="{47E07B01-C69A-C3EE-8155-89A29E35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338" y="4256088"/>
            <a:ext cx="393223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descr="&quot;&quot;">
            <a:extLst>
              <a:ext uri="{FF2B5EF4-FFF2-40B4-BE49-F238E27FC236}">
                <a16:creationId xmlns:a16="http://schemas.microsoft.com/office/drawing/2014/main" id="{8362FE75-7D3A-4538-BC9F-017FB222DBE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46" name="Rectangle 45" descr="&quot;&quot;">
            <a:extLst>
              <a:ext uri="{FF2B5EF4-FFF2-40B4-BE49-F238E27FC236}">
                <a16:creationId xmlns:a16="http://schemas.microsoft.com/office/drawing/2014/main" id="{BDD4CA6C-12E3-0C6B-D452-DEC29A0C2F79}"/>
              </a:ext>
            </a:extLst>
          </p:cNvPr>
          <p:cNvSpPr>
            <a:spLocks noGrp="1" noRot="1" noChangeAspect="1" noMove="1" noResize="1" noEditPoints="1" noAdjustHandles="1" noChangeArrowheads="1" noChangeShapeType="1" noTextEdit="1"/>
          </p:cNvSpPr>
          <p:nvPr/>
        </p:nvSpPr>
        <p:spPr>
          <a:xfrm flipH="1">
            <a:off x="615950" y="1944688"/>
            <a:ext cx="4024313" cy="269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48" name="Rectangle 47" descr="&quot;&quot;">
            <a:extLst>
              <a:ext uri="{FF2B5EF4-FFF2-40B4-BE49-F238E27FC236}">
                <a16:creationId xmlns:a16="http://schemas.microsoft.com/office/drawing/2014/main" id="{5E60DDFA-5FCC-01C5-81BC-68EAA3D5CE7E}"/>
              </a:ext>
            </a:extLst>
          </p:cNvPr>
          <p:cNvSpPr>
            <a:spLocks noGrp="1" noRot="1" noChangeAspect="1" noMove="1" noResize="1" noEditPoints="1" noAdjustHandles="1" noChangeArrowheads="1" noChangeShapeType="1" noTextEdit="1"/>
          </p:cNvSpPr>
          <p:nvPr/>
        </p:nvSpPr>
        <p:spPr>
          <a:xfrm rot="5400000">
            <a:off x="-226219" y="6052344"/>
            <a:ext cx="741363" cy="1555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50" name="Rectangle 49" descr="&quot;&quot;">
            <a:extLst>
              <a:ext uri="{FF2B5EF4-FFF2-40B4-BE49-F238E27FC236}">
                <a16:creationId xmlns:a16="http://schemas.microsoft.com/office/drawing/2014/main" id="{DE90793E-1469-39A2-A8DD-F80A6127EB74}"/>
              </a:ext>
            </a:extLst>
          </p:cNvPr>
          <p:cNvSpPr>
            <a:spLocks noGrp="1" noRot="1" noChangeAspect="1" noMove="1" noResize="1" noEditPoints="1" noAdjustHandles="1" noChangeArrowheads="1" noChangeShapeType="1" noTextEdit="1"/>
          </p:cNvSpPr>
          <p:nvPr/>
        </p:nvSpPr>
        <p:spPr>
          <a:xfrm rot="5400000">
            <a:off x="5904707" y="215106"/>
            <a:ext cx="741362" cy="11833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52" name="Rectangle 51" descr="&quot;&quot;">
            <a:extLst>
              <a:ext uri="{FF2B5EF4-FFF2-40B4-BE49-F238E27FC236}">
                <a16:creationId xmlns:a16="http://schemas.microsoft.com/office/drawing/2014/main" id="{BDA9271F-22EF-8B4D-800F-4A62E0B4CD19}"/>
              </a:ext>
            </a:extLst>
          </p:cNvPr>
          <p:cNvSpPr>
            <a:spLocks noGrp="1" noRot="1" noChangeAspect="1" noMove="1" noResize="1" noEditPoints="1" noAdjustHandles="1" noChangeArrowheads="1" noChangeShapeType="1" noTextEdit="1"/>
          </p:cNvSpPr>
          <p:nvPr/>
        </p:nvSpPr>
        <p:spPr>
          <a:xfrm>
            <a:off x="5697538" y="355600"/>
            <a:ext cx="6184900" cy="59150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pic>
        <p:nvPicPr>
          <p:cNvPr id="64519" name="Picture 3">
            <a:extLst>
              <a:ext uri="{FF2B5EF4-FFF2-40B4-BE49-F238E27FC236}">
                <a16:creationId xmlns:a16="http://schemas.microsoft.com/office/drawing/2014/main" id="{5AC5FB6B-C9EF-C238-70EA-9351D1E5C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786"/>
          <a:stretch>
            <a:fillRect/>
          </a:stretch>
        </p:blipFill>
        <p:spPr bwMode="auto">
          <a:xfrm>
            <a:off x="68263" y="1609725"/>
            <a:ext cx="5045075"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TextBox 4">
            <a:extLst>
              <a:ext uri="{FF2B5EF4-FFF2-40B4-BE49-F238E27FC236}">
                <a16:creationId xmlns:a16="http://schemas.microsoft.com/office/drawing/2014/main" id="{07E5A423-54C3-410C-1051-7BAA18AA4268}"/>
              </a:ext>
            </a:extLst>
          </p:cNvPr>
          <p:cNvGraphicFramePr/>
          <p:nvPr/>
        </p:nvGraphicFramePr>
        <p:xfrm>
          <a:off x="6432049" y="787317"/>
          <a:ext cx="4282984" cy="351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4521" name="imageSelected1">
            <a:extLst>
              <a:ext uri="{FF2B5EF4-FFF2-40B4-BE49-F238E27FC236}">
                <a16:creationId xmlns:a16="http://schemas.microsoft.com/office/drawing/2014/main" id="{BD0BED19-35C2-7F53-A70A-6D8AD1B03A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463" y="90488"/>
            <a:ext cx="29257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C2BB673-8A6D-4622-FBEA-854ED9B77C9A}"/>
              </a:ext>
            </a:extLst>
          </p:cNvPr>
          <p:cNvSpPr>
            <a:spLocks noGrp="1" noChangeArrowheads="1"/>
          </p:cNvSpPr>
          <p:nvPr>
            <p:ph type="ctrTitle"/>
          </p:nvPr>
        </p:nvSpPr>
        <p:spPr>
          <a:xfrm>
            <a:off x="730250" y="1152525"/>
            <a:ext cx="10321925" cy="950913"/>
          </a:xfrm>
        </p:spPr>
        <p:txBody>
          <a:bodyPr/>
          <a:lstStyle/>
          <a:p>
            <a:r>
              <a:rPr lang="en-GB" altLang="en-US" sz="3200" b="1"/>
              <a:t>Market Place</a:t>
            </a:r>
          </a:p>
        </p:txBody>
      </p:sp>
      <p:sp>
        <p:nvSpPr>
          <p:cNvPr id="5" name="Rectangle 4">
            <a:extLst>
              <a:ext uri="{FF2B5EF4-FFF2-40B4-BE49-F238E27FC236}">
                <a16:creationId xmlns:a16="http://schemas.microsoft.com/office/drawing/2014/main" id="{ED370E17-6379-4774-0DFD-C4191833E6E7}"/>
              </a:ext>
            </a:extLst>
          </p:cNvPr>
          <p:cNvSpPr/>
          <p:nvPr/>
        </p:nvSpPr>
        <p:spPr>
          <a:xfrm>
            <a:off x="2847975" y="209550"/>
            <a:ext cx="6034088" cy="1570038"/>
          </a:xfrm>
          <a:prstGeom prst="rect">
            <a:avLst/>
          </a:prstGeom>
        </p:spPr>
        <p:txBody>
          <a:bodyPr>
            <a:spAutoFit/>
          </a:bodyPr>
          <a:lstStyle/>
          <a:p>
            <a:pPr algn="ctr" eaLnBrk="1" fontAlgn="auto" hangingPunct="1">
              <a:spcBef>
                <a:spcPts val="0"/>
              </a:spcBef>
              <a:spcAft>
                <a:spcPts val="0"/>
              </a:spcAft>
              <a:defRPr/>
            </a:pPr>
            <a:r>
              <a:rPr lang="en-US" sz="4800" b="1" dirty="0">
                <a:solidFill>
                  <a:schemeClr val="accent6">
                    <a:lumMod val="75000"/>
                  </a:schemeClr>
                </a:solidFill>
                <a:latin typeface="+mj-lt"/>
              </a:rPr>
              <a:t>Social Care Workforce Forum 2023</a:t>
            </a:r>
          </a:p>
        </p:txBody>
      </p:sp>
      <p:pic>
        <p:nvPicPr>
          <p:cNvPr id="15364" name="Picture 8" descr="Text&#10;&#10;Description automatically generated">
            <a:extLst>
              <a:ext uri="{FF2B5EF4-FFF2-40B4-BE49-F238E27FC236}">
                <a16:creationId xmlns:a16="http://schemas.microsoft.com/office/drawing/2014/main" id="{AFC255AB-B2F6-373D-AE3B-4D709A786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80988"/>
            <a:ext cx="30257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Logo&#10;&#10;Description automatically generated">
            <a:extLst>
              <a:ext uri="{FF2B5EF4-FFF2-40B4-BE49-F238E27FC236}">
                <a16:creationId xmlns:a16="http://schemas.microsoft.com/office/drawing/2014/main" id="{D10752D3-C21E-2017-EB9D-73CDD35B4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563" y="2700338"/>
            <a:ext cx="25669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a:extLst>
              <a:ext uri="{FF2B5EF4-FFF2-40B4-BE49-F238E27FC236}">
                <a16:creationId xmlns:a16="http://schemas.microsoft.com/office/drawing/2014/main" id="{954B171B-FFD2-5E14-6EC2-23DCC5781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3121025"/>
            <a:ext cx="153352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4" descr="Logo&#10;&#10;Description automatically generated">
            <a:extLst>
              <a:ext uri="{FF2B5EF4-FFF2-40B4-BE49-F238E27FC236}">
                <a16:creationId xmlns:a16="http://schemas.microsoft.com/office/drawing/2014/main" id="{5B895F99-9D85-8F68-5102-445CC50D30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388" y="4429125"/>
            <a:ext cx="19796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5">
            <a:extLst>
              <a:ext uri="{FF2B5EF4-FFF2-40B4-BE49-F238E27FC236}">
                <a16:creationId xmlns:a16="http://schemas.microsoft.com/office/drawing/2014/main" id="{978B3827-BC47-5705-B739-F2FB16C573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3" y="2017713"/>
            <a:ext cx="17954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6" descr="LSH Signature logo1">
            <a:hlinkClick r:id="rId7"/>
            <a:extLst>
              <a:ext uri="{FF2B5EF4-FFF2-40B4-BE49-F238E27FC236}">
                <a16:creationId xmlns:a16="http://schemas.microsoft.com/office/drawing/2014/main" id="{552FAD08-62C3-BBAE-5B47-CDE896C93E7F}"/>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21013" y="2216150"/>
            <a:ext cx="2717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
            <a:extLst>
              <a:ext uri="{FF2B5EF4-FFF2-40B4-BE49-F238E27FC236}">
                <a16:creationId xmlns:a16="http://schemas.microsoft.com/office/drawing/2014/main" id="{F3636A57-A23E-9FBF-734D-704FB95C0A21}"/>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9344025" y="447675"/>
            <a:ext cx="22796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
            <a:extLst>
              <a:ext uri="{FF2B5EF4-FFF2-40B4-BE49-F238E27FC236}">
                <a16:creationId xmlns:a16="http://schemas.microsoft.com/office/drawing/2014/main" id="{0F969ED4-F443-9C2F-81A1-2B83BF5B50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0313" y="4791075"/>
            <a:ext cx="16462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7">
            <a:extLst>
              <a:ext uri="{FF2B5EF4-FFF2-40B4-BE49-F238E27FC236}">
                <a16:creationId xmlns:a16="http://schemas.microsoft.com/office/drawing/2014/main" id="{ADDE9AFB-CADF-949F-89AC-449E4698A1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5713" y="2371725"/>
            <a:ext cx="21986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7">
            <a:extLst>
              <a:ext uri="{FF2B5EF4-FFF2-40B4-BE49-F238E27FC236}">
                <a16:creationId xmlns:a16="http://schemas.microsoft.com/office/drawing/2014/main" id="{8792A2B5-6123-4F82-2B56-4C26E7FC4A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07113" y="3352800"/>
            <a:ext cx="26558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8">
            <a:extLst>
              <a:ext uri="{FF2B5EF4-FFF2-40B4-BE49-F238E27FC236}">
                <a16:creationId xmlns:a16="http://schemas.microsoft.com/office/drawing/2014/main" id="{A17415EA-BDBB-4C0E-5A5F-0EAAAB33EE1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63000" y="1920875"/>
            <a:ext cx="32623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Content Placeholder 5">
            <a:extLst>
              <a:ext uri="{FF2B5EF4-FFF2-40B4-BE49-F238E27FC236}">
                <a16:creationId xmlns:a16="http://schemas.microsoft.com/office/drawing/2014/main" id="{2A7DF9E0-83A5-F113-58C4-854B4DF1A6B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01963" y="3316288"/>
            <a:ext cx="22987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1">
            <a:extLst>
              <a:ext uri="{FF2B5EF4-FFF2-40B4-BE49-F238E27FC236}">
                <a16:creationId xmlns:a16="http://schemas.microsoft.com/office/drawing/2014/main" id="{F85FA0FA-5D6C-9AEB-7E86-BAC2C96501C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4688" y="3352800"/>
            <a:ext cx="9032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23">
            <a:extLst>
              <a:ext uri="{FF2B5EF4-FFF2-40B4-BE49-F238E27FC236}">
                <a16:creationId xmlns:a16="http://schemas.microsoft.com/office/drawing/2014/main" id="{C4297C44-C132-F052-39B5-18D6AA4D73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01963" y="5405438"/>
            <a:ext cx="200818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2" descr="royal-college-of-nursing-rcn-logo-vector - Centre for ...">
            <a:extLst>
              <a:ext uri="{FF2B5EF4-FFF2-40B4-BE49-F238E27FC236}">
                <a16:creationId xmlns:a16="http://schemas.microsoft.com/office/drawing/2014/main" id="{7D4B0C82-2ADA-B07A-2597-0766F9F50EF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10538" y="5267325"/>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24">
            <a:extLst>
              <a:ext uri="{FF2B5EF4-FFF2-40B4-BE49-F238E27FC236}">
                <a16:creationId xmlns:a16="http://schemas.microsoft.com/office/drawing/2014/main" id="{5ED18CE6-113B-76C5-F23C-04656C727C5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34050" y="5500688"/>
            <a:ext cx="18986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11">
            <a:extLst>
              <a:ext uri="{FF2B5EF4-FFF2-40B4-BE49-F238E27FC236}">
                <a16:creationId xmlns:a16="http://schemas.microsoft.com/office/drawing/2014/main" id="{6D1BF5B0-6B36-8323-D06D-1827E58739B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1813" y="4567238"/>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4" descr="NIHR publishes its operational priorities | NIHR">
            <a:extLst>
              <a:ext uri="{FF2B5EF4-FFF2-40B4-BE49-F238E27FC236}">
                <a16:creationId xmlns:a16="http://schemas.microsoft.com/office/drawing/2014/main" id="{917AF4B6-DB21-0D0D-2AE4-378B1EBF516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06663" y="4429125"/>
            <a:ext cx="33258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71" descr="&quot;&quot;">
            <a:extLst>
              <a:ext uri="{FF2B5EF4-FFF2-40B4-BE49-F238E27FC236}">
                <a16:creationId xmlns:a16="http://schemas.microsoft.com/office/drawing/2014/main" id="{B3AB86DC-D4FB-B31E-616F-F9809E83B9E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96" name="Freeform: Shape 73" descr="&quot;&quot;">
            <a:extLst>
              <a:ext uri="{FF2B5EF4-FFF2-40B4-BE49-F238E27FC236}">
                <a16:creationId xmlns:a16="http://schemas.microsoft.com/office/drawing/2014/main" id="{04B96EE0-B180-2EF7-3B32-DF66B5B8AC07}"/>
              </a:ext>
            </a:extLst>
          </p:cNvPr>
          <p:cNvSpPr>
            <a:spLocks noGrp="1" noRot="1" noChangeAspect="1" noMove="1" noResize="1" noEditPoints="1" noAdjustHandles="1" noChangeArrowheads="1" noChangeShapeType="1" noTextEdit="1"/>
          </p:cNvSpPr>
          <p:nvPr/>
        </p:nvSpPr>
        <p:spPr>
          <a:xfrm>
            <a:off x="7596188" y="611188"/>
            <a:ext cx="4010025" cy="563562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97" name="Freeform: Shape 75" descr="&quot;&quot;">
            <a:extLst>
              <a:ext uri="{FF2B5EF4-FFF2-40B4-BE49-F238E27FC236}">
                <a16:creationId xmlns:a16="http://schemas.microsoft.com/office/drawing/2014/main" id="{3B743F45-5B39-42F6-C41C-339FC1EB4939}"/>
              </a:ext>
            </a:extLst>
          </p:cNvPr>
          <p:cNvSpPr>
            <a:spLocks noGrp="1" noRot="1" noChangeAspect="1" noMove="1" noResize="1" noEditPoints="1" noAdjustHandles="1" noChangeArrowheads="1" noChangeShapeType="1" noTextEdit="1"/>
          </p:cNvSpPr>
          <p:nvPr/>
        </p:nvSpPr>
        <p:spPr>
          <a:xfrm flipV="1">
            <a:off x="0" y="0"/>
            <a:ext cx="791845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65541" name="TextBox 2">
            <a:extLst>
              <a:ext uri="{FF2B5EF4-FFF2-40B4-BE49-F238E27FC236}">
                <a16:creationId xmlns:a16="http://schemas.microsoft.com/office/drawing/2014/main" id="{1F8D2CA9-465C-FE84-0056-2E0F2BCCC2CF}"/>
              </a:ext>
            </a:extLst>
          </p:cNvPr>
          <p:cNvSpPr txBox="1">
            <a:spLocks noChangeArrowheads="1"/>
          </p:cNvSpPr>
          <p:nvPr/>
        </p:nvSpPr>
        <p:spPr bwMode="auto">
          <a:xfrm>
            <a:off x="1136650" y="609600"/>
            <a:ext cx="524351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spcAft>
                <a:spcPts val="600"/>
              </a:spcAft>
            </a:pPr>
            <a:r>
              <a:rPr lang="en-US" altLang="en-US" sz="4400" b="1">
                <a:solidFill>
                  <a:srgbClr val="000000"/>
                </a:solidFill>
                <a:latin typeface="Calibri Light" panose="020F0302020204030204" pitchFamily="34" charset="0"/>
              </a:rPr>
              <a:t>Apprenticeships </a:t>
            </a:r>
          </a:p>
        </p:txBody>
      </p:sp>
      <p:pic>
        <p:nvPicPr>
          <p:cNvPr id="65542" name="imageSelected1">
            <a:extLst>
              <a:ext uri="{FF2B5EF4-FFF2-40B4-BE49-F238E27FC236}">
                <a16:creationId xmlns:a16="http://schemas.microsoft.com/office/drawing/2014/main" id="{19B56844-F747-92AA-3A75-46755E49A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525" y="2820988"/>
            <a:ext cx="36893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6">
            <a:extLst>
              <a:ext uri="{FF2B5EF4-FFF2-40B4-BE49-F238E27FC236}">
                <a16:creationId xmlns:a16="http://schemas.microsoft.com/office/drawing/2014/main" id="{A537C9A2-D516-642A-4131-F05CEB5AC841}"/>
              </a:ext>
            </a:extLst>
          </p:cNvPr>
          <p:cNvSpPr>
            <a:spLocks noGrp="1" noRot="1" noChangeAspect="1" noMove="1" noResize="1" noEditPoints="1" noAdjustHandles="1" noChangeArrowheads="1" noChangeShapeType="1" noTextEdit="1"/>
          </p:cNvSpPr>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graphicFrame>
        <p:nvGraphicFramePr>
          <p:cNvPr id="26" name="TextBox 2">
            <a:extLst>
              <a:ext uri="{FF2B5EF4-FFF2-40B4-BE49-F238E27FC236}">
                <a16:creationId xmlns:a16="http://schemas.microsoft.com/office/drawing/2014/main" id="{9CC3571F-7813-8FFF-2733-C31489165B0A}"/>
              </a:ext>
            </a:extLst>
          </p:cNvPr>
          <p:cNvGraphicFramePr/>
          <p:nvPr/>
        </p:nvGraphicFramePr>
        <p:xfrm>
          <a:off x="1137033" y="2194102"/>
          <a:ext cx="5243295" cy="3908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40" descr="&quot;&quot;">
            <a:extLst>
              <a:ext uri="{FF2B5EF4-FFF2-40B4-BE49-F238E27FC236}">
                <a16:creationId xmlns:a16="http://schemas.microsoft.com/office/drawing/2014/main" id="{3F3A6F72-9816-71E4-B73B-9E9E462C4866}"/>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39" name="Freeform: Shape 42" descr="&quot;&quot;">
            <a:extLst>
              <a:ext uri="{FF2B5EF4-FFF2-40B4-BE49-F238E27FC236}">
                <a16:creationId xmlns:a16="http://schemas.microsoft.com/office/drawing/2014/main" id="{C08254CB-2F64-8AB5-26B2-DB9BBED1AC82}"/>
              </a:ext>
            </a:extLst>
          </p:cNvPr>
          <p:cNvSpPr>
            <a:spLocks noGrp="1" noRot="1" noChangeAspect="1" noMove="1" noResize="1" noEditPoints="1" noAdjustHandles="1" noChangeArrowheads="1" noChangeShapeType="1" noTextEdit="1"/>
          </p:cNvSpPr>
          <p:nvPr/>
        </p:nvSpPr>
        <p:spPr>
          <a:xfrm>
            <a:off x="0" y="0"/>
            <a:ext cx="7453313"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67588" name="Title 1">
            <a:extLst>
              <a:ext uri="{FF2B5EF4-FFF2-40B4-BE49-F238E27FC236}">
                <a16:creationId xmlns:a16="http://schemas.microsoft.com/office/drawing/2014/main" id="{203FDAE3-9674-D83A-6D6E-BFC9F08E5647}"/>
              </a:ext>
            </a:extLst>
          </p:cNvPr>
          <p:cNvSpPr>
            <a:spLocks noGrp="1" noChangeArrowheads="1"/>
          </p:cNvSpPr>
          <p:nvPr>
            <p:ph type="title"/>
          </p:nvPr>
        </p:nvSpPr>
        <p:spPr>
          <a:xfrm>
            <a:off x="833438" y="214313"/>
            <a:ext cx="6081712" cy="1268412"/>
          </a:xfrm>
        </p:spPr>
        <p:txBody>
          <a:bodyPr anchor="b"/>
          <a:lstStyle/>
          <a:p>
            <a:pPr algn="ctr"/>
            <a:r>
              <a:rPr lang="en-US" altLang="en-US" sz="3600" b="1">
                <a:solidFill>
                  <a:srgbClr val="FFFFFF"/>
                </a:solidFill>
              </a:rPr>
              <a:t>Social Care Training Hub Apprenticeship Website</a:t>
            </a:r>
          </a:p>
        </p:txBody>
      </p:sp>
      <p:pic>
        <p:nvPicPr>
          <p:cNvPr id="16" name="Screen Recording 15" descr="A screenshot of a computer&#10;&#10;Description automatically generated with medium confidence">
            <a:hlinkClick r:id="" action="ppaction://media"/>
            <a:extLst>
              <a:ext uri="{FF2B5EF4-FFF2-40B4-BE49-F238E27FC236}">
                <a16:creationId xmlns:a16="http://schemas.microsoft.com/office/drawing/2014/main" id="{55F52EC1-B51C-548C-2947-9C9DD8578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1698625"/>
            <a:ext cx="6256337"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sketch line" descr="&quot;&quot;">
            <a:extLst>
              <a:ext uri="{FF2B5EF4-FFF2-40B4-BE49-F238E27FC236}">
                <a16:creationId xmlns:a16="http://schemas.microsoft.com/office/drawing/2014/main" id="{487FAF7C-A50F-79E2-EAD0-5FDF9D7A57A3}"/>
              </a:ext>
            </a:extLst>
          </p:cNvPr>
          <p:cNvSpPr>
            <a:spLocks noGrp="1" noRot="1" noChangeAspect="1" noMove="1" noResize="1" noEditPoints="1" noAdjustHandles="1" noChangeArrowheads="1" noChangeShapeType="1" noTextEdit="1"/>
          </p:cNvSpPr>
          <p:nvPr/>
        </p:nvSpPr>
        <p:spPr>
          <a:xfrm>
            <a:off x="746125" y="4252913"/>
            <a:ext cx="4056063" cy="17462"/>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pic>
        <p:nvPicPr>
          <p:cNvPr id="67591" name="imageSelected1" descr="A green text on a white background&#10;&#10;Description automatically generated with medium confidence">
            <a:extLst>
              <a:ext uri="{FF2B5EF4-FFF2-40B4-BE49-F238E27FC236}">
                <a16:creationId xmlns:a16="http://schemas.microsoft.com/office/drawing/2014/main" id="{2B08627F-047D-D709-0913-3EF4CC7AB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38" y="3340100"/>
            <a:ext cx="39306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TextBox 4">
            <a:extLst>
              <a:ext uri="{FF2B5EF4-FFF2-40B4-BE49-F238E27FC236}">
                <a16:creationId xmlns:a16="http://schemas.microsoft.com/office/drawing/2014/main" id="{3E6F2A5D-DABE-30ED-6652-69DC14AB9220}"/>
              </a:ext>
            </a:extLst>
          </p:cNvPr>
          <p:cNvSpPr txBox="1">
            <a:spLocks noChangeArrowheads="1"/>
          </p:cNvSpPr>
          <p:nvPr/>
        </p:nvSpPr>
        <p:spPr bwMode="auto">
          <a:xfrm rot="10800000" flipV="1">
            <a:off x="7478713" y="1258888"/>
            <a:ext cx="4332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n-US" altLang="en-US">
                <a:solidFill>
                  <a:srgbClr val="000000"/>
                </a:solidFill>
                <a:hlinkClick r:id="rId4"/>
              </a:rPr>
              <a:t>Social Care Apprenticeships - Lancashire and South Cumbria Training Hub (lscthub.co.uk)</a:t>
            </a:r>
            <a:endParaRPr lang="en-GB" altLang="en-US">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2" descr="&quot;&quot;">
            <a:extLst>
              <a:ext uri="{FF2B5EF4-FFF2-40B4-BE49-F238E27FC236}">
                <a16:creationId xmlns:a16="http://schemas.microsoft.com/office/drawing/2014/main" id="{E727AFD1-1147-2B85-2742-C8FB0ED09CC9}"/>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27" name="sketch line" descr="&quot;&quot;">
            <a:extLst>
              <a:ext uri="{FF2B5EF4-FFF2-40B4-BE49-F238E27FC236}">
                <a16:creationId xmlns:a16="http://schemas.microsoft.com/office/drawing/2014/main" id="{559B94CE-4E42-9C33-1E06-F6AB148FBAC6}"/>
              </a:ext>
            </a:extLst>
          </p:cNvPr>
          <p:cNvSpPr>
            <a:spLocks noGrp="1" noRot="1" noChangeAspect="1" noMove="1" noResize="1" noEditPoints="1" noAdjustHandles="1" noChangeArrowheads="1" noChangeShapeType="1" noTextEdit="1"/>
          </p:cNvSpPr>
          <p:nvPr/>
        </p:nvSpPr>
        <p:spPr>
          <a:xfrm rot="5400000">
            <a:off x="3566318" y="1224757"/>
            <a:ext cx="1554163" cy="19050"/>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4" name="Text Placeholder 3">
            <a:extLst>
              <a:ext uri="{FF2B5EF4-FFF2-40B4-BE49-F238E27FC236}">
                <a16:creationId xmlns:a16="http://schemas.microsoft.com/office/drawing/2014/main" id="{7857F11D-F736-0A23-AAF3-2DC86829A457}"/>
              </a:ext>
            </a:extLst>
          </p:cNvPr>
          <p:cNvSpPr>
            <a:spLocks noGrp="1"/>
          </p:cNvSpPr>
          <p:nvPr>
            <p:ph type="body" sz="half" idx="2"/>
          </p:nvPr>
        </p:nvSpPr>
        <p:spPr>
          <a:xfrm>
            <a:off x="4654550" y="503238"/>
            <a:ext cx="6894513" cy="1462087"/>
          </a:xfrm>
        </p:spPr>
        <p:txBody>
          <a:bodyPr rtlCol="0" anchor="ctr">
            <a:normAutofit/>
          </a:bodyPr>
          <a:lstStyle/>
          <a:p>
            <a:pPr fontAlgn="auto">
              <a:spcAft>
                <a:spcPts val="0"/>
              </a:spcAft>
              <a:defRPr/>
            </a:pPr>
            <a:r>
              <a:rPr lang="en-US" sz="6600" b="1" dirty="0">
                <a:solidFill>
                  <a:schemeClr val="accent6"/>
                </a:solidFill>
                <a:latin typeface="+mj-lt"/>
              </a:rPr>
              <a:t>Grow Your Own </a:t>
            </a:r>
          </a:p>
        </p:txBody>
      </p:sp>
      <p:pic>
        <p:nvPicPr>
          <p:cNvPr id="8" name="Screen Recording 7" descr="A screenshot of a computer&#10;&#10;Description automatically generated">
            <a:hlinkClick r:id="" action="ppaction://media"/>
            <a:extLst>
              <a:ext uri="{FF2B5EF4-FFF2-40B4-BE49-F238E27FC236}">
                <a16:creationId xmlns:a16="http://schemas.microsoft.com/office/drawing/2014/main" id="{C3CCCC48-218E-008F-66CE-C154929781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70700" y="2771775"/>
            <a:ext cx="5162550" cy="2400300"/>
          </a:xfrm>
        </p:spPr>
      </p:pic>
      <p:pic>
        <p:nvPicPr>
          <p:cNvPr id="68614" name="imageSelected1">
            <a:extLst>
              <a:ext uri="{FF2B5EF4-FFF2-40B4-BE49-F238E27FC236}">
                <a16:creationId xmlns:a16="http://schemas.microsoft.com/office/drawing/2014/main" id="{8462F2A5-EA45-8DB8-BEAC-F61C4971B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90488"/>
            <a:ext cx="29257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Box 1">
            <a:extLst>
              <a:ext uri="{FF2B5EF4-FFF2-40B4-BE49-F238E27FC236}">
                <a16:creationId xmlns:a16="http://schemas.microsoft.com/office/drawing/2014/main" id="{25CDCA83-56E0-68DA-FC9B-5452D7D0C680}"/>
              </a:ext>
            </a:extLst>
          </p:cNvPr>
          <p:cNvSpPr txBox="1">
            <a:spLocks noChangeArrowheads="1"/>
          </p:cNvSpPr>
          <p:nvPr/>
        </p:nvSpPr>
        <p:spPr bwMode="auto">
          <a:xfrm>
            <a:off x="5030788" y="1579563"/>
            <a:ext cx="4987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a:solidFill>
                  <a:srgbClr val="70AD47"/>
                </a:solidFill>
              </a:rPr>
              <a:t>One of the most effective ways that employers can combat skill shortages and win the war for talent is by ‘growing their own’.</a:t>
            </a:r>
            <a:endParaRPr lang="en-GB" altLang="en-US">
              <a:solidFill>
                <a:srgbClr val="70AD47"/>
              </a:solidFill>
            </a:endParaRPr>
          </a:p>
        </p:txBody>
      </p:sp>
      <p:sp>
        <p:nvSpPr>
          <p:cNvPr id="3" name="TextBox 2">
            <a:extLst>
              <a:ext uri="{FF2B5EF4-FFF2-40B4-BE49-F238E27FC236}">
                <a16:creationId xmlns:a16="http://schemas.microsoft.com/office/drawing/2014/main" id="{7A0FA635-73C6-7BB3-4334-DD902831A259}"/>
              </a:ext>
            </a:extLst>
          </p:cNvPr>
          <p:cNvSpPr txBox="1"/>
          <p:nvPr/>
        </p:nvSpPr>
        <p:spPr>
          <a:xfrm>
            <a:off x="98425" y="1917700"/>
            <a:ext cx="6673850" cy="5432425"/>
          </a:xfrm>
          <a:prstGeom prst="rect">
            <a:avLst/>
          </a:prstGeom>
          <a:noFill/>
        </p:spPr>
        <p:txBody>
          <a:bodyPr>
            <a:spAutoFit/>
          </a:bodyPr>
          <a:lstStyle/>
          <a:p>
            <a:pPr defTabSz="914400" eaLnBrk="1" fontAlgn="auto" hangingPunct="1">
              <a:spcBef>
                <a:spcPts val="0"/>
              </a:spcBef>
              <a:spcAft>
                <a:spcPts val="0"/>
              </a:spcAft>
              <a:defRPr/>
            </a:pPr>
            <a:r>
              <a:rPr lang="en-GB" sz="3200" dirty="0">
                <a:solidFill>
                  <a:srgbClr val="70AD47"/>
                </a:solidFill>
                <a:latin typeface="Calibri" panose="020F0502020204030204"/>
              </a:rPr>
              <a:t>Benefits </a:t>
            </a:r>
          </a:p>
          <a:p>
            <a:pPr defTabSz="914400" eaLnBrk="1" fontAlgn="auto" hangingPunct="1">
              <a:spcBef>
                <a:spcPts val="0"/>
              </a:spcBef>
              <a:spcAft>
                <a:spcPts val="0"/>
              </a:spcAft>
              <a:defRPr/>
            </a:pPr>
            <a:endParaRPr lang="en-GB" dirty="0">
              <a:solidFill>
                <a:prstClr val="black"/>
              </a:solidFill>
              <a:latin typeface="Calibri" panose="020F0502020204030204"/>
            </a:endParaRPr>
          </a:p>
          <a:p>
            <a:pPr marL="285750" indent="-285750" defTabSz="914400" eaLnBrk="1" fontAlgn="auto" hangingPunct="1">
              <a:lnSpc>
                <a:spcPct val="150000"/>
              </a:lnSpc>
              <a:spcBef>
                <a:spcPts val="0"/>
              </a:spcBef>
              <a:spcAft>
                <a:spcPts val="0"/>
              </a:spcAft>
              <a:buFont typeface="Arial" panose="020B0604020202020204" pitchFamily="34" charset="0"/>
              <a:buChar char="•"/>
              <a:defRPr/>
            </a:pPr>
            <a:r>
              <a:rPr lang="en-US" dirty="0">
                <a:solidFill>
                  <a:prstClr val="black"/>
                </a:solidFill>
                <a:latin typeface="Calibri" panose="020F0502020204030204"/>
              </a:rPr>
              <a:t>Apprenticeships are aimed at any age group and career level</a:t>
            </a:r>
          </a:p>
          <a:p>
            <a:pPr marL="285750" indent="-285750" defTabSz="914400" eaLnBrk="1" fontAlgn="auto" hangingPunct="1">
              <a:lnSpc>
                <a:spcPct val="150000"/>
              </a:lnSpc>
              <a:spcBef>
                <a:spcPts val="0"/>
              </a:spcBef>
              <a:spcAft>
                <a:spcPts val="0"/>
              </a:spcAft>
              <a:buFont typeface="Arial" panose="020B0604020202020204" pitchFamily="34" charset="0"/>
              <a:buChar char="•"/>
              <a:defRPr/>
            </a:pPr>
            <a:r>
              <a:rPr lang="en-US" dirty="0">
                <a:solidFill>
                  <a:prstClr val="black"/>
                </a:solidFill>
                <a:latin typeface="Calibri" panose="020F0502020204030204"/>
              </a:rPr>
              <a:t>Tailored training that meets your business needs</a:t>
            </a:r>
          </a:p>
          <a:p>
            <a:pPr marL="285750" indent="-285750" defTabSz="914400" eaLnBrk="1" fontAlgn="auto" hangingPunct="1">
              <a:lnSpc>
                <a:spcPct val="150000"/>
              </a:lnSpc>
              <a:spcBef>
                <a:spcPts val="0"/>
              </a:spcBef>
              <a:spcAft>
                <a:spcPts val="0"/>
              </a:spcAft>
              <a:buFont typeface="Arial" panose="020B0604020202020204" pitchFamily="34" charset="0"/>
              <a:buChar char="•"/>
              <a:defRPr/>
            </a:pPr>
            <a:r>
              <a:rPr lang="en-US" dirty="0">
                <a:solidFill>
                  <a:prstClr val="black"/>
                </a:solidFill>
                <a:latin typeface="Calibri" panose="020F0502020204030204"/>
              </a:rPr>
              <a:t>Fill the skills gap</a:t>
            </a:r>
          </a:p>
          <a:p>
            <a:pPr marL="285750" indent="-285750" defTabSz="914400" eaLnBrk="1" fontAlgn="auto" hangingPunct="1">
              <a:lnSpc>
                <a:spcPct val="150000"/>
              </a:lnSpc>
              <a:spcBef>
                <a:spcPts val="0"/>
              </a:spcBef>
              <a:spcAft>
                <a:spcPts val="0"/>
              </a:spcAft>
              <a:buFont typeface="Arial" panose="020B0604020202020204" pitchFamily="34" charset="0"/>
              <a:buChar char="•"/>
              <a:defRPr/>
            </a:pPr>
            <a:r>
              <a:rPr lang="en-US" dirty="0">
                <a:solidFill>
                  <a:prstClr val="black"/>
                </a:solidFill>
                <a:latin typeface="Calibri" panose="020F0502020204030204"/>
              </a:rPr>
              <a:t>A long-term investment -teams feeling valued, productive and motivated</a:t>
            </a:r>
          </a:p>
          <a:p>
            <a:pPr marL="285750" indent="-285750" defTabSz="914400" eaLnBrk="1" fontAlgn="auto" hangingPunct="1">
              <a:lnSpc>
                <a:spcPct val="150000"/>
              </a:lnSpc>
              <a:spcBef>
                <a:spcPts val="0"/>
              </a:spcBef>
              <a:spcAft>
                <a:spcPts val="0"/>
              </a:spcAft>
              <a:buFont typeface="Arial" panose="020B0604020202020204" pitchFamily="34" charset="0"/>
              <a:buChar char="•"/>
              <a:defRPr/>
            </a:pPr>
            <a:r>
              <a:rPr lang="en-US" dirty="0">
                <a:solidFill>
                  <a:prstClr val="black"/>
                </a:solidFill>
                <a:latin typeface="Calibri" panose="020F0502020204030204"/>
              </a:rPr>
              <a:t>Retain your top talent</a:t>
            </a:r>
          </a:p>
          <a:p>
            <a:pPr marL="285750" indent="-285750" defTabSz="914400" eaLnBrk="1" fontAlgn="auto" hangingPunct="1">
              <a:lnSpc>
                <a:spcPct val="150000"/>
              </a:lnSpc>
              <a:spcBef>
                <a:spcPts val="0"/>
              </a:spcBef>
              <a:spcAft>
                <a:spcPts val="0"/>
              </a:spcAft>
              <a:buFont typeface="Arial" panose="020B0604020202020204" pitchFamily="34" charset="0"/>
              <a:buChar char="•"/>
              <a:defRPr/>
            </a:pPr>
            <a:r>
              <a:rPr lang="en-US" dirty="0">
                <a:solidFill>
                  <a:prstClr val="black"/>
                </a:solidFill>
                <a:latin typeface="Calibri" panose="020F0502020204030204"/>
              </a:rPr>
              <a:t>Keep costs down – Government funded training </a:t>
            </a:r>
          </a:p>
          <a:p>
            <a:pPr marL="285750" indent="-285750" defTabSz="914400" eaLnBrk="1" fontAlgn="auto" hangingPunct="1">
              <a:lnSpc>
                <a:spcPct val="150000"/>
              </a:lnSpc>
              <a:spcBef>
                <a:spcPts val="0"/>
              </a:spcBef>
              <a:spcAft>
                <a:spcPts val="0"/>
              </a:spcAft>
              <a:buFont typeface="Arial" panose="020B0604020202020204" pitchFamily="34" charset="0"/>
              <a:buChar char="•"/>
              <a:defRPr/>
            </a:pPr>
            <a:r>
              <a:rPr lang="en-US" dirty="0">
                <a:solidFill>
                  <a:prstClr val="black"/>
                </a:solidFill>
                <a:latin typeface="Calibri" panose="020F0502020204030204"/>
              </a:rPr>
              <a:t>Continuing professional development for existing employees</a:t>
            </a:r>
          </a:p>
          <a:p>
            <a:pPr marL="285750" indent="-285750" defTabSz="914400" eaLnBrk="1" fontAlgn="auto" hangingPunct="1">
              <a:lnSpc>
                <a:spcPct val="150000"/>
              </a:lnSpc>
              <a:spcBef>
                <a:spcPts val="0"/>
              </a:spcBef>
              <a:spcAft>
                <a:spcPts val="0"/>
              </a:spcAft>
              <a:buFont typeface="Arial" panose="020B0604020202020204" pitchFamily="34" charset="0"/>
              <a:buChar char="•"/>
              <a:defRPr/>
            </a:pPr>
            <a:r>
              <a:rPr lang="en-US" dirty="0">
                <a:solidFill>
                  <a:prstClr val="black"/>
                </a:solidFill>
                <a:latin typeface="Calibri" panose="020F0502020204030204"/>
              </a:rPr>
              <a:t>Apprenticeships are an ideal tool for succession planning</a:t>
            </a:r>
          </a:p>
          <a:p>
            <a:pPr marL="285750" indent="-285750" defTabSz="914400" eaLnBrk="1" fontAlgn="auto" hangingPunct="1">
              <a:spcBef>
                <a:spcPts val="0"/>
              </a:spcBef>
              <a:spcAft>
                <a:spcPts val="0"/>
              </a:spcAft>
              <a:buFont typeface="Arial" panose="020B0604020202020204" pitchFamily="34" charset="0"/>
              <a:buChar char="•"/>
              <a:defRPr/>
            </a:pPr>
            <a:endParaRPr lang="en-US" dirty="0">
              <a:solidFill>
                <a:prstClr val="black"/>
              </a:solidFill>
              <a:latin typeface="Calibri" panose="020F0502020204030204"/>
            </a:endParaRPr>
          </a:p>
          <a:p>
            <a:pPr marL="285750" indent="-285750" defTabSz="914400" eaLnBrk="1" fontAlgn="auto" hangingPunct="1">
              <a:spcBef>
                <a:spcPts val="0"/>
              </a:spcBef>
              <a:spcAft>
                <a:spcPts val="0"/>
              </a:spcAft>
              <a:buFont typeface="Arial" panose="020B0604020202020204" pitchFamily="34" charset="0"/>
              <a:buChar char="•"/>
              <a:defRPr/>
            </a:pPr>
            <a:endParaRPr lang="en-US" dirty="0">
              <a:solidFill>
                <a:prstClr val="black"/>
              </a:solidFill>
              <a:latin typeface="Calibri" panose="020F0502020204030204"/>
            </a:endParaRPr>
          </a:p>
          <a:p>
            <a:pPr marL="285750" indent="-285750" defTabSz="914400" eaLnBrk="1" fontAlgn="auto" hangingPunct="1">
              <a:spcBef>
                <a:spcPts val="0"/>
              </a:spcBef>
              <a:spcAft>
                <a:spcPts val="0"/>
              </a:spcAft>
              <a:buFont typeface="Arial" panose="020B0604020202020204" pitchFamily="34" charset="0"/>
              <a:buChar char="•"/>
              <a:defRPr/>
            </a:pPr>
            <a:endParaRPr lang="en-GB" dirty="0">
              <a:solidFill>
                <a:prstClr val="black"/>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2" descr="&quot;&quot;">
            <a:extLst>
              <a:ext uri="{FF2B5EF4-FFF2-40B4-BE49-F238E27FC236}">
                <a16:creationId xmlns:a16="http://schemas.microsoft.com/office/drawing/2014/main" id="{FB927E49-9DC8-3F18-3C8C-CB4E38CD921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27" name="sketch line" descr="&quot;&quot;">
            <a:extLst>
              <a:ext uri="{FF2B5EF4-FFF2-40B4-BE49-F238E27FC236}">
                <a16:creationId xmlns:a16="http://schemas.microsoft.com/office/drawing/2014/main" id="{4AD4744F-9086-C0AE-AF72-1DF7CEFCBC7C}"/>
              </a:ext>
            </a:extLst>
          </p:cNvPr>
          <p:cNvSpPr>
            <a:spLocks noGrp="1" noRot="1" noChangeAspect="1" noMove="1" noResize="1" noEditPoints="1" noAdjustHandles="1" noChangeArrowheads="1" noChangeShapeType="1" noTextEdit="1"/>
          </p:cNvSpPr>
          <p:nvPr/>
        </p:nvSpPr>
        <p:spPr>
          <a:xfrm rot="5400000">
            <a:off x="3566318" y="1224757"/>
            <a:ext cx="1554163" cy="19050"/>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4" name="Text Placeholder 3">
            <a:extLst>
              <a:ext uri="{FF2B5EF4-FFF2-40B4-BE49-F238E27FC236}">
                <a16:creationId xmlns:a16="http://schemas.microsoft.com/office/drawing/2014/main" id="{C4D03C4B-FBAB-2261-8D4D-17F5610F85CF}"/>
              </a:ext>
            </a:extLst>
          </p:cNvPr>
          <p:cNvSpPr>
            <a:spLocks noGrp="1"/>
          </p:cNvSpPr>
          <p:nvPr>
            <p:ph type="body" sz="half" idx="2"/>
          </p:nvPr>
        </p:nvSpPr>
        <p:spPr>
          <a:xfrm>
            <a:off x="4654550" y="503238"/>
            <a:ext cx="6894513" cy="1462087"/>
          </a:xfrm>
        </p:spPr>
        <p:txBody>
          <a:bodyPr rtlCol="0" anchor="ctr">
            <a:normAutofit fontScale="70000" lnSpcReduction="20000"/>
          </a:bodyPr>
          <a:lstStyle/>
          <a:p>
            <a:pPr fontAlgn="auto">
              <a:spcAft>
                <a:spcPts val="0"/>
              </a:spcAft>
              <a:defRPr/>
            </a:pPr>
            <a:r>
              <a:rPr lang="en-US" sz="6600" b="1" dirty="0">
                <a:solidFill>
                  <a:schemeClr val="accent6"/>
                </a:solidFill>
                <a:latin typeface="+mj-lt"/>
              </a:rPr>
              <a:t>Pathways &amp; Apprenticeship Compassion Tool (ACT) </a:t>
            </a:r>
          </a:p>
        </p:txBody>
      </p:sp>
      <p:pic>
        <p:nvPicPr>
          <p:cNvPr id="70661" name="imageSelected1">
            <a:extLst>
              <a:ext uri="{FF2B5EF4-FFF2-40B4-BE49-F238E27FC236}">
                <a16:creationId xmlns:a16="http://schemas.microsoft.com/office/drawing/2014/main" id="{2E77E889-7000-7975-1298-DE7C61047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90488"/>
            <a:ext cx="29257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FBBD2A2-FC52-8496-A3AE-E44724172089}"/>
              </a:ext>
            </a:extLst>
          </p:cNvPr>
          <p:cNvSpPr txBox="1"/>
          <p:nvPr/>
        </p:nvSpPr>
        <p:spPr>
          <a:xfrm>
            <a:off x="144463" y="1993900"/>
            <a:ext cx="6169025" cy="4524375"/>
          </a:xfrm>
          <a:prstGeom prst="rect">
            <a:avLst/>
          </a:prstGeom>
          <a:noFill/>
        </p:spPr>
        <p:txBody>
          <a:bodyPr>
            <a:spAutoFit/>
          </a:bodyPr>
          <a:lstStyle/>
          <a:p>
            <a:pPr marL="285750" indent="-285750" defTabSz="914400" eaLnBrk="1" fontAlgn="auto" hangingPunct="1">
              <a:spcBef>
                <a:spcPts val="0"/>
              </a:spcBef>
              <a:spcAft>
                <a:spcPts val="0"/>
              </a:spcAft>
              <a:buFont typeface="Arial" panose="020B0604020202020204" pitchFamily="34" charset="0"/>
              <a:buChar char="•"/>
              <a:defRPr/>
            </a:pPr>
            <a:r>
              <a:rPr lang="en-US" dirty="0">
                <a:solidFill>
                  <a:prstClr val="black"/>
                </a:solidFill>
                <a:latin typeface="Calibri" panose="020F0502020204030204"/>
              </a:rPr>
              <a:t>Choosing the right apprenticeship needs to be made carefully by all involved</a:t>
            </a:r>
          </a:p>
          <a:p>
            <a:pPr defTabSz="914400" eaLnBrk="1" fontAlgn="auto" hangingPunct="1">
              <a:spcBef>
                <a:spcPts val="0"/>
              </a:spcBef>
              <a:spcAft>
                <a:spcPts val="0"/>
              </a:spcAft>
              <a:defRPr/>
            </a:pPr>
            <a:endParaRPr lang="en-US" dirty="0">
              <a:solidFill>
                <a:prstClr val="black"/>
              </a:solidFill>
              <a:latin typeface="Calibri" panose="020F0502020204030204"/>
            </a:endParaRPr>
          </a:p>
          <a:p>
            <a:pPr marL="285750" indent="-285750" defTabSz="914400" eaLnBrk="1" fontAlgn="auto" hangingPunct="1">
              <a:spcBef>
                <a:spcPts val="0"/>
              </a:spcBef>
              <a:spcAft>
                <a:spcPts val="0"/>
              </a:spcAft>
              <a:buFont typeface="Arial" panose="020B0604020202020204" pitchFamily="34" charset="0"/>
              <a:buChar char="•"/>
              <a:defRPr/>
            </a:pPr>
            <a:r>
              <a:rPr lang="en-US" dirty="0">
                <a:solidFill>
                  <a:prstClr val="black"/>
                </a:solidFill>
                <a:latin typeface="Calibri" panose="020F0502020204030204"/>
              </a:rPr>
              <a:t>There are 15 different routes e.g. Care Services, Health &amp; Science, Catering and Hospitality, Business and Administration, Digital </a:t>
            </a:r>
          </a:p>
          <a:p>
            <a:pPr defTabSz="914400" eaLnBrk="1" fontAlgn="auto" hangingPunct="1">
              <a:spcBef>
                <a:spcPts val="0"/>
              </a:spcBef>
              <a:spcAft>
                <a:spcPts val="0"/>
              </a:spcAft>
              <a:defRPr/>
            </a:pPr>
            <a:endParaRPr lang="en-US" dirty="0">
              <a:solidFill>
                <a:prstClr val="black"/>
              </a:solidFill>
              <a:latin typeface="Calibri" panose="020F0502020204030204"/>
            </a:endParaRPr>
          </a:p>
          <a:p>
            <a:pPr marL="285750" indent="-285750" defTabSz="914400" eaLnBrk="1" fontAlgn="auto" hangingPunct="1">
              <a:spcBef>
                <a:spcPts val="0"/>
              </a:spcBef>
              <a:spcAft>
                <a:spcPts val="0"/>
              </a:spcAft>
              <a:buFont typeface="Arial" panose="020B0604020202020204" pitchFamily="34" charset="0"/>
              <a:buChar char="•"/>
              <a:defRPr/>
            </a:pPr>
            <a:r>
              <a:rPr lang="en-US" dirty="0">
                <a:solidFill>
                  <a:prstClr val="black"/>
                </a:solidFill>
                <a:latin typeface="Calibri" panose="020F0502020204030204"/>
              </a:rPr>
              <a:t>Each route will have a number of apprenticeship standards to choose from ranging from Level 2 – Level 7 </a:t>
            </a:r>
          </a:p>
          <a:p>
            <a:pPr defTabSz="914400" eaLnBrk="1" fontAlgn="auto" hangingPunct="1">
              <a:spcBef>
                <a:spcPts val="0"/>
              </a:spcBef>
              <a:spcAft>
                <a:spcPts val="0"/>
              </a:spcAft>
              <a:defRPr/>
            </a:pPr>
            <a:endParaRPr lang="en-US" dirty="0">
              <a:solidFill>
                <a:prstClr val="black"/>
              </a:solidFill>
              <a:latin typeface="Calibri" panose="020F0502020204030204"/>
            </a:endParaRPr>
          </a:p>
          <a:p>
            <a:pPr marL="285750" indent="-285750" defTabSz="914400" eaLnBrk="1" fontAlgn="auto" hangingPunct="1">
              <a:spcBef>
                <a:spcPts val="0"/>
              </a:spcBef>
              <a:spcAft>
                <a:spcPts val="0"/>
              </a:spcAft>
              <a:buFont typeface="Arial" panose="020B0604020202020204" pitchFamily="34" charset="0"/>
              <a:buChar char="•"/>
              <a:defRPr/>
            </a:pPr>
            <a:r>
              <a:rPr lang="en-US" dirty="0">
                <a:solidFill>
                  <a:prstClr val="black"/>
                </a:solidFill>
                <a:latin typeface="Calibri" panose="020F0502020204030204"/>
              </a:rPr>
              <a:t>Apprenticeship Comparison Tool (ACT) has been designed to assist  you in  comparing various apprenticeship programmes and training providers, ensuring the best choices</a:t>
            </a:r>
          </a:p>
          <a:p>
            <a:pPr marL="285750" indent="-285750" defTabSz="914400" eaLnBrk="1" fontAlgn="auto" hangingPunct="1">
              <a:spcBef>
                <a:spcPts val="0"/>
              </a:spcBef>
              <a:spcAft>
                <a:spcPts val="0"/>
              </a:spcAft>
              <a:buFont typeface="Arial" panose="020B0604020202020204" pitchFamily="34" charset="0"/>
              <a:buChar char="•"/>
              <a:defRPr/>
            </a:pPr>
            <a:endParaRPr lang="en-US" dirty="0">
              <a:solidFill>
                <a:prstClr val="black"/>
              </a:solidFill>
              <a:latin typeface="Calibri" panose="020F0502020204030204"/>
            </a:endParaRPr>
          </a:p>
          <a:p>
            <a:pPr marL="285750" indent="-285750" defTabSz="914400" eaLnBrk="1" fontAlgn="auto" hangingPunct="1">
              <a:spcBef>
                <a:spcPts val="0"/>
              </a:spcBef>
              <a:spcAft>
                <a:spcPts val="0"/>
              </a:spcAft>
              <a:buFont typeface="Arial" panose="020B0604020202020204" pitchFamily="34" charset="0"/>
              <a:buChar char="•"/>
              <a:defRPr/>
            </a:pPr>
            <a:endParaRPr lang="en-US" dirty="0">
              <a:solidFill>
                <a:prstClr val="black"/>
              </a:solidFill>
              <a:latin typeface="Calibri" panose="020F0502020204030204"/>
            </a:endParaRPr>
          </a:p>
          <a:p>
            <a:pPr marL="285750" indent="-285750" defTabSz="914400" eaLnBrk="1" fontAlgn="auto" hangingPunct="1">
              <a:spcBef>
                <a:spcPts val="0"/>
              </a:spcBef>
              <a:spcAft>
                <a:spcPts val="0"/>
              </a:spcAft>
              <a:buFont typeface="Arial" panose="020B0604020202020204" pitchFamily="34" charset="0"/>
              <a:buChar char="•"/>
              <a:defRPr/>
            </a:pPr>
            <a:endParaRPr lang="en-US" dirty="0">
              <a:solidFill>
                <a:prstClr val="black"/>
              </a:solidFill>
              <a:latin typeface="Calibri" panose="020F0502020204030204"/>
            </a:endParaRPr>
          </a:p>
        </p:txBody>
      </p:sp>
      <p:pic>
        <p:nvPicPr>
          <p:cNvPr id="11" name="Picture 10">
            <a:extLst>
              <a:ext uri="{FF2B5EF4-FFF2-40B4-BE49-F238E27FC236}">
                <a16:creationId xmlns:a16="http://schemas.microsoft.com/office/drawing/2014/main" id="{6A5DB1F8-5AE9-D6A4-4156-B95C85E3F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1993900"/>
            <a:ext cx="43815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C409A72C-D128-D95B-F5AD-E868BEA22CC5}"/>
              </a:ext>
            </a:extLst>
          </p:cNvPr>
          <p:cNvGraphicFramePr/>
          <p:nvPr/>
        </p:nvGraphicFramePr>
        <p:xfrm>
          <a:off x="454413" y="3220885"/>
          <a:ext cx="10526951" cy="62683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2" descr="&quot;&quot;">
            <a:extLst>
              <a:ext uri="{FF2B5EF4-FFF2-40B4-BE49-F238E27FC236}">
                <a16:creationId xmlns:a16="http://schemas.microsoft.com/office/drawing/2014/main" id="{C160D07F-779E-ABF3-86BE-52CD45C6454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27" name="sketch line" descr="&quot;&quot;">
            <a:extLst>
              <a:ext uri="{FF2B5EF4-FFF2-40B4-BE49-F238E27FC236}">
                <a16:creationId xmlns:a16="http://schemas.microsoft.com/office/drawing/2014/main" id="{F9B6FBC1-2336-1712-E373-56818D2A6C54}"/>
              </a:ext>
            </a:extLst>
          </p:cNvPr>
          <p:cNvSpPr>
            <a:spLocks noGrp="1" noRot="1" noChangeAspect="1" noMove="1" noResize="1" noEditPoints="1" noAdjustHandles="1" noChangeArrowheads="1" noChangeShapeType="1" noTextEdit="1"/>
          </p:cNvSpPr>
          <p:nvPr/>
        </p:nvSpPr>
        <p:spPr>
          <a:xfrm rot="5400000">
            <a:off x="3566318" y="1224757"/>
            <a:ext cx="1554163" cy="19050"/>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4" name="Text Placeholder 3">
            <a:extLst>
              <a:ext uri="{FF2B5EF4-FFF2-40B4-BE49-F238E27FC236}">
                <a16:creationId xmlns:a16="http://schemas.microsoft.com/office/drawing/2014/main" id="{CB96CBB1-4642-5D6F-7DA1-13F50FAF34DB}"/>
              </a:ext>
            </a:extLst>
          </p:cNvPr>
          <p:cNvSpPr>
            <a:spLocks noGrp="1"/>
          </p:cNvSpPr>
          <p:nvPr>
            <p:ph type="body" sz="half" idx="2"/>
          </p:nvPr>
        </p:nvSpPr>
        <p:spPr>
          <a:xfrm>
            <a:off x="4654550" y="503238"/>
            <a:ext cx="6894513" cy="1462087"/>
          </a:xfrm>
        </p:spPr>
        <p:txBody>
          <a:bodyPr rtlCol="0" anchor="ctr">
            <a:normAutofit/>
          </a:bodyPr>
          <a:lstStyle/>
          <a:p>
            <a:pPr fontAlgn="auto">
              <a:spcAft>
                <a:spcPts val="0"/>
              </a:spcAft>
              <a:defRPr/>
            </a:pPr>
            <a:r>
              <a:rPr lang="en-GB" sz="4400" b="1" dirty="0">
                <a:solidFill>
                  <a:schemeClr val="accent6"/>
                </a:solidFill>
                <a:latin typeface="Calibri Light" panose="020F0302020204030204"/>
                <a:ea typeface="+mj-ea"/>
                <a:cs typeface="+mj-cs"/>
              </a:rPr>
              <a:t>Other Sections</a:t>
            </a:r>
            <a:endParaRPr lang="en-US" sz="6600" b="1" dirty="0">
              <a:solidFill>
                <a:schemeClr val="accent6"/>
              </a:solidFill>
              <a:latin typeface="+mj-lt"/>
            </a:endParaRPr>
          </a:p>
        </p:txBody>
      </p:sp>
      <p:pic>
        <p:nvPicPr>
          <p:cNvPr id="72709" name="imageSelected1">
            <a:extLst>
              <a:ext uri="{FF2B5EF4-FFF2-40B4-BE49-F238E27FC236}">
                <a16:creationId xmlns:a16="http://schemas.microsoft.com/office/drawing/2014/main" id="{EBE67101-3E92-4680-99BC-5A27B9535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90488"/>
            <a:ext cx="29257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5">
            <a:extLst>
              <a:ext uri="{FF2B5EF4-FFF2-40B4-BE49-F238E27FC236}">
                <a16:creationId xmlns:a16="http://schemas.microsoft.com/office/drawing/2014/main" id="{3EFC2560-5E53-AF37-DBBE-21DF02273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2011363"/>
            <a:ext cx="4625975"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Content Placeholder 5">
            <a:extLst>
              <a:ext uri="{FF2B5EF4-FFF2-40B4-BE49-F238E27FC236}">
                <a16:creationId xmlns:a16="http://schemas.microsoft.com/office/drawing/2014/main" id="{EA5B42AD-C7AF-2E2E-3301-3EF0F82B072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373688" y="1649413"/>
            <a:ext cx="6626225" cy="2305050"/>
          </a:xfrm>
        </p:spPr>
      </p:pic>
      <p:pic>
        <p:nvPicPr>
          <p:cNvPr id="3" name="Screen Recording 1">
            <a:hlinkClick r:id="" action="ppaction://media"/>
            <a:extLst>
              <a:ext uri="{FF2B5EF4-FFF2-40B4-BE49-F238E27FC236}">
                <a16:creationId xmlns:a16="http://schemas.microsoft.com/office/drawing/2014/main" id="{C5671B5F-A3E3-6C66-B852-33986EA1D7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14800"/>
            <a:ext cx="590073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2" descr="&quot;&quot;">
            <a:extLst>
              <a:ext uri="{FF2B5EF4-FFF2-40B4-BE49-F238E27FC236}">
                <a16:creationId xmlns:a16="http://schemas.microsoft.com/office/drawing/2014/main" id="{E5333EAE-CE41-4FB0-CB9E-A9DACB04456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sp>
        <p:nvSpPr>
          <p:cNvPr id="27" name="sketch line" descr="&quot;&quot;">
            <a:extLst>
              <a:ext uri="{FF2B5EF4-FFF2-40B4-BE49-F238E27FC236}">
                <a16:creationId xmlns:a16="http://schemas.microsoft.com/office/drawing/2014/main" id="{C8C7A6A0-5211-BB0C-F52E-69EA4756D77C}"/>
              </a:ext>
            </a:extLst>
          </p:cNvPr>
          <p:cNvSpPr>
            <a:spLocks noGrp="1" noRot="1" noChangeAspect="1" noMove="1" noResize="1" noEditPoints="1" noAdjustHandles="1" noChangeArrowheads="1" noChangeShapeType="1" noTextEdit="1"/>
          </p:cNvSpPr>
          <p:nvPr/>
        </p:nvSpPr>
        <p:spPr>
          <a:xfrm rot="5400000">
            <a:off x="3566318" y="1224757"/>
            <a:ext cx="1554163" cy="19050"/>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prstClr val="white"/>
              </a:solidFill>
            </a:endParaRPr>
          </a:p>
        </p:txBody>
      </p:sp>
      <p:pic>
        <p:nvPicPr>
          <p:cNvPr id="73732" name="imageSelected1">
            <a:extLst>
              <a:ext uri="{FF2B5EF4-FFF2-40B4-BE49-F238E27FC236}">
                <a16:creationId xmlns:a16="http://schemas.microsoft.com/office/drawing/2014/main" id="{4FDFE4F8-A0E7-AF14-EDB5-0C666BFFC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90488"/>
            <a:ext cx="29257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9">
            <a:extLst>
              <a:ext uri="{FF2B5EF4-FFF2-40B4-BE49-F238E27FC236}">
                <a16:creationId xmlns:a16="http://schemas.microsoft.com/office/drawing/2014/main" id="{AA57CC36-0A99-B6CD-140C-020C6B531FF5}"/>
              </a:ext>
            </a:extLst>
          </p:cNvPr>
          <p:cNvSpPr txBox="1">
            <a:spLocks noChangeArrowheads="1"/>
          </p:cNvSpPr>
          <p:nvPr/>
        </p:nvSpPr>
        <p:spPr bwMode="auto">
          <a:xfrm>
            <a:off x="28575" y="1755775"/>
            <a:ext cx="4973638"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endParaRPr lang="en-US" altLang="en-US">
              <a:solidFill>
                <a:srgbClr val="000000"/>
              </a:solidFill>
            </a:endParaRPr>
          </a:p>
          <a:p>
            <a:pPr defTabSz="914400" eaLnBrk="1" hangingPunct="1"/>
            <a:r>
              <a:rPr lang="en-US" altLang="en-US" b="1">
                <a:solidFill>
                  <a:srgbClr val="70AD47"/>
                </a:solidFill>
              </a:rPr>
              <a:t>Let's Share Success!</a:t>
            </a:r>
            <a:endParaRPr lang="en-US" altLang="en-US">
              <a:solidFill>
                <a:srgbClr val="000000"/>
              </a:solidFill>
            </a:endParaRPr>
          </a:p>
          <a:p>
            <a:pPr defTabSz="914400" eaLnBrk="1" hangingPunct="1"/>
            <a:endParaRPr lang="en-US" altLang="en-US">
              <a:solidFill>
                <a:srgbClr val="000000"/>
              </a:solidFill>
            </a:endParaRPr>
          </a:p>
          <a:p>
            <a:pPr algn="ctr" defTabSz="914400" eaLnBrk="1" hangingPunct="1"/>
            <a:r>
              <a:rPr lang="en-US" altLang="en-US" sz="1600">
                <a:solidFill>
                  <a:srgbClr val="000000"/>
                </a:solidFill>
              </a:rPr>
              <a:t>We invite you to be involved, where you can highlight the remarkable work from your talented apprentices, supportive employers and the mentors who have wholeheartedly supported them throughout their journey</a:t>
            </a:r>
          </a:p>
          <a:p>
            <a:pPr defTabSz="914400" eaLnBrk="1" hangingPunct="1"/>
            <a:endParaRPr lang="en-US" altLang="en-US" sz="1600">
              <a:solidFill>
                <a:srgbClr val="000000"/>
              </a:solidFill>
            </a:endParaRPr>
          </a:p>
          <a:p>
            <a:pPr algn="ctr" defTabSz="914400" eaLnBrk="1" hangingPunct="1"/>
            <a:r>
              <a:rPr lang="en-US" altLang="en-US" b="1">
                <a:solidFill>
                  <a:srgbClr val="70AD47"/>
                </a:solidFill>
              </a:rPr>
              <a:t>Join us as we proudly showcase the profound impact apprenticeship programs have in the Social Care sector</a:t>
            </a:r>
            <a:endParaRPr lang="en-GB" altLang="en-US" b="1">
              <a:solidFill>
                <a:srgbClr val="70AD47"/>
              </a:solidFill>
            </a:endParaRPr>
          </a:p>
        </p:txBody>
      </p:sp>
      <p:pic>
        <p:nvPicPr>
          <p:cNvPr id="12" name="Picture 11" descr="A group of women standing on a stage&#10;&#10;Description automatically generated with medium confidence">
            <a:extLst>
              <a:ext uri="{FF2B5EF4-FFF2-40B4-BE49-F238E27FC236}">
                <a16:creationId xmlns:a16="http://schemas.microsoft.com/office/drawing/2014/main" id="{5EE782D5-6CA7-E7AF-182E-3D498EE07897}"/>
              </a:ext>
            </a:extLst>
          </p:cNvPr>
          <p:cNvPicPr>
            <a:picLocks noChangeAspect="1"/>
          </p:cNvPicPr>
          <p:nvPr/>
        </p:nvPicPr>
        <p:blipFill>
          <a:blip r:embed="rId4" cstate="screen"/>
          <a:stretch>
            <a:fillRect/>
          </a:stretch>
        </p:blipFill>
        <p:spPr>
          <a:xfrm>
            <a:off x="7584043" y="3610244"/>
            <a:ext cx="1716725" cy="1344705"/>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descr="A group of people posing for a photo&#10;&#10;Description automatically generated">
            <a:extLst>
              <a:ext uri="{FF2B5EF4-FFF2-40B4-BE49-F238E27FC236}">
                <a16:creationId xmlns:a16="http://schemas.microsoft.com/office/drawing/2014/main" id="{BFB2EED9-E6F7-C242-7B3E-C2C406ED4328}"/>
              </a:ext>
            </a:extLst>
          </p:cNvPr>
          <p:cNvPicPr>
            <a:picLocks noChangeAspect="1"/>
          </p:cNvPicPr>
          <p:nvPr/>
        </p:nvPicPr>
        <p:blipFill>
          <a:blip r:embed="rId5" cstate="screen"/>
          <a:stretch>
            <a:fillRect/>
          </a:stretch>
        </p:blipFill>
        <p:spPr>
          <a:xfrm>
            <a:off x="5107706" y="1670625"/>
            <a:ext cx="1704281" cy="1577132"/>
          </a:xfrm>
          <a:prstGeom prst="rect">
            <a:avLst/>
          </a:prstGeom>
          <a:ln w="88900" cap="sq" cmpd="thickThin">
            <a:solidFill>
              <a:srgbClr val="000000"/>
            </a:solidFill>
            <a:prstDash val="solid"/>
            <a:miter lim="800000"/>
          </a:ln>
          <a:effectLst>
            <a:innerShdw blurRad="76200">
              <a:srgbClr val="000000"/>
            </a:innerShdw>
          </a:effectLst>
        </p:spPr>
      </p:pic>
      <p:pic>
        <p:nvPicPr>
          <p:cNvPr id="16" name="Picture 15" descr="A group of women standing in front of a stage&#10;&#10;Description automatically generated with medium confidence">
            <a:extLst>
              <a:ext uri="{FF2B5EF4-FFF2-40B4-BE49-F238E27FC236}">
                <a16:creationId xmlns:a16="http://schemas.microsoft.com/office/drawing/2014/main" id="{044F2F34-CFB7-159D-FB04-B253B14CE09F}"/>
              </a:ext>
            </a:extLst>
          </p:cNvPr>
          <p:cNvPicPr>
            <a:picLocks noChangeAspect="1"/>
          </p:cNvPicPr>
          <p:nvPr/>
        </p:nvPicPr>
        <p:blipFill>
          <a:blip r:embed="rId6" cstate="screen"/>
          <a:stretch>
            <a:fillRect/>
          </a:stretch>
        </p:blipFill>
        <p:spPr>
          <a:xfrm>
            <a:off x="9771174" y="5190738"/>
            <a:ext cx="2081859" cy="1560544"/>
          </a:xfrm>
          <a:prstGeom prst="rect">
            <a:avLst/>
          </a:prstGeom>
          <a:ln w="88900" cap="sq" cmpd="thickThin">
            <a:solidFill>
              <a:srgbClr val="000000"/>
            </a:solidFill>
            <a:prstDash val="solid"/>
            <a:miter lim="800000"/>
          </a:ln>
          <a:effectLst>
            <a:innerShdw blurRad="76200">
              <a:srgbClr val="000000"/>
            </a:innerShdw>
          </a:effectLst>
        </p:spPr>
      </p:pic>
      <p:pic>
        <p:nvPicPr>
          <p:cNvPr id="18" name="Picture 17" descr="A group of women standing on a stage&#10;&#10;Description automatically generated">
            <a:extLst>
              <a:ext uri="{FF2B5EF4-FFF2-40B4-BE49-F238E27FC236}">
                <a16:creationId xmlns:a16="http://schemas.microsoft.com/office/drawing/2014/main" id="{DE44435E-ABF2-FC0F-BF2E-4CE8E72715E2}"/>
              </a:ext>
            </a:extLst>
          </p:cNvPr>
          <p:cNvPicPr>
            <a:picLocks noChangeAspect="1"/>
          </p:cNvPicPr>
          <p:nvPr/>
        </p:nvPicPr>
        <p:blipFill>
          <a:blip r:embed="rId7" cstate="screen"/>
          <a:stretch>
            <a:fillRect/>
          </a:stretch>
        </p:blipFill>
        <p:spPr>
          <a:xfrm>
            <a:off x="9591053" y="3610244"/>
            <a:ext cx="1716726" cy="1361823"/>
          </a:xfrm>
          <a:prstGeom prst="rect">
            <a:avLst/>
          </a:prstGeom>
          <a:ln w="88900" cap="sq" cmpd="thickThin">
            <a:solidFill>
              <a:srgbClr val="000000"/>
            </a:solidFill>
            <a:prstDash val="solid"/>
            <a:miter lim="800000"/>
          </a:ln>
          <a:effectLst>
            <a:innerShdw blurRad="76200">
              <a:srgbClr val="000000"/>
            </a:innerShdw>
          </a:effectLst>
        </p:spPr>
      </p:pic>
      <p:pic>
        <p:nvPicPr>
          <p:cNvPr id="20" name="Picture 19" descr="A group of women standing in front of a sign&#10;&#10;Description automatically generated with medium confidence">
            <a:extLst>
              <a:ext uri="{FF2B5EF4-FFF2-40B4-BE49-F238E27FC236}">
                <a16:creationId xmlns:a16="http://schemas.microsoft.com/office/drawing/2014/main" id="{6A1515B2-AF2C-84DF-547E-B49A01177645}"/>
              </a:ext>
            </a:extLst>
          </p:cNvPr>
          <p:cNvPicPr>
            <a:picLocks noChangeAspect="1"/>
          </p:cNvPicPr>
          <p:nvPr/>
        </p:nvPicPr>
        <p:blipFill>
          <a:blip r:embed="rId8" cstate="screen"/>
          <a:stretch>
            <a:fillRect/>
          </a:stretch>
        </p:blipFill>
        <p:spPr>
          <a:xfrm>
            <a:off x="7561751" y="5244682"/>
            <a:ext cx="2008800" cy="1506600"/>
          </a:xfrm>
          <a:prstGeom prst="rect">
            <a:avLst/>
          </a:prstGeom>
          <a:ln w="88900" cap="sq" cmpd="thickThin">
            <a:solidFill>
              <a:srgbClr val="000000"/>
            </a:solidFill>
            <a:prstDash val="solid"/>
            <a:miter lim="800000"/>
          </a:ln>
          <a:effectLst>
            <a:innerShdw blurRad="76200">
              <a:srgbClr val="000000"/>
            </a:innerShdw>
          </a:effectLst>
        </p:spPr>
      </p:pic>
      <p:pic>
        <p:nvPicPr>
          <p:cNvPr id="22" name="Picture 21" descr="A group of women standing on a stage&#10;&#10;Description automatically generated with medium confidence">
            <a:extLst>
              <a:ext uri="{FF2B5EF4-FFF2-40B4-BE49-F238E27FC236}">
                <a16:creationId xmlns:a16="http://schemas.microsoft.com/office/drawing/2014/main" id="{4330D072-9F17-2665-D250-C715D0EF7C00}"/>
              </a:ext>
            </a:extLst>
          </p:cNvPr>
          <p:cNvPicPr>
            <a:picLocks noChangeAspect="1"/>
          </p:cNvPicPr>
          <p:nvPr/>
        </p:nvPicPr>
        <p:blipFill>
          <a:blip r:embed="rId9" cstate="screen"/>
          <a:stretch>
            <a:fillRect/>
          </a:stretch>
        </p:blipFill>
        <p:spPr>
          <a:xfrm>
            <a:off x="5352327" y="5235395"/>
            <a:ext cx="2008801" cy="1506600"/>
          </a:xfrm>
          <a:prstGeom prst="rect">
            <a:avLst/>
          </a:prstGeom>
          <a:ln w="88900" cap="sq" cmpd="thickThin">
            <a:solidFill>
              <a:srgbClr val="000000"/>
            </a:solidFill>
            <a:prstDash val="solid"/>
            <a:miter lim="800000"/>
          </a:ln>
          <a:effectLst>
            <a:innerShdw blurRad="76200">
              <a:srgbClr val="000000"/>
            </a:innerShdw>
          </a:effectLst>
        </p:spPr>
      </p:pic>
      <p:pic>
        <p:nvPicPr>
          <p:cNvPr id="24" name="Picture 23" descr="A group of women posing for a photo&#10;&#10;Description automatically generated">
            <a:extLst>
              <a:ext uri="{FF2B5EF4-FFF2-40B4-BE49-F238E27FC236}">
                <a16:creationId xmlns:a16="http://schemas.microsoft.com/office/drawing/2014/main" id="{C86A820B-AEC5-2FA2-B764-E9F91C5DD581}"/>
              </a:ext>
            </a:extLst>
          </p:cNvPr>
          <p:cNvPicPr>
            <a:picLocks noChangeAspect="1"/>
          </p:cNvPicPr>
          <p:nvPr/>
        </p:nvPicPr>
        <p:blipFill>
          <a:blip r:embed="rId10"/>
          <a:stretch>
            <a:fillRect/>
          </a:stretch>
        </p:blipFill>
        <p:spPr>
          <a:xfrm>
            <a:off x="10088741" y="1702505"/>
            <a:ext cx="1653894" cy="1545252"/>
          </a:xfrm>
          <a:prstGeom prst="rect">
            <a:avLst/>
          </a:prstGeom>
          <a:ln w="88900" cap="sq" cmpd="thickThin">
            <a:solidFill>
              <a:srgbClr val="000000"/>
            </a:solidFill>
            <a:prstDash val="solid"/>
            <a:miter lim="800000"/>
          </a:ln>
          <a:effectLst>
            <a:innerShdw blurRad="76200">
              <a:srgbClr val="000000"/>
            </a:innerShdw>
          </a:effectLst>
        </p:spPr>
      </p:pic>
      <p:sp>
        <p:nvSpPr>
          <p:cNvPr id="73741" name="TextBox 28">
            <a:extLst>
              <a:ext uri="{FF2B5EF4-FFF2-40B4-BE49-F238E27FC236}">
                <a16:creationId xmlns:a16="http://schemas.microsoft.com/office/drawing/2014/main" id="{E8B94197-5AD9-66D7-E787-4D2280FDBF4C}"/>
              </a:ext>
            </a:extLst>
          </p:cNvPr>
          <p:cNvSpPr txBox="1">
            <a:spLocks noChangeArrowheads="1"/>
          </p:cNvSpPr>
          <p:nvPr/>
        </p:nvSpPr>
        <p:spPr bwMode="auto">
          <a:xfrm>
            <a:off x="6096000" y="1755775"/>
            <a:ext cx="267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endParaRPr lang="en-GB" altLang="en-US">
              <a:solidFill>
                <a:srgbClr val="000000"/>
              </a:solidFill>
            </a:endParaRPr>
          </a:p>
        </p:txBody>
      </p:sp>
      <p:sp>
        <p:nvSpPr>
          <p:cNvPr id="73742" name="TextBox 33">
            <a:extLst>
              <a:ext uri="{FF2B5EF4-FFF2-40B4-BE49-F238E27FC236}">
                <a16:creationId xmlns:a16="http://schemas.microsoft.com/office/drawing/2014/main" id="{C9DAC0D1-EF7B-DA01-A148-82E6D0C5C9C6}"/>
              </a:ext>
            </a:extLst>
          </p:cNvPr>
          <p:cNvSpPr txBox="1">
            <a:spLocks noChangeArrowheads="1"/>
          </p:cNvSpPr>
          <p:nvPr/>
        </p:nvSpPr>
        <p:spPr bwMode="auto">
          <a:xfrm>
            <a:off x="4672013" y="338138"/>
            <a:ext cx="6635750" cy="647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n-GB" altLang="en-US">
                <a:solidFill>
                  <a:srgbClr val="FFFFFF"/>
                </a:solidFill>
              </a:rPr>
              <a:t>Lancashire and South Cumbria </a:t>
            </a:r>
          </a:p>
          <a:p>
            <a:pPr algn="ctr" defTabSz="914400" eaLnBrk="1" hangingPunct="1"/>
            <a:r>
              <a:rPr lang="en-GB" altLang="en-US">
                <a:solidFill>
                  <a:srgbClr val="FFFFFF"/>
                </a:solidFill>
              </a:rPr>
              <a:t>Apprenticeship Awards 2023 </a:t>
            </a:r>
          </a:p>
        </p:txBody>
      </p:sp>
      <p:pic>
        <p:nvPicPr>
          <p:cNvPr id="6" name="Content Placeholder 5" descr="A person and person standing in front of a large screen&#10;&#10;Description automatically generated">
            <a:extLst>
              <a:ext uri="{FF2B5EF4-FFF2-40B4-BE49-F238E27FC236}">
                <a16:creationId xmlns:a16="http://schemas.microsoft.com/office/drawing/2014/main" id="{B5BADF6E-0CAD-7913-5A26-5AA6B78D6D42}"/>
              </a:ext>
            </a:extLst>
          </p:cNvPr>
          <p:cNvPicPr>
            <a:picLocks noGrp="1" noChangeAspect="1"/>
          </p:cNvPicPr>
          <p:nvPr>
            <p:ph idx="1"/>
          </p:nvPr>
        </p:nvPicPr>
        <p:blipFill>
          <a:blip r:embed="rId11" cstate="screen"/>
          <a:stretch>
            <a:fillRect/>
          </a:stretch>
        </p:blipFill>
        <p:spPr>
          <a:xfrm>
            <a:off x="5416766" y="3557321"/>
            <a:ext cx="1879562" cy="1430795"/>
          </a:xfrm>
          <a:ln w="88900" cap="sq" cmpd="thickThin">
            <a:solidFill>
              <a:srgbClr val="000000"/>
            </a:solidFill>
            <a:miter lim="800000"/>
          </a:ln>
          <a:effectLst>
            <a:innerShdw blurRad="76200">
              <a:srgbClr val="000000"/>
            </a:innerShdw>
          </a:effectLst>
        </p:spPr>
      </p:pic>
      <p:pic>
        <p:nvPicPr>
          <p:cNvPr id="28" name="Picture 27" descr="Lanashire ">
            <a:extLst>
              <a:ext uri="{FF2B5EF4-FFF2-40B4-BE49-F238E27FC236}">
                <a16:creationId xmlns:a16="http://schemas.microsoft.com/office/drawing/2014/main" id="{FD01CC17-BC36-D987-6CB4-26657EFC5D2F}"/>
              </a:ext>
            </a:extLst>
          </p:cNvPr>
          <p:cNvPicPr>
            <a:picLocks noChangeAspect="1"/>
          </p:cNvPicPr>
          <p:nvPr/>
        </p:nvPicPr>
        <p:blipFill>
          <a:blip r:embed="rId12" cstate="screen"/>
          <a:stretch>
            <a:fillRect/>
          </a:stretch>
        </p:blipFill>
        <p:spPr>
          <a:xfrm>
            <a:off x="7112183" y="1261066"/>
            <a:ext cx="2648919" cy="198669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119A47-3A43-D865-1F8C-30DBAD23D6D1}"/>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75779" name="imageSelected1">
            <a:extLst>
              <a:ext uri="{FF2B5EF4-FFF2-40B4-BE49-F238E27FC236}">
                <a16:creationId xmlns:a16="http://schemas.microsoft.com/office/drawing/2014/main" id="{55BBF8DE-4CA2-C829-775D-86BD5D451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836E126-8211-A431-7167-7FCC70F0A48C}"/>
              </a:ext>
            </a:extLst>
          </p:cNvPr>
          <p:cNvSpPr txBox="1"/>
          <p:nvPr/>
        </p:nvSpPr>
        <p:spPr>
          <a:xfrm>
            <a:off x="606425" y="1697038"/>
            <a:ext cx="10979150" cy="2416175"/>
          </a:xfrm>
          <a:prstGeom prst="rect">
            <a:avLst/>
          </a:prstGeom>
          <a:noFill/>
        </p:spPr>
        <p:txBody>
          <a:bodyPr>
            <a:spAutoFit/>
          </a:bodyPr>
          <a:lstStyle/>
          <a:p>
            <a:pPr eaLnBrk="1" fontAlgn="auto" hangingPunct="1">
              <a:spcBef>
                <a:spcPts val="0"/>
              </a:spcBef>
              <a:spcAft>
                <a:spcPts val="0"/>
              </a:spcAft>
              <a:defRPr/>
            </a:pPr>
            <a:endParaRPr lang="en-US" sz="360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algn="ctr" eaLnBrk="1" fontAlgn="auto" hangingPunct="1">
              <a:spcBef>
                <a:spcPts val="0"/>
              </a:spcBef>
              <a:spcAft>
                <a:spcPts val="0"/>
              </a:spcAft>
              <a:defRPr/>
            </a:pPr>
            <a:r>
              <a:rPr lang="en-GB" sz="4400" dirty="0">
                <a:solidFill>
                  <a:srgbClr val="0070C0"/>
                </a:solidFill>
                <a:latin typeface="Arial" panose="020B0604020202020204" pitchFamily="34" charset="0"/>
                <a:cs typeface="Arial" panose="020B0604020202020204" pitchFamily="34" charset="0"/>
              </a:rPr>
              <a:t>How Universal Credit can help support your business</a:t>
            </a:r>
          </a:p>
        </p:txBody>
      </p:sp>
      <p:pic>
        <p:nvPicPr>
          <p:cNvPr id="75781" name="imageSelected3">
            <a:extLst>
              <a:ext uri="{FF2B5EF4-FFF2-40B4-BE49-F238E27FC236}">
                <a16:creationId xmlns:a16="http://schemas.microsoft.com/office/drawing/2014/main" id="{E4381C0A-A325-1751-A550-4C96632AA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5483225"/>
            <a:ext cx="2949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1">
            <a:extLst>
              <a:ext uri="{FF2B5EF4-FFF2-40B4-BE49-F238E27FC236}">
                <a16:creationId xmlns:a16="http://schemas.microsoft.com/office/drawing/2014/main" id="{E18E480C-CFBE-B707-B1CE-99773E7F0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2175" y="47005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a:extLst>
              <a:ext uri="{FF2B5EF4-FFF2-40B4-BE49-F238E27FC236}">
                <a16:creationId xmlns:a16="http://schemas.microsoft.com/office/drawing/2014/main" id="{75A98913-8406-3588-3658-AF6753A25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642938"/>
            <a:ext cx="108299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622C8A20-A456-F7F2-ADAA-C3E4BA7C5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400050"/>
            <a:ext cx="111220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68">
            <a:extLst>
              <a:ext uri="{FF2B5EF4-FFF2-40B4-BE49-F238E27FC236}">
                <a16:creationId xmlns:a16="http://schemas.microsoft.com/office/drawing/2014/main" id="{4BDBDC29-AB7A-09A0-E368-22FABEA4871A}"/>
              </a:ext>
            </a:extLst>
          </p:cNvPr>
          <p:cNvSpPr txBox="1">
            <a:spLocks noChangeArrowheads="1"/>
          </p:cNvSpPr>
          <p:nvPr/>
        </p:nvSpPr>
        <p:spPr bwMode="auto">
          <a:xfrm>
            <a:off x="1871663" y="1025525"/>
            <a:ext cx="232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n-GB" altLang="en-US" sz="2000" b="1">
                <a:solidFill>
                  <a:srgbClr val="FFFFFF"/>
                </a:solidFill>
                <a:latin typeface="Arial" panose="020B0604020202020204" pitchFamily="34" charset="0"/>
                <a:cs typeface="Arial" panose="020B0604020202020204" pitchFamily="34" charset="0"/>
              </a:rPr>
              <a:t>Claimant Journey</a:t>
            </a:r>
          </a:p>
        </p:txBody>
      </p:sp>
      <p:sp>
        <p:nvSpPr>
          <p:cNvPr id="2" name="Rectangle 1">
            <a:extLst>
              <a:ext uri="{FF2B5EF4-FFF2-40B4-BE49-F238E27FC236}">
                <a16:creationId xmlns:a16="http://schemas.microsoft.com/office/drawing/2014/main" id="{17B7BBA8-2961-BEE2-98A9-1AC66E560B94}"/>
              </a:ext>
            </a:extLst>
          </p:cNvPr>
          <p:cNvSpPr/>
          <p:nvPr/>
        </p:nvSpPr>
        <p:spPr>
          <a:xfrm>
            <a:off x="295275" y="323850"/>
            <a:ext cx="11631613" cy="700088"/>
          </a:xfrm>
          <a:prstGeom prst="rect">
            <a:avLst/>
          </a:prstGeom>
          <a:solidFill>
            <a:schemeClr val="bg1"/>
          </a:solid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endParaRPr>
          </a:p>
        </p:txBody>
      </p:sp>
      <p:sp>
        <p:nvSpPr>
          <p:cNvPr id="79876" name="TextBox 3">
            <a:extLst>
              <a:ext uri="{FF2B5EF4-FFF2-40B4-BE49-F238E27FC236}">
                <a16:creationId xmlns:a16="http://schemas.microsoft.com/office/drawing/2014/main" id="{A920BFB0-420C-91A4-25C2-4FA05E30A339}"/>
              </a:ext>
            </a:extLst>
          </p:cNvPr>
          <p:cNvSpPr txBox="1">
            <a:spLocks noChangeArrowheads="1"/>
          </p:cNvSpPr>
          <p:nvPr/>
        </p:nvSpPr>
        <p:spPr bwMode="auto">
          <a:xfrm>
            <a:off x="288925" y="436563"/>
            <a:ext cx="11452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defTabSz="914400" eaLnBrk="1" hangingPunct="1"/>
            <a:r>
              <a:rPr lang="en-GB" altLang="en-US" sz="1400">
                <a:solidFill>
                  <a:srgbClr val="000000"/>
                </a:solidFill>
              </a:rPr>
              <a:t>The Department for Work and Pensions is committed to supporting Universal Credit Claimants at a time of cost-of-living pressures. We want everyone to be able to find a job, progress in work and thrive in the labour market, whoever they are and wherever they live.   </a:t>
            </a:r>
          </a:p>
        </p:txBody>
      </p:sp>
      <p:sp>
        <p:nvSpPr>
          <p:cNvPr id="12" name="Rectangle 11">
            <a:extLst>
              <a:ext uri="{FF2B5EF4-FFF2-40B4-BE49-F238E27FC236}">
                <a16:creationId xmlns:a16="http://schemas.microsoft.com/office/drawing/2014/main" id="{8D0A7F60-DA4F-E677-30B2-CF38A434F5BA}"/>
              </a:ext>
            </a:extLst>
          </p:cNvPr>
          <p:cNvSpPr/>
          <p:nvPr/>
        </p:nvSpPr>
        <p:spPr>
          <a:xfrm>
            <a:off x="3578225" y="238125"/>
            <a:ext cx="5111750" cy="203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endParaRPr>
          </a:p>
        </p:txBody>
      </p:sp>
      <p:sp>
        <p:nvSpPr>
          <p:cNvPr id="79878" name="TextBox 2">
            <a:extLst>
              <a:ext uri="{FF2B5EF4-FFF2-40B4-BE49-F238E27FC236}">
                <a16:creationId xmlns:a16="http://schemas.microsoft.com/office/drawing/2014/main" id="{E2844028-0768-390B-6245-ED8A00CDD423}"/>
              </a:ext>
            </a:extLst>
          </p:cNvPr>
          <p:cNvSpPr txBox="1">
            <a:spLocks noChangeArrowheads="1"/>
          </p:cNvSpPr>
          <p:nvPr/>
        </p:nvSpPr>
        <p:spPr bwMode="auto">
          <a:xfrm>
            <a:off x="3578225" y="139700"/>
            <a:ext cx="579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n-GB" altLang="en-US" sz="1600" b="1">
                <a:solidFill>
                  <a:srgbClr val="000000"/>
                </a:solidFill>
              </a:rPr>
              <a:t>In-Work Progression: Engagement with Employers</a:t>
            </a:r>
          </a:p>
        </p:txBody>
      </p:sp>
      <p:sp>
        <p:nvSpPr>
          <p:cNvPr id="79879" name="TextBox 12">
            <a:extLst>
              <a:ext uri="{FF2B5EF4-FFF2-40B4-BE49-F238E27FC236}">
                <a16:creationId xmlns:a16="http://schemas.microsoft.com/office/drawing/2014/main" id="{D6CFB32D-4385-3829-9E7A-411E648DB132}"/>
              </a:ext>
            </a:extLst>
          </p:cNvPr>
          <p:cNvSpPr txBox="1">
            <a:spLocks noChangeArrowheads="1"/>
          </p:cNvSpPr>
          <p:nvPr/>
        </p:nvSpPr>
        <p:spPr bwMode="auto">
          <a:xfrm>
            <a:off x="10717213" y="46038"/>
            <a:ext cx="1233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n-GB" altLang="en-US" sz="1200" i="1">
                <a:solidFill>
                  <a:srgbClr val="000000"/>
                </a:solidFill>
              </a:rPr>
              <a:t>February 2023</a:t>
            </a:r>
          </a:p>
        </p:txBody>
      </p:sp>
      <p:sp>
        <p:nvSpPr>
          <p:cNvPr id="17" name="Rectangle 16">
            <a:extLst>
              <a:ext uri="{FF2B5EF4-FFF2-40B4-BE49-F238E27FC236}">
                <a16:creationId xmlns:a16="http://schemas.microsoft.com/office/drawing/2014/main" id="{C665C226-43DF-222C-44EA-7F39E4E9FAD7}"/>
              </a:ext>
            </a:extLst>
          </p:cNvPr>
          <p:cNvSpPr/>
          <p:nvPr/>
        </p:nvSpPr>
        <p:spPr>
          <a:xfrm>
            <a:off x="288925" y="1036638"/>
            <a:ext cx="11660188" cy="198278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endParaRPr>
          </a:p>
        </p:txBody>
      </p:sp>
      <p:sp>
        <p:nvSpPr>
          <p:cNvPr id="21" name="TextBox 20">
            <a:extLst>
              <a:ext uri="{FF2B5EF4-FFF2-40B4-BE49-F238E27FC236}">
                <a16:creationId xmlns:a16="http://schemas.microsoft.com/office/drawing/2014/main" id="{23EF2D12-DB4C-CEBC-7073-E57DE7803BA8}"/>
              </a:ext>
            </a:extLst>
          </p:cNvPr>
          <p:cNvSpPr txBox="1"/>
          <p:nvPr/>
        </p:nvSpPr>
        <p:spPr>
          <a:xfrm>
            <a:off x="371475" y="1030288"/>
            <a:ext cx="11579225" cy="2032000"/>
          </a:xfrm>
          <a:prstGeom prst="rect">
            <a:avLst/>
          </a:prstGeom>
          <a:noFill/>
        </p:spPr>
        <p:txBody>
          <a:bodyPr>
            <a:spAutoFit/>
          </a:bodyPr>
          <a:lstStyle/>
          <a:p>
            <a:pPr defTabSz="914400" eaLnBrk="1" fontAlgn="auto" hangingPunct="1">
              <a:spcBef>
                <a:spcPts val="0"/>
              </a:spcBef>
              <a:spcAft>
                <a:spcPts val="0"/>
              </a:spcAft>
              <a:defRPr/>
            </a:pPr>
            <a:r>
              <a:rPr lang="en-GB" sz="1400" b="1">
                <a:solidFill>
                  <a:prstClr val="black"/>
                </a:solidFill>
                <a:latin typeface="+mn-lt"/>
              </a:rPr>
              <a:t>What is the In-Work Progression Offer?</a:t>
            </a:r>
          </a:p>
          <a:p>
            <a:pPr marL="285750" indent="-285750" defTabSz="914400" eaLnBrk="1" fontAlgn="auto" hangingPunct="1">
              <a:spcBef>
                <a:spcPts val="0"/>
              </a:spcBef>
              <a:spcAft>
                <a:spcPts val="0"/>
              </a:spcAft>
              <a:buFont typeface="Arial" panose="020B0604020202020204" pitchFamily="34" charset="0"/>
              <a:buChar char="•"/>
              <a:defRPr/>
            </a:pPr>
            <a:r>
              <a:rPr lang="en-US" sz="1400">
                <a:solidFill>
                  <a:prstClr val="black"/>
                </a:solidFill>
                <a:latin typeface="+mn-lt"/>
                <a:cs typeface="Calibri"/>
              </a:rPr>
              <a:t>Our intention is to support those with a very low incomes from work to help them access opportunities to increase their earnings. This will be done through supportive conversations and activities at a pace that suits the circumstances of our claimants, who may have caring responsibilities, health conditions or other barriers. </a:t>
            </a:r>
          </a:p>
          <a:p>
            <a:pPr marL="285750" indent="-285750" defTabSz="914400" eaLnBrk="1" fontAlgn="auto" hangingPunct="1">
              <a:spcBef>
                <a:spcPts val="0"/>
              </a:spcBef>
              <a:spcAft>
                <a:spcPts val="0"/>
              </a:spcAft>
              <a:buFont typeface="Arial" panose="020B0604020202020204" pitchFamily="34" charset="0"/>
              <a:buChar char="•"/>
              <a:defRPr/>
            </a:pPr>
            <a:r>
              <a:rPr lang="en-US" sz="1400">
                <a:solidFill>
                  <a:prstClr val="black"/>
                </a:solidFill>
                <a:latin typeface="+mn-lt"/>
                <a:cs typeface="Calibri"/>
              </a:rPr>
              <a:t>The support is currently available on a voluntary basis for certain UC claimants and is provided by </a:t>
            </a:r>
            <a:r>
              <a:rPr lang="en-US" sz="1400" err="1">
                <a:solidFill>
                  <a:prstClr val="black"/>
                </a:solidFill>
                <a:latin typeface="+mn-lt"/>
                <a:cs typeface="Calibri"/>
              </a:rPr>
              <a:t>Jobcentre</a:t>
            </a:r>
            <a:r>
              <a:rPr lang="en-US" sz="1400">
                <a:solidFill>
                  <a:prstClr val="black"/>
                </a:solidFill>
                <a:latin typeface="+mn-lt"/>
                <a:cs typeface="Calibri"/>
              </a:rPr>
              <a:t> Plus work coaches. From September 2023 onwards, we will start to require some claimants to engage with this support.</a:t>
            </a:r>
          </a:p>
          <a:p>
            <a:pPr marL="285750" indent="-285750" defTabSz="914400" eaLnBrk="1" fontAlgn="auto" hangingPunct="1">
              <a:spcBef>
                <a:spcPts val="0"/>
              </a:spcBef>
              <a:spcAft>
                <a:spcPts val="0"/>
              </a:spcAft>
              <a:buFont typeface="Arial" panose="020B0604020202020204" pitchFamily="34" charset="0"/>
              <a:buChar char="•"/>
              <a:defRPr/>
            </a:pPr>
            <a:r>
              <a:rPr lang="en-US" sz="1400">
                <a:solidFill>
                  <a:prstClr val="black"/>
                </a:solidFill>
                <a:latin typeface="+mn-lt"/>
                <a:cs typeface="Calibri"/>
              </a:rPr>
              <a:t>There will be no one-size-fits-all approach, and no claimant will be expected to change jobs if it is not in their best interests. Instead, the work coach will provide tailored support to claimants, to help them understand the steps they can take in the short and medium term to increase their earnings.</a:t>
            </a:r>
            <a:endParaRPr lang="en-US" sz="1400">
              <a:solidFill>
                <a:srgbClr val="000000"/>
              </a:solidFill>
              <a:latin typeface="+mn-lt"/>
              <a:cs typeface="Calibri"/>
            </a:endParaRPr>
          </a:p>
        </p:txBody>
      </p:sp>
      <p:grpSp>
        <p:nvGrpSpPr>
          <p:cNvPr id="79882" name="Group 24">
            <a:extLst>
              <a:ext uri="{FF2B5EF4-FFF2-40B4-BE49-F238E27FC236}">
                <a16:creationId xmlns:a16="http://schemas.microsoft.com/office/drawing/2014/main" id="{D79E5E5B-0920-D354-F499-D8EF5816DB5F}"/>
              </a:ext>
            </a:extLst>
          </p:cNvPr>
          <p:cNvGrpSpPr>
            <a:grpSpLocks/>
          </p:cNvGrpSpPr>
          <p:nvPr/>
        </p:nvGrpSpPr>
        <p:grpSpPr bwMode="auto">
          <a:xfrm>
            <a:off x="288925" y="3014663"/>
            <a:ext cx="11841163" cy="1139825"/>
            <a:chOff x="183691" y="2286188"/>
            <a:chExt cx="11841224" cy="1140738"/>
          </a:xfrm>
        </p:grpSpPr>
        <p:sp>
          <p:nvSpPr>
            <p:cNvPr id="32" name="Rectangle 31">
              <a:extLst>
                <a:ext uri="{FF2B5EF4-FFF2-40B4-BE49-F238E27FC236}">
                  <a16:creationId xmlns:a16="http://schemas.microsoft.com/office/drawing/2014/main" id="{156B1AAC-96F3-7AD3-ADE0-8D289EE76EB8}"/>
                </a:ext>
              </a:extLst>
            </p:cNvPr>
            <p:cNvSpPr/>
            <p:nvPr/>
          </p:nvSpPr>
          <p:spPr>
            <a:xfrm>
              <a:off x="183691" y="2290954"/>
              <a:ext cx="11650723" cy="1135972"/>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endParaRPr>
            </a:p>
          </p:txBody>
        </p:sp>
        <p:sp>
          <p:nvSpPr>
            <p:cNvPr id="79897" name="TextBox 23">
              <a:extLst>
                <a:ext uri="{FF2B5EF4-FFF2-40B4-BE49-F238E27FC236}">
                  <a16:creationId xmlns:a16="http://schemas.microsoft.com/office/drawing/2014/main" id="{38D59DD9-6F38-40BE-A725-6E123E91370D}"/>
                </a:ext>
              </a:extLst>
            </p:cNvPr>
            <p:cNvSpPr txBox="1">
              <a:spLocks noChangeArrowheads="1"/>
            </p:cNvSpPr>
            <p:nvPr/>
          </p:nvSpPr>
          <p:spPr bwMode="auto">
            <a:xfrm>
              <a:off x="365246" y="2286188"/>
              <a:ext cx="11659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endParaRPr lang="en-GB" altLang="en-US" sz="1400">
                <a:solidFill>
                  <a:srgbClr val="000000"/>
                </a:solidFill>
              </a:endParaRPr>
            </a:p>
          </p:txBody>
        </p:sp>
      </p:grpSp>
      <p:sp>
        <p:nvSpPr>
          <p:cNvPr id="22" name="TextBox 21">
            <a:extLst>
              <a:ext uri="{FF2B5EF4-FFF2-40B4-BE49-F238E27FC236}">
                <a16:creationId xmlns:a16="http://schemas.microsoft.com/office/drawing/2014/main" id="{31685D9F-122A-7460-5D5F-717350F061D2}"/>
              </a:ext>
            </a:extLst>
          </p:cNvPr>
          <p:cNvSpPr txBox="1"/>
          <p:nvPr/>
        </p:nvSpPr>
        <p:spPr>
          <a:xfrm>
            <a:off x="371475" y="2971800"/>
            <a:ext cx="11531600" cy="1169988"/>
          </a:xfrm>
          <a:prstGeom prst="rect">
            <a:avLst/>
          </a:prstGeom>
          <a:noFill/>
        </p:spPr>
        <p:txBody>
          <a:bodyPr>
            <a:spAutoFit/>
          </a:bodyPr>
          <a:lstStyle/>
          <a:p>
            <a:pPr defTabSz="914400" eaLnBrk="1" fontAlgn="auto" hangingPunct="1">
              <a:spcBef>
                <a:spcPts val="0"/>
              </a:spcBef>
              <a:spcAft>
                <a:spcPts val="0"/>
              </a:spcAft>
              <a:defRPr/>
            </a:pPr>
            <a:r>
              <a:rPr lang="en-GB" sz="1400" b="1">
                <a:solidFill>
                  <a:prstClr val="black"/>
                </a:solidFill>
                <a:latin typeface="+mn-lt"/>
              </a:rPr>
              <a:t>Who are the District Progression Leads?</a:t>
            </a:r>
          </a:p>
          <a:p>
            <a:pPr marL="285750" indent="-285750" defTabSz="914400" eaLnBrk="1" fontAlgn="auto" hangingPunct="1">
              <a:spcBef>
                <a:spcPts val="0"/>
              </a:spcBef>
              <a:spcAft>
                <a:spcPts val="0"/>
              </a:spcAft>
              <a:buFont typeface="Arial" panose="020B0604020202020204" pitchFamily="34" charset="0"/>
              <a:buChar char="•"/>
              <a:defRPr/>
            </a:pPr>
            <a:r>
              <a:rPr lang="en-GB" sz="1400">
                <a:solidFill>
                  <a:prstClr val="black"/>
                </a:solidFill>
                <a:latin typeface="+mn-lt"/>
              </a:rPr>
              <a:t>We are currently rolling out a network of thirty-seven Progression Leads, one in each Jobcentre Plus District in Great Britain. They will spearhead the Department’s new focus on supporting working Universal Credit claimants to progress in work and increase their earnings.</a:t>
            </a:r>
          </a:p>
          <a:p>
            <a:pPr marL="285750" indent="-285750" defTabSz="914400" eaLnBrk="1" fontAlgn="auto" hangingPunct="1">
              <a:spcBef>
                <a:spcPts val="0"/>
              </a:spcBef>
              <a:spcAft>
                <a:spcPts val="0"/>
              </a:spcAft>
              <a:buFont typeface="Arial" panose="020B0604020202020204" pitchFamily="34" charset="0"/>
              <a:buChar char="•"/>
              <a:defRPr/>
            </a:pPr>
            <a:r>
              <a:rPr lang="en-GB" sz="1400">
                <a:solidFill>
                  <a:prstClr val="black"/>
                </a:solidFill>
                <a:latin typeface="+mn-lt"/>
              </a:rPr>
              <a:t>District Progression Leads will work with key partners, including local government, employers, and skills providers to identify and develop local progression opportunities, and to overcome barriers that limit progression of employees. </a:t>
            </a:r>
          </a:p>
        </p:txBody>
      </p:sp>
      <p:graphicFrame>
        <p:nvGraphicFramePr>
          <p:cNvPr id="9" name="Table 9">
            <a:extLst>
              <a:ext uri="{FF2B5EF4-FFF2-40B4-BE49-F238E27FC236}">
                <a16:creationId xmlns:a16="http://schemas.microsoft.com/office/drawing/2014/main" id="{7A7CD6D1-019F-C792-B47F-7D40DB2B1111}"/>
              </a:ext>
            </a:extLst>
          </p:cNvPr>
          <p:cNvGraphicFramePr>
            <a:graphicFrameLocks noGrp="1"/>
          </p:cNvGraphicFramePr>
          <p:nvPr/>
        </p:nvGraphicFramePr>
        <p:xfrm>
          <a:off x="269875" y="4159250"/>
          <a:ext cx="11679238" cy="2316163"/>
        </p:xfrm>
        <a:graphic>
          <a:graphicData uri="http://schemas.openxmlformats.org/drawingml/2006/table">
            <a:tbl>
              <a:tblPr firstRow="1" bandRow="1">
                <a:tableStyleId>{7DF18680-E054-41AD-8BC1-D1AEF772440D}</a:tableStyleId>
              </a:tblPr>
              <a:tblGrid>
                <a:gridCol w="5839619">
                  <a:extLst>
                    <a:ext uri="{9D8B030D-6E8A-4147-A177-3AD203B41FA5}">
                      <a16:colId xmlns:a16="http://schemas.microsoft.com/office/drawing/2014/main" val="20000"/>
                    </a:ext>
                  </a:extLst>
                </a:gridCol>
                <a:gridCol w="5839619">
                  <a:extLst>
                    <a:ext uri="{9D8B030D-6E8A-4147-A177-3AD203B41FA5}">
                      <a16:colId xmlns:a16="http://schemas.microsoft.com/office/drawing/2014/main" val="20001"/>
                    </a:ext>
                  </a:extLst>
                </a:gridCol>
              </a:tblGrid>
              <a:tr h="304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Employer Support | District Progression Lead</a:t>
                      </a:r>
                      <a:endParaRPr lang="en-GB" sz="1800"/>
                    </a:p>
                  </a:txBody>
                  <a:tcPr marL="91438" marR="91438"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Claimant Support | Work Coaches</a:t>
                      </a:r>
                      <a:endParaRPr lang="en-GB" sz="1800"/>
                    </a:p>
                  </a:txBody>
                  <a:tcPr marL="91438" marR="91438" marT="45714" marB="45714"/>
                </a:tc>
                <a:extLst>
                  <a:ext uri="{0D108BD9-81ED-4DB2-BD59-A6C34878D82A}">
                    <a16:rowId xmlns:a16="http://schemas.microsoft.com/office/drawing/2014/main" val="10000"/>
                  </a:ext>
                </a:extLst>
              </a:tr>
              <a:tr h="2011405">
                <a:tc>
                  <a:txBody>
                    <a:bodyPr/>
                    <a:lstStyle/>
                    <a:p>
                      <a:r>
                        <a:rPr lang="en-GB" sz="1400">
                          <a:solidFill>
                            <a:schemeClr val="tx1"/>
                          </a:solidFill>
                          <a:ea typeface="+mn-lt"/>
                          <a:cs typeface="+mn-lt"/>
                        </a:rPr>
                        <a:t>District Progression Leads are there to</a:t>
                      </a:r>
                      <a:endParaRPr lang="en-GB" sz="1400">
                        <a:solidFill>
                          <a:schemeClr val="tx1"/>
                        </a:solidFill>
                        <a:ea typeface="+mn-lt"/>
                        <a:cs typeface="Calibri"/>
                      </a:endParaRPr>
                    </a:p>
                    <a:p>
                      <a:r>
                        <a:rPr lang="en-GB" sz="1400">
                          <a:solidFill>
                            <a:schemeClr val="tx1"/>
                          </a:solidFill>
                          <a:ea typeface="+mn-lt"/>
                          <a:cs typeface="Calibri"/>
                        </a:rPr>
                        <a:t>help employers consider new and practical working practices to aid employee progression, enhancing existing employee retention rates and attracting new staff.</a:t>
                      </a:r>
                      <a:r>
                        <a:rPr lang="en-GB" sz="1400">
                          <a:solidFill>
                            <a:schemeClr val="tx1"/>
                          </a:solidFill>
                          <a:ea typeface="+mn-lt"/>
                          <a:cs typeface="+mn-lt"/>
                        </a:rPr>
                        <a:t> They can help them think creatively about how to support their staff – for</a:t>
                      </a:r>
                      <a:r>
                        <a:rPr lang="en-US" sz="1400">
                          <a:solidFill>
                            <a:schemeClr val="tx1"/>
                          </a:solidFill>
                          <a:cs typeface="Calibri"/>
                        </a:rPr>
                        <a:t> example, if additional hours or upward progression opportunities are not immediately available, employers could consider re-designing the claimant’s existing role to make it more stretching and fulfilling, giving them additional skills and experience to add to their CV.</a:t>
                      </a:r>
                    </a:p>
                    <a:p>
                      <a:endParaRPr lang="en-GB" sz="1400"/>
                    </a:p>
                  </a:txBody>
                  <a:tcPr marL="91438" marR="91438" marT="45714" marB="45714"/>
                </a:tc>
                <a:tc>
                  <a:txBody>
                    <a:bodyPr/>
                    <a:lstStyle/>
                    <a:p>
                      <a:r>
                        <a:rPr lang="en-US" sz="1400">
                          <a:solidFill>
                            <a:schemeClr val="tx1"/>
                          </a:solidFill>
                          <a:cs typeface="Calibri"/>
                        </a:rPr>
                        <a:t>Work Coaches understand their claimant’s unique circumstances and how best to support them. If there are no opportunities for a claimant to increase their earnings in their current job or sector, then other options could be explored, such as re-training in order to enter a company/sector with better progression opportunities or finding a job with better pay or more hours on offer. For some, the focus will be on developing skills or confidence in the first instance</a:t>
                      </a:r>
                      <a:r>
                        <a:rPr lang="en-US" sz="1400" kern="1200">
                          <a:solidFill>
                            <a:schemeClr val="tx1"/>
                          </a:solidFill>
                          <a:latin typeface="+mn-lt"/>
                          <a:ea typeface="+mn-ea"/>
                          <a:cs typeface="Calibri"/>
                        </a:rPr>
                        <a:t>.  ​</a:t>
                      </a:r>
                    </a:p>
                    <a:p>
                      <a:endParaRPr lang="en-GB" sz="1800"/>
                    </a:p>
                  </a:txBody>
                  <a:tcPr marL="91438" marR="91438" marT="45714" marB="45714"/>
                </a:tc>
                <a:extLst>
                  <a:ext uri="{0D108BD9-81ED-4DB2-BD59-A6C34878D82A}">
                    <a16:rowId xmlns:a16="http://schemas.microsoft.com/office/drawing/2014/main" val="10001"/>
                  </a:ext>
                </a:extLst>
              </a:tr>
            </a:tbl>
          </a:graphicData>
        </a:graphic>
      </p:graphicFrame>
      <p:sp>
        <p:nvSpPr>
          <p:cNvPr id="10" name="Rectangle 9">
            <a:extLst>
              <a:ext uri="{FF2B5EF4-FFF2-40B4-BE49-F238E27FC236}">
                <a16:creationId xmlns:a16="http://schemas.microsoft.com/office/drawing/2014/main" id="{DCADFB00-F324-26BE-9AB3-90E9CF07FDAE}"/>
              </a:ext>
            </a:extLst>
          </p:cNvPr>
          <p:cNvSpPr/>
          <p:nvPr/>
        </p:nvSpPr>
        <p:spPr>
          <a:xfrm>
            <a:off x="6161088" y="6137275"/>
            <a:ext cx="5695950" cy="482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400" eaLnBrk="1" fontAlgn="auto" hangingPunct="1">
              <a:spcBef>
                <a:spcPts val="0"/>
              </a:spcBef>
              <a:spcAft>
                <a:spcPts val="0"/>
              </a:spcAft>
              <a:defRPr/>
            </a:pPr>
            <a:r>
              <a:rPr lang="en-GB" sz="1400" b="1" dirty="0">
                <a:solidFill>
                  <a:prstClr val="black"/>
                </a:solidFill>
              </a:rPr>
              <a:t>Progression Lead is Amanda Buchanan contact on </a:t>
            </a:r>
            <a:r>
              <a:rPr lang="en-GB" sz="1400" b="1" dirty="0">
                <a:solidFill>
                  <a:prstClr val="black"/>
                </a:solidFill>
                <a:hlinkClick r:id="rId3"/>
              </a:rPr>
              <a:t>amanda.buchanan@dwp.gov.uk</a:t>
            </a:r>
            <a:r>
              <a:rPr lang="en-GB" sz="1400" b="1" dirty="0">
                <a:solidFill>
                  <a:prstClr val="black"/>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1F7C-DADE-2580-42A8-65B3810C98FD}"/>
              </a:ext>
            </a:extLst>
          </p:cNvPr>
          <p:cNvSpPr>
            <a:spLocks noGrp="1"/>
          </p:cNvSpPr>
          <p:nvPr>
            <p:ph type="ctrTitle"/>
          </p:nvPr>
        </p:nvSpPr>
        <p:spPr>
          <a:xfrm>
            <a:off x="1409700" y="627063"/>
            <a:ext cx="9906000" cy="2387600"/>
          </a:xfrm>
        </p:spPr>
        <p:txBody>
          <a:bodyPr rtlCol="0">
            <a:normAutofit fontScale="90000"/>
          </a:bodyPr>
          <a:lstStyle/>
          <a:p>
            <a:pPr fontAlgn="auto">
              <a:spcAft>
                <a:spcPts val="0"/>
              </a:spcAft>
              <a:defRPr/>
            </a:pPr>
            <a:r>
              <a:rPr lang="en-US" b="1" dirty="0">
                <a:solidFill>
                  <a:schemeClr val="accent6">
                    <a:lumMod val="75000"/>
                  </a:schemeClr>
                </a:solidFill>
              </a:rPr>
              <a:t>Social Care Workforce Forum 2023</a:t>
            </a:r>
            <a:br>
              <a:rPr lang="en-US" b="1" dirty="0">
                <a:solidFill>
                  <a:schemeClr val="accent6">
                    <a:lumMod val="75000"/>
                  </a:schemeClr>
                </a:solidFill>
              </a:rPr>
            </a:br>
            <a:endParaRPr lang="en-GB" dirty="0"/>
          </a:p>
        </p:txBody>
      </p:sp>
      <p:sp>
        <p:nvSpPr>
          <p:cNvPr id="4" name="Text Placeholder 3">
            <a:extLst>
              <a:ext uri="{FF2B5EF4-FFF2-40B4-BE49-F238E27FC236}">
                <a16:creationId xmlns:a16="http://schemas.microsoft.com/office/drawing/2014/main" id="{5B70FD39-7016-E977-BE99-67FA8D7C5733}"/>
              </a:ext>
            </a:extLst>
          </p:cNvPr>
          <p:cNvSpPr>
            <a:spLocks noGrp="1"/>
          </p:cNvSpPr>
          <p:nvPr>
            <p:ph type="subTitle" idx="1"/>
          </p:nvPr>
        </p:nvSpPr>
        <p:spPr>
          <a:xfrm>
            <a:off x="1449388" y="2808288"/>
            <a:ext cx="9144000" cy="2068512"/>
          </a:xfrm>
        </p:spPr>
        <p:txBody>
          <a:bodyPr lIns="68580" tIns="34290" rIns="68580" bIns="34290" rtlCol="0" anchor="ctr">
            <a:normAutofit fontScale="92500" lnSpcReduction="10000"/>
          </a:bodyPr>
          <a:lstStyle/>
          <a:p>
            <a:pPr fontAlgn="auto">
              <a:spcAft>
                <a:spcPts val="0"/>
              </a:spcAft>
              <a:defRPr/>
            </a:pPr>
            <a:r>
              <a:rPr lang="en-US" sz="4800" b="1" dirty="0">
                <a:latin typeface="+mj-lt"/>
              </a:rPr>
              <a:t>Opening Remarks </a:t>
            </a:r>
          </a:p>
          <a:p>
            <a:pPr fontAlgn="auto">
              <a:spcAft>
                <a:spcPts val="0"/>
              </a:spcAft>
              <a:defRPr/>
            </a:pPr>
            <a:r>
              <a:rPr lang="en-US" sz="4800" b="1" dirty="0">
                <a:latin typeface="+mj-lt"/>
              </a:rPr>
              <a:t>Sarah O’Brien </a:t>
            </a:r>
          </a:p>
          <a:p>
            <a:pPr fontAlgn="auto">
              <a:spcAft>
                <a:spcPts val="0"/>
              </a:spcAft>
              <a:defRPr/>
            </a:pPr>
            <a:r>
              <a:rPr lang="en-US" sz="4800" b="1" dirty="0">
                <a:latin typeface="+mj-lt"/>
              </a:rPr>
              <a:t>ICB Chief Nursing Officer </a:t>
            </a:r>
          </a:p>
        </p:txBody>
      </p:sp>
      <p:pic>
        <p:nvPicPr>
          <p:cNvPr id="16388" name="imageSelected1">
            <a:extLst>
              <a:ext uri="{FF2B5EF4-FFF2-40B4-BE49-F238E27FC236}">
                <a16:creationId xmlns:a16="http://schemas.microsoft.com/office/drawing/2014/main" id="{53ABE708-9BC0-2602-36AB-C0E08B146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F3B974D-814D-896F-5D12-D8A30FD6A75B}"/>
              </a:ext>
            </a:extLst>
          </p:cNvPr>
          <p:cNvSpPr txBox="1"/>
          <p:nvPr/>
        </p:nvSpPr>
        <p:spPr>
          <a:xfrm>
            <a:off x="762000" y="1720850"/>
            <a:ext cx="11020425" cy="715963"/>
          </a:xfrm>
          <a:prstGeom prst="rect">
            <a:avLst/>
          </a:prstGeom>
          <a:noFill/>
        </p:spPr>
        <p:txBody>
          <a:bodyPr>
            <a:spAutoFit/>
          </a:bodyPr>
          <a:lstStyle/>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16390" name="imageSelected3">
            <a:extLst>
              <a:ext uri="{FF2B5EF4-FFF2-40B4-BE49-F238E27FC236}">
                <a16:creationId xmlns:a16="http://schemas.microsoft.com/office/drawing/2014/main" id="{30D4CBD2-A449-0ED8-7A05-8FC918188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600" y="5729288"/>
            <a:ext cx="2949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image001.png">
            <a:extLst>
              <a:ext uri="{FF2B5EF4-FFF2-40B4-BE49-F238E27FC236}">
                <a16:creationId xmlns:a16="http://schemas.microsoft.com/office/drawing/2014/main" id="{73A61906-FEE6-9E40-D455-58A2AD3F2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452438"/>
            <a:ext cx="17446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64B8D52B-B88F-7AC8-8A7A-0A7B9FC8BEDB}"/>
              </a:ext>
            </a:extLst>
          </p:cNvPr>
          <p:cNvSpPr>
            <a:spLocks noChangeArrowheads="1"/>
          </p:cNvSpPr>
          <p:nvPr/>
        </p:nvSpPr>
        <p:spPr bwMode="auto">
          <a:xfrm>
            <a:off x="14288" y="1438275"/>
            <a:ext cx="12177712" cy="6488113"/>
          </a:xfrm>
          <a:prstGeom prst="rect">
            <a:avLst/>
          </a:prstGeom>
          <a:noFill/>
          <a:ln>
            <a:noFill/>
          </a:ln>
          <a:effectLst/>
        </p:spPr>
        <p:txBody>
          <a:bodyPr anchor="ctr">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defTabSz="914400">
              <a:buFont typeface="Wingdings" panose="05000000000000000000" pitchFamily="2" charset="2"/>
              <a:buChar char="v"/>
              <a:defRPr/>
            </a:pPr>
            <a:r>
              <a:rPr lang="en-GB" sz="1600" dirty="0">
                <a:solidFill>
                  <a:prstClr val="black"/>
                </a:solidFill>
                <a:cs typeface="Arial" panose="020B0604020202020204" pitchFamily="34" charset="0"/>
              </a:rPr>
              <a:t>Older workers are a huge asset to our country and our economy. We aim to support them to get into work. </a:t>
            </a:r>
            <a:r>
              <a:rPr lang="en-US" altLang="en-US" sz="1600" dirty="0">
                <a:solidFill>
                  <a:prstClr val="black"/>
                </a:solidFill>
                <a:cs typeface="Arial" panose="020B0604020202020204" pitchFamily="34" charset="0"/>
              </a:rPr>
              <a:t>An age-inclusive workforce makes business sense too. </a:t>
            </a:r>
          </a:p>
          <a:p>
            <a:pPr defTabSz="914400">
              <a:defRPr/>
            </a:pPr>
            <a:endParaRPr lang="en-US" altLang="en-US" sz="1600" dirty="0">
              <a:solidFill>
                <a:prstClr val="black"/>
              </a:solidFill>
              <a:cs typeface="Arial" panose="020B0604020202020204" pitchFamily="34" charset="0"/>
            </a:endParaRPr>
          </a:p>
          <a:p>
            <a:pPr marL="285750" indent="-285750" defTabSz="914400">
              <a:buFont typeface="Wingdings" panose="05000000000000000000" pitchFamily="2" charset="2"/>
              <a:buChar char="v"/>
              <a:defRPr/>
            </a:pPr>
            <a:r>
              <a:rPr lang="en-US" altLang="en-US" sz="1600" dirty="0">
                <a:solidFill>
                  <a:prstClr val="black"/>
                </a:solidFill>
                <a:cs typeface="Arial" panose="020B0604020202020204" pitchFamily="34" charset="0"/>
              </a:rPr>
              <a:t>Our 50 PLUS Champions will work with leading employers across the country to connect job-ready people with the vast number of opportunities out there.</a:t>
            </a:r>
          </a:p>
          <a:p>
            <a:pPr defTabSz="914400">
              <a:defRPr/>
            </a:pPr>
            <a:endParaRPr lang="en-US" altLang="en-US" sz="1600" dirty="0">
              <a:solidFill>
                <a:prstClr val="black"/>
              </a:solidFill>
              <a:cs typeface="Arial" panose="020B0604020202020204" pitchFamily="34" charset="0"/>
            </a:endParaRPr>
          </a:p>
          <a:p>
            <a:pPr marL="285750" indent="-285750" defTabSz="914400">
              <a:buFont typeface="Wingdings" panose="05000000000000000000" pitchFamily="2" charset="2"/>
              <a:buChar char="v"/>
              <a:defRPr/>
            </a:pPr>
            <a:r>
              <a:rPr lang="en-US" altLang="en-US" sz="1600" dirty="0">
                <a:solidFill>
                  <a:prstClr val="black"/>
                </a:solidFill>
                <a:cs typeface="Arial" panose="020B0604020202020204" pitchFamily="34" charset="0"/>
              </a:rPr>
              <a:t>DWP is also supporting older jobseekers, delivering the Jobcentre Mid-Life MOT service which supports people to take stock and make plans for their work, wealth and well-being into the future.</a:t>
            </a:r>
          </a:p>
          <a:p>
            <a:pPr marL="285750" indent="-285750" defTabSz="914400">
              <a:lnSpc>
                <a:spcPct val="107000"/>
              </a:lnSpc>
              <a:spcBef>
                <a:spcPts val="1500"/>
              </a:spcBef>
              <a:spcAft>
                <a:spcPts val="1500"/>
              </a:spcAft>
              <a:buFont typeface="Wingdings" panose="05000000000000000000" pitchFamily="2" charset="2"/>
              <a:buChar char="v"/>
              <a:defRPr/>
            </a:pPr>
            <a:r>
              <a:rPr lang="en-GB" sz="1600" b="1" dirty="0">
                <a:solidFill>
                  <a:prstClr val="black"/>
                </a:solidFill>
                <a:ea typeface="Times New Roman" panose="02020603050405020304" pitchFamily="18" charset="0"/>
                <a:cs typeface="Arial" panose="020B0604020202020204" pitchFamily="34" charset="0"/>
              </a:rPr>
              <a:t>Flexible working. </a:t>
            </a:r>
            <a:r>
              <a:rPr lang="en-GB" sz="1600" dirty="0">
                <a:solidFill>
                  <a:prstClr val="black"/>
                </a:solidFill>
                <a:ea typeface="Times New Roman" panose="02020603050405020304" pitchFamily="18" charset="0"/>
                <a:cs typeface="Arial" panose="020B0604020202020204" pitchFamily="34" charset="0"/>
              </a:rPr>
              <a:t>Working in a flexible way can be a good bridge into retirement for individuals. </a:t>
            </a:r>
            <a:r>
              <a:rPr lang="en-GB" sz="1600" dirty="0">
                <a:solidFill>
                  <a:prstClr val="black"/>
                </a:solidFill>
                <a:ea typeface="Times New Roman" panose="02020603050405020304" pitchFamily="18" charset="0"/>
                <a:cs typeface="Arial" panose="020B0604020202020204" pitchFamily="34" charset="0"/>
                <a:hlinkClick r:id="rId4"/>
              </a:rPr>
              <a:t>Offering flexible working</a:t>
            </a:r>
            <a:r>
              <a:rPr lang="en-GB" sz="1600" dirty="0">
                <a:solidFill>
                  <a:prstClr val="black"/>
                </a:solidFill>
                <a:ea typeface="Times New Roman" panose="02020603050405020304" pitchFamily="18" charset="0"/>
                <a:cs typeface="Arial" panose="020B0604020202020204" pitchFamily="34" charset="0"/>
              </a:rPr>
              <a:t> can be a good way for you to keep your older employees’ valuable skills and experience. </a:t>
            </a:r>
            <a:r>
              <a:rPr lang="en-GB" sz="1600" dirty="0">
                <a:solidFill>
                  <a:prstClr val="black"/>
                </a:solidFill>
                <a:ea typeface="Times New Roman" panose="02020603050405020304" pitchFamily="18" charset="0"/>
                <a:cs typeface="Arial" panose="020B0604020202020204" pitchFamily="34" charset="0"/>
                <a:hlinkClick r:id="rId5"/>
              </a:rPr>
              <a:t>Timewise have created a toolkit</a:t>
            </a:r>
            <a:r>
              <a:rPr lang="en-GB" sz="1600" dirty="0">
                <a:solidFill>
                  <a:prstClr val="black"/>
                </a:solidFill>
                <a:ea typeface="Times New Roman" panose="02020603050405020304" pitchFamily="18" charset="0"/>
                <a:cs typeface="Arial" panose="020B0604020202020204" pitchFamily="34" charset="0"/>
              </a:rPr>
              <a:t> to support individuals with flexible working in the long term.</a:t>
            </a:r>
          </a:p>
          <a:p>
            <a:pPr marL="285750" indent="-285750" defTabSz="914400">
              <a:lnSpc>
                <a:spcPct val="107000"/>
              </a:lnSpc>
              <a:spcBef>
                <a:spcPts val="1500"/>
              </a:spcBef>
              <a:spcAft>
                <a:spcPts val="1500"/>
              </a:spcAft>
              <a:buFont typeface="Wingdings" panose="05000000000000000000" pitchFamily="2" charset="2"/>
              <a:buChar char="v"/>
              <a:defRPr/>
            </a:pPr>
            <a:r>
              <a:rPr lang="en-GB" sz="1600" b="1" dirty="0">
                <a:solidFill>
                  <a:prstClr val="black"/>
                </a:solidFill>
                <a:ea typeface="Times New Roman" panose="02020603050405020304" pitchFamily="18" charset="0"/>
                <a:cs typeface="Arial" panose="020B0604020202020204" pitchFamily="34" charset="0"/>
              </a:rPr>
              <a:t>Mid-life MOT. </a:t>
            </a:r>
            <a:r>
              <a:rPr lang="en-GB" sz="1600" dirty="0">
                <a:solidFill>
                  <a:prstClr val="black"/>
                </a:solidFill>
                <a:ea typeface="Times New Roman" panose="02020603050405020304" pitchFamily="18" charset="0"/>
                <a:cs typeface="Arial" panose="020B0604020202020204" pitchFamily="34" charset="0"/>
              </a:rPr>
              <a:t>You may want to consider offering your employees a </a:t>
            </a:r>
            <a:r>
              <a:rPr lang="en-GB" sz="1600" dirty="0">
                <a:solidFill>
                  <a:prstClr val="black"/>
                </a:solidFill>
                <a:ea typeface="Times New Roman" panose="02020603050405020304" pitchFamily="18" charset="0"/>
                <a:cs typeface="Arial" panose="020B0604020202020204" pitchFamily="34" charset="0"/>
                <a:hlinkClick r:id="rId6"/>
              </a:rPr>
              <a:t>mid-life MOT</a:t>
            </a:r>
            <a:r>
              <a:rPr lang="en-GB" sz="1600" dirty="0">
                <a:solidFill>
                  <a:prstClr val="black"/>
                </a:solidFill>
                <a:ea typeface="Times New Roman" panose="02020603050405020304" pitchFamily="18" charset="0"/>
                <a:cs typeface="Arial" panose="020B0604020202020204" pitchFamily="34" charset="0"/>
              </a:rPr>
              <a:t> which allows people in mid-life to take stock and make plans for their job, health and finances. This can help to shape their future at work.</a:t>
            </a:r>
            <a:endParaRPr lang="en-US" altLang="en-US" sz="1600" dirty="0">
              <a:solidFill>
                <a:prstClr val="black"/>
              </a:solidFill>
              <a:cs typeface="Arial" panose="020B0604020202020204" pitchFamily="34" charset="0"/>
            </a:endParaRPr>
          </a:p>
          <a:p>
            <a:pPr marL="285750" indent="-285750" defTabSz="914400">
              <a:buFont typeface="Wingdings" panose="05000000000000000000" pitchFamily="2" charset="2"/>
              <a:buChar char="v"/>
              <a:defRPr/>
            </a:pPr>
            <a:r>
              <a:rPr lang="en-US" altLang="en-US" sz="1600" b="1" dirty="0">
                <a:solidFill>
                  <a:prstClr val="black"/>
                </a:solidFill>
                <a:cs typeface="Arial" panose="020B0604020202020204" pitchFamily="34" charset="0"/>
              </a:rPr>
              <a:t>Age friendly employer Pledge</a:t>
            </a:r>
            <a:r>
              <a:rPr lang="en-US" altLang="en-US" sz="1600" dirty="0">
                <a:solidFill>
                  <a:prstClr val="black"/>
                </a:solidFill>
                <a:cs typeface="Arial" panose="020B0604020202020204" pitchFamily="34" charset="0"/>
              </a:rPr>
              <a:t>. The Centre for Ageing Better Age-Friendly Employer Pledge is a nationwide </a:t>
            </a:r>
            <a:r>
              <a:rPr lang="en-US" altLang="en-US" sz="1600" dirty="0" err="1">
                <a:solidFill>
                  <a:prstClr val="black"/>
                </a:solidFill>
                <a:cs typeface="Arial" panose="020B0604020202020204" pitchFamily="34" charset="0"/>
              </a:rPr>
              <a:t>programme</a:t>
            </a:r>
            <a:r>
              <a:rPr lang="en-US" altLang="en-US" sz="1600" dirty="0">
                <a:solidFill>
                  <a:prstClr val="black"/>
                </a:solidFill>
                <a:cs typeface="Arial" panose="020B0604020202020204" pitchFamily="34" charset="0"/>
              </a:rPr>
              <a:t> for employers who </a:t>
            </a:r>
            <a:r>
              <a:rPr lang="en-US" altLang="en-US" sz="1600" dirty="0" err="1">
                <a:solidFill>
                  <a:prstClr val="black"/>
                </a:solidFill>
                <a:cs typeface="Arial" panose="020B0604020202020204" pitchFamily="34" charset="0"/>
              </a:rPr>
              <a:t>recognise</a:t>
            </a:r>
            <a:r>
              <a:rPr lang="en-US" altLang="en-US" sz="1600" dirty="0">
                <a:solidFill>
                  <a:prstClr val="black"/>
                </a:solidFill>
                <a:cs typeface="Arial" panose="020B0604020202020204" pitchFamily="34" charset="0"/>
              </a:rPr>
              <a:t> the importance and value of older workers. Employers commit to improving work for people in their 50’s and 60’s and taking the necessary action to help them flourish in a multigenerational workforce. </a:t>
            </a:r>
            <a:r>
              <a:rPr lang="en-GB" sz="1600" dirty="0">
                <a:solidFill>
                  <a:prstClr val="black"/>
                </a:solidFill>
                <a:cs typeface="Arial" panose="020B0604020202020204" pitchFamily="34" charset="0"/>
                <a:hlinkClick r:id="rId7"/>
              </a:rPr>
              <a:t>Age-friendly Employer Pledge | Centre for Ageing Better (ageing-better.org.uk)</a:t>
            </a:r>
            <a:r>
              <a:rPr lang="en-GB" sz="1600" dirty="0">
                <a:solidFill>
                  <a:prstClr val="black"/>
                </a:solidFill>
                <a:cs typeface="Arial" panose="020B0604020202020204" pitchFamily="34" charset="0"/>
              </a:rPr>
              <a:t> Contact </a:t>
            </a:r>
            <a:r>
              <a:rPr lang="en-GB" sz="1600" dirty="0">
                <a:solidFill>
                  <a:prstClr val="black"/>
                </a:solidFill>
                <a:cs typeface="Arial" panose="020B0604020202020204" pitchFamily="34" charset="0"/>
                <a:hlinkClick r:id="rId8"/>
              </a:rPr>
              <a:t>dawn.orourke@dwp.gov.uk</a:t>
            </a:r>
            <a:endParaRPr lang="en-US" altLang="en-US" sz="1600" dirty="0">
              <a:solidFill>
                <a:prstClr val="black"/>
              </a:solidFill>
              <a:cs typeface="Arial" panose="020B0604020202020204" pitchFamily="34" charset="0"/>
            </a:endParaRPr>
          </a:p>
          <a:p>
            <a:pPr defTabSz="914400">
              <a:defRPr/>
            </a:pPr>
            <a:endParaRPr lang="en-US" altLang="en-US" b="1" dirty="0">
              <a:solidFill>
                <a:prstClr val="black"/>
              </a:solidFill>
            </a:endParaRPr>
          </a:p>
          <a:p>
            <a:pPr defTabSz="914400">
              <a:defRPr/>
            </a:pPr>
            <a:endParaRPr lang="en-US" altLang="en-US" b="1" dirty="0">
              <a:solidFill>
                <a:prstClr val="black"/>
              </a:solidFill>
            </a:endParaRPr>
          </a:p>
          <a:p>
            <a:pPr defTabSz="914400">
              <a:defRPr/>
            </a:pPr>
            <a:endParaRPr lang="en-US" altLang="en-US" b="1" dirty="0">
              <a:solidFill>
                <a:prstClr val="black"/>
              </a:solidFill>
            </a:endParaRPr>
          </a:p>
          <a:p>
            <a:pPr defTabSz="914400">
              <a:defRPr/>
            </a:pPr>
            <a:endParaRPr lang="en-US" altLang="en-US" b="1" dirty="0">
              <a:solidFill>
                <a:prstClr val="black"/>
              </a:solidFill>
            </a:endParaRPr>
          </a:p>
        </p:txBody>
      </p:sp>
      <p:pic>
        <p:nvPicPr>
          <p:cNvPr id="81923" name="Picture 7" descr="50PLUS Choices`">
            <a:extLst>
              <a:ext uri="{FF2B5EF4-FFF2-40B4-BE49-F238E27FC236}">
                <a16:creationId xmlns:a16="http://schemas.microsoft.com/office/drawing/2014/main" id="{94412078-DF6C-D246-8C2A-D2673108AA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8" y="0"/>
            <a:ext cx="1213008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ubtitle 1">
            <a:extLst>
              <a:ext uri="{FF2B5EF4-FFF2-40B4-BE49-F238E27FC236}">
                <a16:creationId xmlns:a16="http://schemas.microsoft.com/office/drawing/2014/main" id="{F45EDDEE-75B2-4BED-D8A2-FD55BEA0726E}"/>
              </a:ext>
            </a:extLst>
          </p:cNvPr>
          <p:cNvSpPr>
            <a:spLocks noGrp="1"/>
          </p:cNvSpPr>
          <p:nvPr>
            <p:ph type="subTitle" idx="1"/>
          </p:nvPr>
        </p:nvSpPr>
        <p:spPr>
          <a:xfrm>
            <a:off x="1981200" y="2035175"/>
            <a:ext cx="8131175" cy="4548188"/>
          </a:xfrm>
        </p:spPr>
        <p:txBody>
          <a:bodyPr>
            <a:normAutofit fontScale="85000" lnSpcReduction="20000"/>
          </a:bodyPr>
          <a:lstStyle/>
          <a:p>
            <a:pPr>
              <a:defRPr/>
            </a:pPr>
            <a:r>
              <a:rPr lang="en-GB" altLang="en-US" sz="1800" b="1" u="sng" dirty="0">
                <a:solidFill>
                  <a:srgbClr val="0563C1"/>
                </a:solidFill>
                <a:latin typeface="Arial"/>
                <a:cs typeface="Calibri"/>
                <a:hlinkClick r:id="rId3"/>
              </a:rPr>
              <a:t>Understanding Universal Credit</a:t>
            </a:r>
            <a:r>
              <a:rPr lang="en-GB" altLang="en-US" sz="1800" b="1" dirty="0">
                <a:latin typeface="Arial"/>
                <a:cs typeface="Calibri"/>
              </a:rPr>
              <a:t> - website includes the latest guidance and messages on Universal Credit for employers and employees</a:t>
            </a:r>
          </a:p>
          <a:p>
            <a:pPr>
              <a:defRPr/>
            </a:pPr>
            <a:endParaRPr lang="en-GB" altLang="en-US" sz="1800" b="1" dirty="0">
              <a:latin typeface="Arial"/>
              <a:cs typeface="Calibri"/>
            </a:endParaRPr>
          </a:p>
          <a:p>
            <a:pPr>
              <a:defRPr/>
            </a:pPr>
            <a:r>
              <a:rPr lang="en-GB" sz="2000" b="1" dirty="0">
                <a:solidFill>
                  <a:srgbClr val="0B0C0C"/>
                </a:solidFill>
                <a:latin typeface="GDS Transport"/>
                <a:hlinkClick r:id="rId4"/>
              </a:rPr>
              <a:t>How Jobcentre Plus can help employers</a:t>
            </a:r>
            <a:r>
              <a:rPr lang="en-GB" sz="2000" b="1" dirty="0">
                <a:solidFill>
                  <a:srgbClr val="0B0C0C"/>
                </a:solidFill>
                <a:latin typeface="GDS Transport"/>
              </a:rPr>
              <a:t> - </a:t>
            </a:r>
            <a:r>
              <a:rPr lang="en-GB" sz="1800" b="1" dirty="0">
                <a:solidFill>
                  <a:srgbClr val="0B0C0C"/>
                </a:solidFill>
                <a:latin typeface="+mn-lt"/>
              </a:rPr>
              <a:t>summary of the extensive range of services Jobcentre Plus offers to help employers to grow and develop their business</a:t>
            </a:r>
            <a:endParaRPr lang="en-GB" altLang="en-US" sz="1800" b="1" dirty="0">
              <a:latin typeface="Arial"/>
              <a:cs typeface="Calibri"/>
            </a:endParaRPr>
          </a:p>
          <a:p>
            <a:pPr>
              <a:defRPr/>
            </a:pPr>
            <a:endParaRPr lang="en-GB" altLang="en-US" sz="1800" b="1" dirty="0">
              <a:solidFill>
                <a:srgbClr val="FF0000"/>
              </a:solidFill>
              <a:latin typeface="Arial"/>
              <a:cs typeface="Calibri"/>
            </a:endParaRPr>
          </a:p>
          <a:p>
            <a:pPr>
              <a:defRPr/>
            </a:pPr>
            <a:r>
              <a:rPr lang="en-GB" altLang="en-US" sz="1800" b="1" dirty="0">
                <a:solidFill>
                  <a:srgbClr val="0070C0"/>
                </a:solidFill>
                <a:latin typeface="Arial"/>
                <a:cs typeface="Calibri"/>
                <a:hlinkClick r:id="rId5"/>
              </a:rPr>
              <a:t>Employers Helpline</a:t>
            </a:r>
            <a:r>
              <a:rPr lang="en-GB" altLang="en-US" sz="1800" b="1" dirty="0">
                <a:solidFill>
                  <a:srgbClr val="0070C0"/>
                </a:solidFill>
                <a:latin typeface="Arial"/>
                <a:cs typeface="Calibri"/>
              </a:rPr>
              <a:t> </a:t>
            </a:r>
            <a:r>
              <a:rPr lang="en-GB" altLang="en-US" sz="1800" b="1" dirty="0">
                <a:latin typeface="Arial"/>
                <a:cs typeface="Calibri"/>
              </a:rPr>
              <a:t>– contact details for employers to receive Jobcentre Plus support</a:t>
            </a:r>
          </a:p>
          <a:p>
            <a:pPr>
              <a:defRPr/>
            </a:pPr>
            <a:endParaRPr lang="en-GB" altLang="en-US" sz="1800" b="1" dirty="0">
              <a:solidFill>
                <a:srgbClr val="FF0000"/>
              </a:solidFill>
              <a:latin typeface="Arial"/>
              <a:cs typeface="Calibri" panose="020F0502020204030204" pitchFamily="34" charset="0"/>
            </a:endParaRPr>
          </a:p>
          <a:p>
            <a:pPr>
              <a:defRPr/>
            </a:pPr>
            <a:r>
              <a:rPr lang="en-GB" altLang="en-US" sz="1800" b="1" dirty="0">
                <a:latin typeface="Arial"/>
                <a:cs typeface="Calibri"/>
                <a:hlinkClick r:id="rId6"/>
              </a:rPr>
              <a:t>Help for Households </a:t>
            </a:r>
            <a:r>
              <a:rPr lang="en-GB" altLang="en-US" sz="1800" b="1" dirty="0">
                <a:latin typeface="Arial"/>
                <a:cs typeface="Calibri"/>
              </a:rPr>
              <a:t>– gives information about the range of support available around cost of living including links to payment information</a:t>
            </a:r>
          </a:p>
          <a:p>
            <a:pPr>
              <a:defRPr/>
            </a:pPr>
            <a:endParaRPr lang="en-GB" altLang="en-US" sz="1800" b="1" dirty="0">
              <a:latin typeface="Arial"/>
              <a:cs typeface="Calibri"/>
            </a:endParaRPr>
          </a:p>
          <a:p>
            <a:pPr>
              <a:defRPr/>
            </a:pPr>
            <a:r>
              <a:rPr lang="en-GB" altLang="en-US" sz="1800" b="1" dirty="0">
                <a:latin typeface="Arial"/>
                <a:cs typeface="Calibri"/>
                <a:hlinkClick r:id="rId7"/>
              </a:rPr>
              <a:t>Cost of Living Factsheet</a:t>
            </a:r>
            <a:r>
              <a:rPr lang="en-GB" altLang="en-US" sz="1800" b="1" dirty="0">
                <a:latin typeface="Arial"/>
                <a:cs typeface="Calibri"/>
              </a:rPr>
              <a:t> – Latest updates on gov.uk</a:t>
            </a:r>
          </a:p>
          <a:p>
            <a:pPr>
              <a:defRPr/>
            </a:pPr>
            <a:endParaRPr lang="en-GB" altLang="en-US" sz="1800" b="1" dirty="0">
              <a:latin typeface="Arial"/>
              <a:cs typeface="Calibri"/>
            </a:endParaRPr>
          </a:p>
          <a:p>
            <a:pPr>
              <a:defRPr/>
            </a:pPr>
            <a:r>
              <a:rPr lang="en-GB" altLang="en-US" sz="1800" b="1" dirty="0">
                <a:latin typeface="Arial"/>
                <a:cs typeface="Calibri"/>
                <a:hlinkClick r:id="rId8"/>
              </a:rPr>
              <a:t>Benefits Calculators </a:t>
            </a:r>
            <a:r>
              <a:rPr lang="en-GB" altLang="en-US" sz="1800" b="1" dirty="0">
                <a:latin typeface="Arial"/>
                <a:cs typeface="Calibri"/>
              </a:rPr>
              <a:t>– Independent and free advice about benefits, and how work may increase your earnings</a:t>
            </a:r>
            <a:endParaRPr lang="en-GB" altLang="en-US" sz="1800" b="1" dirty="0">
              <a:solidFill>
                <a:srgbClr val="FF0000"/>
              </a:solidFill>
              <a:latin typeface="Arial"/>
              <a:cs typeface="Calibri" panose="020F0502020204030204" pitchFamily="34" charset="0"/>
            </a:endParaRPr>
          </a:p>
          <a:p>
            <a:pPr indent="-228600" defTabSz="457207">
              <a:spcAft>
                <a:spcPts val="0"/>
              </a:spcAft>
              <a:defRPr/>
            </a:pPr>
            <a:endParaRPr lang="en-GB" altLang="en-US" sz="1800" b="1" dirty="0">
              <a:cs typeface="Calibri" panose="020F0502020204030204" pitchFamily="34" charset="0"/>
            </a:endParaRPr>
          </a:p>
          <a:p>
            <a:pPr indent="-228600" defTabSz="457207">
              <a:spcAft>
                <a:spcPts val="0"/>
              </a:spcAft>
              <a:defRPr/>
            </a:pPr>
            <a:r>
              <a:rPr lang="en-GB" altLang="en-US" sz="1800" b="1" dirty="0">
                <a:latin typeface="Arial"/>
                <a:cs typeface="Calibri"/>
                <a:hlinkClick r:id="rId9"/>
              </a:rPr>
              <a:t>Disability Confident</a:t>
            </a:r>
            <a:r>
              <a:rPr lang="en-GB" altLang="en-US" sz="1800" b="1" dirty="0">
                <a:latin typeface="Arial"/>
                <a:cs typeface="Calibri"/>
              </a:rPr>
              <a:t>  - Guidance on becoming Disability Confident &amp; identification of vacancies with supportive employers</a:t>
            </a:r>
          </a:p>
          <a:p>
            <a:pPr indent="-228600" defTabSz="457207">
              <a:spcAft>
                <a:spcPts val="0"/>
              </a:spcAft>
              <a:defRPr/>
            </a:pPr>
            <a:endParaRPr lang="en-GB" sz="1800" b="1" dirty="0">
              <a:latin typeface="Arial"/>
              <a:cs typeface="Calibri"/>
            </a:endParaRPr>
          </a:p>
          <a:p>
            <a:pPr indent="-228600" defTabSz="457207">
              <a:spcAft>
                <a:spcPts val="0"/>
              </a:spcAft>
              <a:defRPr/>
            </a:pPr>
            <a:r>
              <a:rPr lang="en-GB" sz="1800" b="1" dirty="0">
                <a:latin typeface="Arial"/>
                <a:cs typeface="Calibri"/>
                <a:hlinkClick r:id="rId10"/>
              </a:rPr>
              <a:t>Access to Work</a:t>
            </a:r>
            <a:r>
              <a:rPr lang="en-GB" sz="1800" b="1" dirty="0">
                <a:latin typeface="Arial"/>
                <a:cs typeface="Calibri"/>
              </a:rPr>
              <a:t> - Access to Work can help your employee get or stay in work if they have a physical or mental health condition or disability</a:t>
            </a:r>
          </a:p>
          <a:p>
            <a:pPr marL="400050" lvl="1" indent="0" defTabSz="457207" fontAlgn="auto">
              <a:spcAft>
                <a:spcPts val="0"/>
              </a:spcAft>
              <a:buClr>
                <a:schemeClr val="bg2">
                  <a:lumMod val="40000"/>
                  <a:lumOff val="60000"/>
                </a:schemeClr>
              </a:buClr>
              <a:buFont typeface="Arial" panose="020B0604020202020204" pitchFamily="34" charset="0"/>
              <a:buNone/>
              <a:defRPr/>
            </a:pPr>
            <a:endParaRPr lang="en-GB" altLang="en-US" b="1" dirty="0">
              <a:latin typeface="Arial"/>
              <a:cs typeface="Calibri"/>
            </a:endParaRPr>
          </a:p>
          <a:p>
            <a:pPr marL="285750" indent="-285750">
              <a:buFont typeface="Arial" panose="020B0604020202020204" pitchFamily="34" charset="0"/>
              <a:buChar char="•"/>
              <a:defRPr/>
            </a:pPr>
            <a:endParaRPr lang="en-US" altLang="en-US" dirty="0">
              <a:latin typeface="Arial" panose="020B0604020202020204" pitchFamily="34" charset="0"/>
            </a:endParaRPr>
          </a:p>
        </p:txBody>
      </p:sp>
      <p:sp>
        <p:nvSpPr>
          <p:cNvPr id="83971" name="Title 3">
            <a:extLst>
              <a:ext uri="{FF2B5EF4-FFF2-40B4-BE49-F238E27FC236}">
                <a16:creationId xmlns:a16="http://schemas.microsoft.com/office/drawing/2014/main" id="{362C6922-9A35-F9BF-2D5E-6D9B169F4BF4}"/>
              </a:ext>
            </a:extLst>
          </p:cNvPr>
          <p:cNvSpPr>
            <a:spLocks noGrp="1"/>
          </p:cNvSpPr>
          <p:nvPr>
            <p:ph type="ctrTitle"/>
          </p:nvPr>
        </p:nvSpPr>
        <p:spPr>
          <a:xfrm>
            <a:off x="1981200" y="1317625"/>
            <a:ext cx="7772400" cy="717550"/>
          </a:xfrm>
        </p:spPr>
        <p:txBody>
          <a:bodyPr/>
          <a:lstStyle/>
          <a:p>
            <a:r>
              <a:rPr lang="en-GB" altLang="en-US" sz="4000">
                <a:latin typeface="Arial" panose="020B0604020202020204" pitchFamily="34" charset="0"/>
              </a:rPr>
              <a:t>How to get the latest information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C777A8-C956-3D1E-5D45-A347FC301E6D}"/>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86019" name="imageSelected1">
            <a:extLst>
              <a:ext uri="{FF2B5EF4-FFF2-40B4-BE49-F238E27FC236}">
                <a16:creationId xmlns:a16="http://schemas.microsoft.com/office/drawing/2014/main" id="{DABB09FC-65CC-EF41-E89F-5E320B8C9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5C6FFC-11E6-A939-BCFA-D6E77874F859}"/>
              </a:ext>
            </a:extLst>
          </p:cNvPr>
          <p:cNvSpPr txBox="1"/>
          <p:nvPr/>
        </p:nvSpPr>
        <p:spPr>
          <a:xfrm>
            <a:off x="1768475" y="2819400"/>
            <a:ext cx="10979150" cy="2170113"/>
          </a:xfrm>
          <a:prstGeom prst="rect">
            <a:avLst/>
          </a:prstGeom>
          <a:noFill/>
        </p:spPr>
        <p:txBody>
          <a:bodyPr>
            <a:spAutoFit/>
          </a:bodyPr>
          <a:lstStyle/>
          <a:p>
            <a:pPr eaLnBrk="1" fontAlgn="auto" hangingPunct="1">
              <a:spcBef>
                <a:spcPts val="0"/>
              </a:spcBef>
              <a:spcAft>
                <a:spcPts val="0"/>
              </a:spcAft>
              <a:defRPr/>
            </a:pPr>
            <a:r>
              <a:rPr lang="en-US" sz="3600" dirty="0">
                <a:latin typeface="+mn-lt"/>
              </a:rPr>
              <a:t>Thank you!</a:t>
            </a:r>
          </a:p>
          <a:p>
            <a:pPr eaLnBrk="1" fontAlgn="auto" hangingPunct="1">
              <a:spcBef>
                <a:spcPts val="0"/>
              </a:spcBef>
              <a:spcAft>
                <a:spcPts val="0"/>
              </a:spcAft>
              <a:defRPr/>
            </a:pPr>
            <a:endParaRPr lang="en-US" sz="3600" dirty="0">
              <a:latin typeface="+mn-lt"/>
            </a:endParaRPr>
          </a:p>
          <a:p>
            <a:pPr eaLnBrk="1" fontAlgn="auto" hangingPunct="1">
              <a:spcBef>
                <a:spcPts val="0"/>
              </a:spcBef>
              <a:spcAft>
                <a:spcPts val="0"/>
              </a:spcAft>
              <a:defRPr/>
            </a:pPr>
            <a:r>
              <a:rPr lang="en-US" sz="3600" dirty="0">
                <a:latin typeface="+mn-lt"/>
              </a:rPr>
              <a:t>Marketplace and networking until 4.30</a:t>
            </a: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p:txBody>
      </p:sp>
      <p:pic>
        <p:nvPicPr>
          <p:cNvPr id="86021" name="imageSelected3">
            <a:extLst>
              <a:ext uri="{FF2B5EF4-FFF2-40B4-BE49-F238E27FC236}">
                <a16:creationId xmlns:a16="http://schemas.microsoft.com/office/drawing/2014/main" id="{650823E6-0F70-9A36-47E6-326D72148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5483225"/>
            <a:ext cx="2949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Selected1">
            <a:extLst>
              <a:ext uri="{FF2B5EF4-FFF2-40B4-BE49-F238E27FC236}">
                <a16:creationId xmlns:a16="http://schemas.microsoft.com/office/drawing/2014/main" id="{524E659B-A8E7-9106-5F4D-1CA6E6398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8849C68-284A-CEE5-3788-D1DE01F5A5FE}"/>
              </a:ext>
            </a:extLst>
          </p:cNvPr>
          <p:cNvSpPr txBox="1"/>
          <p:nvPr/>
        </p:nvSpPr>
        <p:spPr>
          <a:xfrm>
            <a:off x="1092200" y="1720850"/>
            <a:ext cx="10218738" cy="715963"/>
          </a:xfrm>
          <a:prstGeom prst="rect">
            <a:avLst/>
          </a:prstGeom>
          <a:noFill/>
        </p:spPr>
        <p:txBody>
          <a:bodyPr>
            <a:spAutoFit/>
          </a:bodyPr>
          <a:lstStyle/>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18436" name="imageSelected3">
            <a:extLst>
              <a:ext uri="{FF2B5EF4-FFF2-40B4-BE49-F238E27FC236}">
                <a16:creationId xmlns:a16="http://schemas.microsoft.com/office/drawing/2014/main" id="{7494C7CC-3C2A-A132-F151-4C6BBBE13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600" y="5729288"/>
            <a:ext cx="2949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image001.png">
            <a:extLst>
              <a:ext uri="{FF2B5EF4-FFF2-40B4-BE49-F238E27FC236}">
                <a16:creationId xmlns:a16="http://schemas.microsoft.com/office/drawing/2014/main" id="{6056E2D3-0D43-C077-546D-A90F0C087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452438"/>
            <a:ext cx="17446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6">
            <a:extLst>
              <a:ext uri="{FF2B5EF4-FFF2-40B4-BE49-F238E27FC236}">
                <a16:creationId xmlns:a16="http://schemas.microsoft.com/office/drawing/2014/main" id="{618F4351-FA3E-14D9-B674-2D3793F2D8B3}"/>
              </a:ext>
            </a:extLst>
          </p:cNvPr>
          <p:cNvSpPr>
            <a:spLocks noGrp="1" noChangeArrowheads="1"/>
          </p:cNvSpPr>
          <p:nvPr>
            <p:ph type="title"/>
          </p:nvPr>
        </p:nvSpPr>
        <p:spPr/>
        <p:txBody>
          <a:bodyPr/>
          <a:lstStyle/>
          <a:p>
            <a:pPr algn="ctr"/>
            <a:r>
              <a:rPr lang="en-US" altLang="en-US" b="1"/>
              <a:t>CNO Role &amp; Team</a:t>
            </a:r>
            <a:br>
              <a:rPr lang="en-US" altLang="en-US" b="1"/>
            </a:br>
            <a:endParaRPr lang="en-GB" altLang="en-US"/>
          </a:p>
        </p:txBody>
      </p:sp>
      <p:sp>
        <p:nvSpPr>
          <p:cNvPr id="8" name="Content Placeholder 7">
            <a:extLst>
              <a:ext uri="{FF2B5EF4-FFF2-40B4-BE49-F238E27FC236}">
                <a16:creationId xmlns:a16="http://schemas.microsoft.com/office/drawing/2014/main" id="{57C0BD7C-068D-3454-70D8-AB1BBE041E7E}"/>
              </a:ext>
            </a:extLst>
          </p:cNvPr>
          <p:cNvSpPr>
            <a:spLocks noGrp="1"/>
          </p:cNvSpPr>
          <p:nvPr>
            <p:ph sz="half" idx="1"/>
          </p:nvPr>
        </p:nvSpPr>
        <p:spPr>
          <a:ln>
            <a:solidFill>
              <a:schemeClr val="tx1"/>
            </a:solidFill>
          </a:ln>
        </p:spPr>
        <p:txBody>
          <a:bodyPr rtlCol="0">
            <a:normAutofit fontScale="92500" lnSpcReduction="10000"/>
          </a:bodyPr>
          <a:lstStyle/>
          <a:p>
            <a:pPr marL="0" indent="0" fontAlgn="auto">
              <a:spcAft>
                <a:spcPts val="0"/>
              </a:spcAft>
              <a:buFont typeface="Arial" panose="020B0604020202020204" pitchFamily="34" charset="0"/>
              <a:buNone/>
              <a:defRPr/>
            </a:pPr>
            <a:r>
              <a:rPr lang="en-GB" b="1" dirty="0"/>
              <a:t>CNO Role:</a:t>
            </a:r>
          </a:p>
          <a:p>
            <a:pPr fontAlgn="auto">
              <a:spcAft>
                <a:spcPts val="0"/>
              </a:spcAft>
              <a:defRPr/>
            </a:pPr>
            <a:r>
              <a:rPr lang="en-GB" dirty="0"/>
              <a:t>CHC</a:t>
            </a:r>
          </a:p>
          <a:p>
            <a:pPr fontAlgn="auto">
              <a:spcAft>
                <a:spcPts val="0"/>
              </a:spcAft>
              <a:defRPr/>
            </a:pPr>
            <a:r>
              <a:rPr lang="en-GB" dirty="0"/>
              <a:t>Reg Care</a:t>
            </a:r>
          </a:p>
          <a:p>
            <a:pPr fontAlgn="auto">
              <a:spcAft>
                <a:spcPts val="0"/>
              </a:spcAft>
              <a:defRPr/>
            </a:pPr>
            <a:r>
              <a:rPr lang="en-GB" dirty="0"/>
              <a:t>Safeguarding</a:t>
            </a:r>
          </a:p>
          <a:p>
            <a:pPr fontAlgn="auto">
              <a:spcAft>
                <a:spcPts val="0"/>
              </a:spcAft>
              <a:defRPr/>
            </a:pPr>
            <a:r>
              <a:rPr lang="en-GB" dirty="0"/>
              <a:t>Quality &amp; safety </a:t>
            </a:r>
          </a:p>
          <a:p>
            <a:pPr fontAlgn="auto">
              <a:spcAft>
                <a:spcPts val="0"/>
              </a:spcAft>
              <a:defRPr/>
            </a:pPr>
            <a:r>
              <a:rPr lang="en-GB" dirty="0"/>
              <a:t>LD&amp;A </a:t>
            </a:r>
          </a:p>
          <a:p>
            <a:pPr fontAlgn="auto">
              <a:spcAft>
                <a:spcPts val="0"/>
              </a:spcAft>
              <a:defRPr/>
            </a:pPr>
            <a:r>
              <a:rPr lang="en-GB" dirty="0"/>
              <a:t>CYP</a:t>
            </a:r>
          </a:p>
          <a:p>
            <a:pPr fontAlgn="auto">
              <a:spcAft>
                <a:spcPts val="0"/>
              </a:spcAft>
              <a:defRPr/>
            </a:pPr>
            <a:r>
              <a:rPr lang="en-GB"/>
              <a:t>Research </a:t>
            </a:r>
            <a:endParaRPr lang="en-GB" dirty="0"/>
          </a:p>
          <a:p>
            <a:pPr fontAlgn="auto">
              <a:spcAft>
                <a:spcPts val="0"/>
              </a:spcAft>
              <a:defRPr/>
            </a:pPr>
            <a:r>
              <a:rPr lang="en-GB" dirty="0"/>
              <a:t>Professional Leadership (Nursing, AHP &amp; Midwifery)</a:t>
            </a:r>
          </a:p>
        </p:txBody>
      </p:sp>
      <p:sp>
        <p:nvSpPr>
          <p:cNvPr id="9" name="Content Placeholder 8">
            <a:extLst>
              <a:ext uri="{FF2B5EF4-FFF2-40B4-BE49-F238E27FC236}">
                <a16:creationId xmlns:a16="http://schemas.microsoft.com/office/drawing/2014/main" id="{F7432836-BE71-FD3C-EC62-3C28B9D01CA8}"/>
              </a:ext>
            </a:extLst>
          </p:cNvPr>
          <p:cNvSpPr>
            <a:spLocks noGrp="1"/>
          </p:cNvSpPr>
          <p:nvPr>
            <p:ph sz="half" idx="2"/>
          </p:nvPr>
        </p:nvSpPr>
        <p:spPr>
          <a:xfrm>
            <a:off x="6162675" y="1825625"/>
            <a:ext cx="5514975" cy="4351338"/>
          </a:xfrm>
          <a:ln>
            <a:solidFill>
              <a:schemeClr val="tx1"/>
            </a:solidFill>
          </a:ln>
        </p:spPr>
        <p:txBody>
          <a:bodyPr rtlCol="0">
            <a:normAutofit fontScale="92500" lnSpcReduction="10000"/>
          </a:bodyPr>
          <a:lstStyle/>
          <a:p>
            <a:pPr marL="0" indent="0" fontAlgn="auto">
              <a:spcAft>
                <a:spcPts val="0"/>
              </a:spcAft>
              <a:buFont typeface="Arial" panose="020B0604020202020204" pitchFamily="34" charset="0"/>
              <a:buNone/>
              <a:defRPr/>
            </a:pPr>
            <a:r>
              <a:rPr lang="en-GB" b="1" dirty="0"/>
              <a:t>Key Team Members for Care Sector:</a:t>
            </a:r>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r>
              <a:rPr lang="en-GB" dirty="0"/>
              <a:t>Jane Brennan (CHC, care sector, LDA)</a:t>
            </a:r>
          </a:p>
          <a:p>
            <a:pPr marL="0" indent="0" fontAlgn="auto">
              <a:spcAft>
                <a:spcPts val="0"/>
              </a:spcAft>
              <a:buFont typeface="Arial" panose="020B0604020202020204" pitchFamily="34" charset="0"/>
              <a:buNone/>
              <a:defRPr/>
            </a:pPr>
            <a:r>
              <a:rPr lang="en-GB" dirty="0"/>
              <a:t>Margaret Williams (safeguarding)              </a:t>
            </a:r>
          </a:p>
          <a:p>
            <a:pPr marL="0" indent="0" fontAlgn="auto">
              <a:spcAft>
                <a:spcPts val="0"/>
              </a:spcAft>
              <a:buFont typeface="Arial" panose="020B0604020202020204" pitchFamily="34" charset="0"/>
              <a:buNone/>
              <a:defRPr/>
            </a:pPr>
            <a:r>
              <a:rPr lang="en-GB" dirty="0"/>
              <a:t>Stephen Sandford – Chief AHP</a:t>
            </a:r>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r>
              <a:rPr lang="en-GB" dirty="0"/>
              <a:t>AND:</a:t>
            </a:r>
          </a:p>
          <a:p>
            <a:pPr marL="0" indent="0" fontAlgn="auto">
              <a:spcAft>
                <a:spcPts val="0"/>
              </a:spcAft>
              <a:buFont typeface="Arial" panose="020B0604020202020204" pitchFamily="34" charset="0"/>
              <a:buNone/>
              <a:defRPr/>
            </a:pPr>
            <a:r>
              <a:rPr lang="en-GB" dirty="0"/>
              <a:t>Jane Green – Chair Social Care Nursing Advisory Council </a:t>
            </a:r>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3289BE-6DED-EAB4-CFF2-74A471CE1C93}"/>
              </a:ext>
            </a:extLst>
          </p:cNvPr>
          <p:cNvSpPr>
            <a:spLocks noGrp="1"/>
          </p:cNvSpPr>
          <p:nvPr>
            <p:ph type="body" sz="half" idx="2"/>
          </p:nvPr>
        </p:nvSpPr>
        <p:spPr>
          <a:xfrm>
            <a:off x="1979613" y="504825"/>
            <a:ext cx="7991475" cy="1096963"/>
          </a:xfrm>
        </p:spPr>
        <p:txBody>
          <a:bodyPr lIns="68580" tIns="34290" rIns="68580" bIns="34290" rtlCol="0" anchor="ctr">
            <a:normAutofit/>
          </a:bodyPr>
          <a:lstStyle/>
          <a:p>
            <a:pPr algn="ctr" fontAlgn="auto">
              <a:spcAft>
                <a:spcPts val="0"/>
              </a:spcAft>
              <a:defRPr/>
            </a:pPr>
            <a:r>
              <a:rPr lang="en-US" sz="4400" b="1" dirty="0">
                <a:latin typeface="+mj-lt"/>
              </a:rPr>
              <a:t>Challenges &amp; Opportunities </a:t>
            </a:r>
          </a:p>
        </p:txBody>
      </p:sp>
      <p:pic>
        <p:nvPicPr>
          <p:cNvPr id="20483" name="imageSelected1">
            <a:extLst>
              <a:ext uri="{FF2B5EF4-FFF2-40B4-BE49-F238E27FC236}">
                <a16:creationId xmlns:a16="http://schemas.microsoft.com/office/drawing/2014/main" id="{1F13127A-1059-F6B9-86AD-50AAAFA35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8013F37-61E5-6C3F-0DB1-7B18F530BA28}"/>
              </a:ext>
            </a:extLst>
          </p:cNvPr>
          <p:cNvSpPr txBox="1"/>
          <p:nvPr/>
        </p:nvSpPr>
        <p:spPr>
          <a:xfrm>
            <a:off x="688975" y="1685925"/>
            <a:ext cx="10814050" cy="5024438"/>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Pandemic response – build on how all worked together </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Integrated partnership working is key for system going forward </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Recognise benefits of co-production with care providers </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Challenges facing providers &amp; need for a sustainable care market </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Strengthening and supporting the social care workforce – system workforce strategies </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Retaining and recruiting staff in social care – what can we do together?</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Winter response &amp; support need to work as system </a:t>
            </a: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Financial challenges – affecting us all – find other ways to sustain &amp; deliver TOGETHER </a:t>
            </a: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20485" name="imageSelected3">
            <a:extLst>
              <a:ext uri="{FF2B5EF4-FFF2-40B4-BE49-F238E27FC236}">
                <a16:creationId xmlns:a16="http://schemas.microsoft.com/office/drawing/2014/main" id="{7FE023A8-C99E-74E2-6C85-FBB388AEE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600" y="5729288"/>
            <a:ext cx="29495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image001.png">
            <a:extLst>
              <a:ext uri="{FF2B5EF4-FFF2-40B4-BE49-F238E27FC236}">
                <a16:creationId xmlns:a16="http://schemas.microsoft.com/office/drawing/2014/main" id="{275CC8C6-E3D6-EDE7-B1F5-BB5D36E8A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452438"/>
            <a:ext cx="17446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CA368E-3E4E-4814-437A-C98D2BFC200A}"/>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22531" name="imageSelected1">
            <a:extLst>
              <a:ext uri="{FF2B5EF4-FFF2-40B4-BE49-F238E27FC236}">
                <a16:creationId xmlns:a16="http://schemas.microsoft.com/office/drawing/2014/main" id="{8563AFD9-F8BC-8A1A-AFE5-D48F225CD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1D4DEFD-630C-C541-0E2F-B978F51AFE75}"/>
              </a:ext>
            </a:extLst>
          </p:cNvPr>
          <p:cNvSpPr txBox="1"/>
          <p:nvPr/>
        </p:nvSpPr>
        <p:spPr>
          <a:xfrm>
            <a:off x="1092200" y="1898650"/>
            <a:ext cx="5546725" cy="3732213"/>
          </a:xfrm>
          <a:prstGeom prst="rect">
            <a:avLst/>
          </a:prstGeom>
          <a:noFill/>
        </p:spPr>
        <p:txBody>
          <a:bodyPr>
            <a:spAutoFit/>
          </a:bodyPr>
          <a:lstStyle/>
          <a:p>
            <a:pPr eaLnBrk="1" fontAlgn="auto" hangingPunct="1">
              <a:spcBef>
                <a:spcPts val="0"/>
              </a:spcBef>
              <a:spcAft>
                <a:spcPts val="0"/>
              </a:spcAft>
              <a:defRPr/>
            </a:pPr>
            <a:r>
              <a:rPr lang="en-GB" sz="2800" b="1" dirty="0">
                <a:solidFill>
                  <a:srgbClr val="7030A0"/>
                </a:solidFill>
                <a:latin typeface="+mn-lt"/>
              </a:rPr>
              <a:t>Lancashire and South Cumbria</a:t>
            </a:r>
            <a:r>
              <a:rPr lang="en-GB" sz="2800" dirty="0">
                <a:solidFill>
                  <a:srgbClr val="7030A0"/>
                </a:solidFill>
                <a:latin typeface="+mn-lt"/>
              </a:rPr>
              <a:t>:</a:t>
            </a:r>
          </a:p>
          <a:p>
            <a:pPr eaLnBrk="1" fontAlgn="auto" hangingPunct="1">
              <a:spcBef>
                <a:spcPts val="0"/>
              </a:spcBef>
              <a:spcAft>
                <a:spcPts val="0"/>
              </a:spcAft>
              <a:defRPr/>
            </a:pPr>
            <a:r>
              <a:rPr lang="en-GB" sz="2800" b="1" dirty="0">
                <a:solidFill>
                  <a:srgbClr val="7030A0"/>
                </a:solidFill>
                <a:latin typeface="+mn-lt"/>
              </a:rPr>
              <a:t>Four</a:t>
            </a:r>
            <a:r>
              <a:rPr lang="en-GB" sz="2800" dirty="0">
                <a:solidFill>
                  <a:srgbClr val="7030A0"/>
                </a:solidFill>
                <a:latin typeface="+mn-lt"/>
              </a:rPr>
              <a:t> place-based partnerships</a:t>
            </a:r>
          </a:p>
          <a:p>
            <a:pPr eaLnBrk="1" fontAlgn="auto" hangingPunct="1">
              <a:spcBef>
                <a:spcPts val="0"/>
              </a:spcBef>
              <a:spcAft>
                <a:spcPts val="0"/>
              </a:spcAft>
              <a:defRPr/>
            </a:pPr>
            <a:r>
              <a:rPr lang="en-GB" sz="2800" dirty="0">
                <a:solidFill>
                  <a:srgbClr val="7030A0"/>
                </a:solidFill>
                <a:latin typeface="+mn-lt"/>
              </a:rPr>
              <a:t>1.7m population</a:t>
            </a:r>
          </a:p>
          <a:p>
            <a:pPr eaLnBrk="1" fontAlgn="auto" hangingPunct="1">
              <a:spcBef>
                <a:spcPts val="0"/>
              </a:spcBef>
              <a:spcAft>
                <a:spcPts val="0"/>
              </a:spcAft>
              <a:defRPr/>
            </a:pPr>
            <a:r>
              <a:rPr lang="en-GB" sz="2800" dirty="0">
                <a:solidFill>
                  <a:srgbClr val="7030A0"/>
                </a:solidFill>
                <a:latin typeface="+mn-lt"/>
              </a:rPr>
              <a:t>4 Local Authorities</a:t>
            </a:r>
          </a:p>
          <a:p>
            <a:pPr eaLnBrk="1" fontAlgn="auto" hangingPunct="1">
              <a:spcBef>
                <a:spcPts val="0"/>
              </a:spcBef>
              <a:spcAft>
                <a:spcPts val="0"/>
              </a:spcAft>
              <a:defRPr/>
            </a:pPr>
            <a:endParaRPr lang="en-GB" sz="2800" dirty="0">
              <a:solidFill>
                <a:srgbClr val="7030A0"/>
              </a:solidFill>
              <a:latin typeface="+mn-lt"/>
            </a:endParaRPr>
          </a:p>
          <a:p>
            <a:pPr eaLnBrk="1" fontAlgn="auto" hangingPunct="1">
              <a:spcBef>
                <a:spcPts val="0"/>
              </a:spcBef>
              <a:spcAft>
                <a:spcPts val="0"/>
              </a:spcAft>
              <a:defRPr/>
            </a:pPr>
            <a:r>
              <a:rPr lang="en-GB" sz="2800" b="1" dirty="0">
                <a:solidFill>
                  <a:srgbClr val="7030A0"/>
                </a:solidFill>
                <a:latin typeface="+mn-lt"/>
              </a:rPr>
              <a:t>850+ Care providers</a:t>
            </a:r>
            <a:endParaRPr lang="en-GB" sz="2800" dirty="0">
              <a:solidFill>
                <a:srgbClr val="7030A0"/>
              </a:solidFill>
              <a:latin typeface="+mn-lt"/>
            </a:endParaRPr>
          </a:p>
          <a:p>
            <a:pPr eaLnBrk="1" fontAlgn="auto" hangingPunct="1">
              <a:spcBef>
                <a:spcPts val="0"/>
              </a:spcBef>
              <a:spcAft>
                <a:spcPts val="0"/>
              </a:spcAft>
              <a:defRPr/>
            </a:pPr>
            <a:r>
              <a:rPr lang="en-GB" sz="2800" dirty="0">
                <a:solidFill>
                  <a:srgbClr val="7030A0"/>
                </a:solidFill>
                <a:latin typeface="+mn-lt"/>
              </a:rPr>
              <a:t>46,000 staff (equivalent to NHS staff)</a:t>
            </a: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22533" name="imageSelected3">
            <a:extLst>
              <a:ext uri="{FF2B5EF4-FFF2-40B4-BE49-F238E27FC236}">
                <a16:creationId xmlns:a16="http://schemas.microsoft.com/office/drawing/2014/main" id="{D1D69EFC-D86F-195E-FEF7-48A958CF4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5748338"/>
            <a:ext cx="29495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image001.png">
            <a:extLst>
              <a:ext uri="{FF2B5EF4-FFF2-40B4-BE49-F238E27FC236}">
                <a16:creationId xmlns:a16="http://schemas.microsoft.com/office/drawing/2014/main" id="{7DF998AC-BBBF-4EF6-3ABF-9DEAC2FDC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452438"/>
            <a:ext cx="17446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FD9E654-784A-71DC-2753-30788C1BEE03}"/>
              </a:ext>
            </a:extLst>
          </p:cNvPr>
          <p:cNvSpPr txBox="1"/>
          <p:nvPr/>
        </p:nvSpPr>
        <p:spPr>
          <a:xfrm>
            <a:off x="7335838" y="1903413"/>
            <a:ext cx="3763962" cy="715962"/>
          </a:xfrm>
          <a:prstGeom prst="rect">
            <a:avLst/>
          </a:prstGeom>
          <a:noFill/>
        </p:spPr>
        <p:txBody>
          <a:bodyPr>
            <a:spAutoFit/>
          </a:bodyPr>
          <a:lstStyle/>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3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350" dirty="0">
              <a:latin typeface="+mn-lt"/>
            </a:endParaRPr>
          </a:p>
        </p:txBody>
      </p:sp>
      <p:pic>
        <p:nvPicPr>
          <p:cNvPr id="22536" name="Picture 6" descr="A picture containing map, text, atlas&#10;&#10;Description automatically generated">
            <a:extLst>
              <a:ext uri="{FF2B5EF4-FFF2-40B4-BE49-F238E27FC236}">
                <a16:creationId xmlns:a16="http://schemas.microsoft.com/office/drawing/2014/main" id="{1FF7A0F2-D47E-72CD-DFF3-4E95969E18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2525" y="1343025"/>
            <a:ext cx="4043363"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00327A-A084-E656-51E2-E37ACB665191}"/>
              </a:ext>
            </a:extLst>
          </p:cNvPr>
          <p:cNvSpPr>
            <a:spLocks noGrp="1"/>
          </p:cNvSpPr>
          <p:nvPr>
            <p:ph type="subTitle" idx="1"/>
          </p:nvPr>
        </p:nvSpPr>
        <p:spPr>
          <a:xfrm>
            <a:off x="711200" y="1812925"/>
            <a:ext cx="7688263" cy="4759325"/>
          </a:xfrm>
        </p:spPr>
        <p:txBody>
          <a:bodyPr rtlCol="0">
            <a:normAutofit fontScale="92500" lnSpcReduction="10000"/>
          </a:bodyPr>
          <a:lstStyle/>
          <a:p>
            <a:pPr algn="l" fontAlgn="auto">
              <a:spcAft>
                <a:spcPts val="0"/>
              </a:spcAft>
              <a:defRPr/>
            </a:pPr>
            <a:r>
              <a:rPr lang="en-GB" b="1" dirty="0">
                <a:latin typeface="Arial" panose="020B0604020202020204" pitchFamily="34" charset="0"/>
                <a:cs typeface="Arial" panose="020B0604020202020204" pitchFamily="34" charset="0"/>
              </a:rPr>
              <a:t>Recruitment:</a:t>
            </a:r>
          </a:p>
          <a:p>
            <a:pPr algn="l" fontAlgn="auto">
              <a:lnSpc>
                <a:spcPct val="115000"/>
              </a:lnSpc>
              <a:spcAft>
                <a:spcPts val="1000"/>
              </a:spcAft>
              <a:defRPr/>
            </a:pPr>
            <a:r>
              <a:rPr lang="en-GB" sz="2600" dirty="0">
                <a:latin typeface="Arial" panose="020B0604020202020204" pitchFamily="34" charset="0"/>
                <a:cs typeface="Arial" panose="020B0604020202020204" pitchFamily="34" charset="0"/>
              </a:rPr>
              <a:t>Chair: </a:t>
            </a:r>
            <a:r>
              <a:rPr lang="en-GB" sz="2600" b="1" dirty="0">
                <a:latin typeface="Arial" panose="020B0604020202020204" pitchFamily="34" charset="0"/>
                <a:cs typeface="Arial" panose="020B0604020202020204" pitchFamily="34" charset="0"/>
              </a:rPr>
              <a:t>Ruth Keeler</a:t>
            </a:r>
            <a:r>
              <a:rPr lang="en-GB" sz="2600" dirty="0">
                <a:latin typeface="Arial" panose="020B0604020202020204" pitchFamily="34" charset="0"/>
                <a:cs typeface="Arial" panose="020B0604020202020204" pitchFamily="34" charset="0"/>
              </a:rPr>
              <a:t>, Lancashire and South Cumbria ICB </a:t>
            </a:r>
          </a:p>
          <a:p>
            <a:pPr algn="l" fontAlgn="auto">
              <a:lnSpc>
                <a:spcPct val="115000"/>
              </a:lnSpc>
              <a:spcAft>
                <a:spcPts val="1000"/>
              </a:spcAft>
              <a:defRPr/>
            </a:pPr>
            <a:r>
              <a:rPr lang="en-GB" sz="2800" dirty="0">
                <a:latin typeface="Arial" panose="020B0604020202020204" pitchFamily="34" charset="0"/>
                <a:ea typeface="Calibri" panose="020F0502020204030204" pitchFamily="34" charset="0"/>
                <a:cs typeface="Arial" panose="020B0604020202020204" pitchFamily="34" charset="0"/>
              </a:rPr>
              <a:t>LSC Careers platform  </a:t>
            </a:r>
            <a:r>
              <a:rPr lang="en-GB" sz="2800" b="1" u="sng" dirty="0">
                <a:solidFill>
                  <a:srgbClr val="1F497D"/>
                </a:solidFill>
                <a:latin typeface="Arial" panose="020B0604020202020204" pitchFamily="34" charset="0"/>
                <a:ea typeface="Calibri" panose="020F0502020204030204" pitchFamily="34" charset="0"/>
                <a:cs typeface="Arial" panose="020B0604020202020204" pitchFamily="34" charset="0"/>
                <a:hlinkClick r:id="rId2"/>
              </a:rPr>
              <a:t>www.nhscareersnw.co.uk</a:t>
            </a:r>
            <a:endParaRPr lang="en-GB" sz="2600" dirty="0">
              <a:latin typeface="Arial" panose="020B0604020202020204" pitchFamily="34" charset="0"/>
              <a:cs typeface="Arial" panose="020B0604020202020204" pitchFamily="34" charset="0"/>
            </a:endParaRPr>
          </a:p>
          <a:p>
            <a:pPr algn="l" fontAlgn="auto">
              <a:spcAft>
                <a:spcPts val="0"/>
              </a:spcAft>
              <a:defRPr/>
            </a:pPr>
            <a:endParaRPr lang="en-GB" sz="1000" dirty="0">
              <a:latin typeface="Arial" panose="020B0604020202020204" pitchFamily="34" charset="0"/>
              <a:cs typeface="Arial" panose="020B0604020202020204" pitchFamily="34" charset="0"/>
            </a:endParaRPr>
          </a:p>
          <a:p>
            <a:pPr algn="l" fontAlgn="auto">
              <a:spcAft>
                <a:spcPts val="0"/>
              </a:spcAft>
              <a:defRPr/>
            </a:pPr>
            <a:r>
              <a:rPr lang="en-GB" sz="2600" b="1" dirty="0">
                <a:latin typeface="Arial" panose="020B0604020202020204" pitchFamily="34" charset="0"/>
                <a:ea typeface="Calibri" panose="020F0502020204030204" pitchFamily="34" charset="0"/>
                <a:cs typeface="Arial" panose="020B0604020202020204" pitchFamily="34" charset="0"/>
              </a:rPr>
              <a:t>Ray Felters</a:t>
            </a:r>
            <a:r>
              <a:rPr lang="en-GB" sz="2600" dirty="0">
                <a:latin typeface="Arial" panose="020B0604020202020204" pitchFamily="34" charset="0"/>
                <a:ea typeface="Calibri" panose="020F0502020204030204" pitchFamily="34" charset="0"/>
                <a:cs typeface="Arial" panose="020B0604020202020204" pitchFamily="34" charset="0"/>
              </a:rPr>
              <a:t>, Lancashire Adult Learning</a:t>
            </a:r>
          </a:p>
          <a:p>
            <a:pPr algn="l" fontAlgn="auto">
              <a:spcAft>
                <a:spcPts val="0"/>
              </a:spcAft>
              <a:defRPr/>
            </a:pPr>
            <a:endParaRPr lang="en-GB" sz="1000" dirty="0">
              <a:latin typeface="Arial" panose="020B0604020202020204" pitchFamily="34" charset="0"/>
              <a:ea typeface="Calibri" panose="020F0502020204030204" pitchFamily="34" charset="0"/>
              <a:cs typeface="Arial" panose="020B0604020202020204" pitchFamily="34" charset="0"/>
            </a:endParaRPr>
          </a:p>
          <a:p>
            <a:pPr algn="l" fontAlgn="auto">
              <a:spcAft>
                <a:spcPts val="0"/>
              </a:spcAft>
              <a:defRPr/>
            </a:pPr>
            <a:r>
              <a:rPr lang="en-GB" sz="2600" b="1" dirty="0">
                <a:latin typeface="Arial" panose="020B0604020202020204" pitchFamily="34" charset="0"/>
                <a:ea typeface="Calibri" panose="020F0502020204030204" pitchFamily="34" charset="0"/>
                <a:cs typeface="Arial" panose="020B0604020202020204" pitchFamily="34" charset="0"/>
              </a:rPr>
              <a:t>Caroline Cosh</a:t>
            </a:r>
            <a:r>
              <a:rPr lang="en-GB" sz="2600" dirty="0">
                <a:latin typeface="Arial" panose="020B0604020202020204" pitchFamily="34" charset="0"/>
                <a:ea typeface="Calibri" panose="020F0502020204030204" pitchFamily="34" charset="0"/>
                <a:cs typeface="Arial" panose="020B0604020202020204" pitchFamily="34" charset="0"/>
              </a:rPr>
              <a:t>, Clifton Homecare</a:t>
            </a:r>
          </a:p>
          <a:p>
            <a:pPr algn="l" fontAlgn="auto">
              <a:spcAft>
                <a:spcPts val="0"/>
              </a:spcAft>
              <a:defRPr/>
            </a:pPr>
            <a:endParaRPr lang="en-GB" sz="1000" dirty="0">
              <a:latin typeface="Arial" panose="020B0604020202020204" pitchFamily="34" charset="0"/>
              <a:ea typeface="Calibri" panose="020F0502020204030204" pitchFamily="34" charset="0"/>
              <a:cs typeface="Arial" panose="020B0604020202020204" pitchFamily="34" charset="0"/>
            </a:endParaRPr>
          </a:p>
          <a:p>
            <a:pPr algn="l" fontAlgn="auto">
              <a:spcAft>
                <a:spcPts val="0"/>
              </a:spcAft>
              <a:defRPr/>
            </a:pPr>
            <a:r>
              <a:rPr lang="en-GB" sz="2600" b="1" dirty="0">
                <a:latin typeface="Arial" panose="020B0604020202020204" pitchFamily="34" charset="0"/>
                <a:ea typeface="Calibri" panose="020F0502020204030204" pitchFamily="34" charset="0"/>
                <a:cs typeface="Arial" panose="020B0604020202020204" pitchFamily="34" charset="0"/>
              </a:rPr>
              <a:t>Ben Turner</a:t>
            </a:r>
          </a:p>
          <a:p>
            <a:pPr algn="l" fontAlgn="auto">
              <a:spcAft>
                <a:spcPts val="0"/>
              </a:spcAft>
              <a:defRPr/>
            </a:pPr>
            <a:endParaRPr lang="en-GB" sz="1000" dirty="0">
              <a:latin typeface="Arial" panose="020B0604020202020204" pitchFamily="34" charset="0"/>
              <a:ea typeface="Calibri" panose="020F0502020204030204" pitchFamily="34" charset="0"/>
              <a:cs typeface="Arial" panose="020B0604020202020204" pitchFamily="34" charset="0"/>
            </a:endParaRPr>
          </a:p>
          <a:p>
            <a:pPr algn="l" fontAlgn="auto">
              <a:spcAft>
                <a:spcPts val="0"/>
              </a:spcAft>
              <a:defRPr/>
            </a:pPr>
            <a:r>
              <a:rPr lang="en-GB" sz="2600" b="1" dirty="0">
                <a:latin typeface="Arial" panose="020B0604020202020204" pitchFamily="34" charset="0"/>
                <a:ea typeface="Calibri" panose="020F0502020204030204" pitchFamily="34" charset="0"/>
                <a:cs typeface="Arial" panose="020B0604020202020204" pitchFamily="34" charset="0"/>
              </a:rPr>
              <a:t>Sara Gaskell</a:t>
            </a:r>
            <a:r>
              <a:rPr lang="en-GB" sz="2600" dirty="0">
                <a:latin typeface="Arial" panose="020B0604020202020204" pitchFamily="34" charset="0"/>
                <a:ea typeface="Calibri" panose="020F0502020204030204" pitchFamily="34" charset="0"/>
                <a:cs typeface="Arial" panose="020B0604020202020204" pitchFamily="34" charset="0"/>
              </a:rPr>
              <a:t>, Lancashire Skills &amp; Employment Hub  </a:t>
            </a:r>
          </a:p>
          <a:p>
            <a:pPr algn="l" fontAlgn="auto">
              <a:spcAft>
                <a:spcPts val="0"/>
              </a:spcAft>
              <a:defRPr/>
            </a:pPr>
            <a:endParaRPr lang="en-GB" sz="26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B61F3D-7F20-513B-DC14-08B97C6ED478}"/>
              </a:ext>
            </a:extLst>
          </p:cNvPr>
          <p:cNvSpPr/>
          <p:nvPr/>
        </p:nvSpPr>
        <p:spPr>
          <a:xfrm>
            <a:off x="2881313" y="285750"/>
            <a:ext cx="6132512" cy="3046413"/>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a:solidFill>
                  <a:srgbClr val="548235"/>
                </a:solidFill>
                <a:latin typeface="Calibri Light" panose="020F0302020204030204" pitchFamily="34" charset="0"/>
              </a:rPr>
              <a:t>Social Care Workforce Forum 2023</a:t>
            </a:r>
          </a:p>
          <a:p>
            <a:pPr algn="ctr" eaLnBrk="1" hangingPunct="1"/>
            <a:endParaRPr lang="en-GB" altLang="en-US" sz="4800" b="1">
              <a:solidFill>
                <a:srgbClr val="7030A0"/>
              </a:solidFill>
            </a:endParaRPr>
          </a:p>
          <a:p>
            <a:pPr algn="ctr" eaLnBrk="1" hangingPunct="1"/>
            <a:endParaRPr lang="en-GB" altLang="en-US" sz="4800" b="1">
              <a:solidFill>
                <a:srgbClr val="7030A0"/>
              </a:solidFill>
            </a:endParaRPr>
          </a:p>
        </p:txBody>
      </p:sp>
      <p:pic>
        <p:nvPicPr>
          <p:cNvPr id="24580" name="Picture 4" descr="Clifton Homecare">
            <a:extLst>
              <a:ext uri="{FF2B5EF4-FFF2-40B4-BE49-F238E27FC236}">
                <a16:creationId xmlns:a16="http://schemas.microsoft.com/office/drawing/2014/main" id="{42C28F6D-5102-4574-350C-242455B9B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9800" y="3867150"/>
            <a:ext cx="3508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1" descr="LSH Signature logo1">
            <a:hlinkClick r:id="rId4"/>
            <a:extLst>
              <a:ext uri="{FF2B5EF4-FFF2-40B4-BE49-F238E27FC236}">
                <a16:creationId xmlns:a16="http://schemas.microsoft.com/office/drawing/2014/main" id="{A1E9AC20-39AF-EB7D-9E5C-9794A8057CC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220200" y="5484813"/>
            <a:ext cx="2260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
            <a:extLst>
              <a:ext uri="{FF2B5EF4-FFF2-40B4-BE49-F238E27FC236}">
                <a16:creationId xmlns:a16="http://schemas.microsoft.com/office/drawing/2014/main" id="{3058AF29-1614-54C3-580A-6EDB8A3F3FFC}"/>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9344025" y="447675"/>
            <a:ext cx="22796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a:extLst>
              <a:ext uri="{FF2B5EF4-FFF2-40B4-BE49-F238E27FC236}">
                <a16:creationId xmlns:a16="http://schemas.microsoft.com/office/drawing/2014/main" id="{66C0CBD4-B0E7-74B3-F145-C73A0D4E01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5863" y="1751013"/>
            <a:ext cx="326231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Content Placeholder 5">
            <a:extLst>
              <a:ext uri="{FF2B5EF4-FFF2-40B4-BE49-F238E27FC236}">
                <a16:creationId xmlns:a16="http://schemas.microsoft.com/office/drawing/2014/main" id="{36C34FC5-8B44-1918-83F6-23AA20D78B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13825" y="2603500"/>
            <a:ext cx="22987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54D8D3-00EB-A9F3-1A69-2273B1F8A2C1}"/>
              </a:ext>
            </a:extLst>
          </p:cNvPr>
          <p:cNvSpPr>
            <a:spLocks noGrp="1"/>
          </p:cNvSpPr>
          <p:nvPr>
            <p:ph type="body" sz="half" idx="2"/>
          </p:nvPr>
        </p:nvSpPr>
        <p:spPr>
          <a:xfrm>
            <a:off x="1979613" y="504825"/>
            <a:ext cx="7991475" cy="1096963"/>
          </a:xfrm>
        </p:spPr>
        <p:txBody>
          <a:bodyPr lIns="68580" tIns="34290" rIns="68580" bIns="34290" rtlCol="0" anchor="ctr">
            <a:normAutofit fontScale="92500" lnSpcReduction="20000"/>
          </a:bodyPr>
          <a:lstStyle/>
          <a:p>
            <a:pPr algn="ctr" fontAlgn="auto">
              <a:spcAft>
                <a:spcPts val="0"/>
              </a:spcAft>
              <a:defRPr/>
            </a:pPr>
            <a:r>
              <a:rPr lang="en-US" sz="4950" b="1" dirty="0">
                <a:solidFill>
                  <a:schemeClr val="accent6">
                    <a:lumMod val="75000"/>
                  </a:schemeClr>
                </a:solidFill>
                <a:latin typeface="+mj-lt"/>
              </a:rPr>
              <a:t>Social Care Workforce Forum 2023</a:t>
            </a:r>
          </a:p>
        </p:txBody>
      </p:sp>
      <p:pic>
        <p:nvPicPr>
          <p:cNvPr id="25603" name="imageSelected1">
            <a:extLst>
              <a:ext uri="{FF2B5EF4-FFF2-40B4-BE49-F238E27FC236}">
                <a16:creationId xmlns:a16="http://schemas.microsoft.com/office/drawing/2014/main" id="{42E1F0C0-34B1-ACC5-19CD-B74E7280A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400" y="385763"/>
            <a:ext cx="2193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DD6E67A-EA75-8F25-9B81-70105389C08F}"/>
              </a:ext>
            </a:extLst>
          </p:cNvPr>
          <p:cNvSpPr txBox="1"/>
          <p:nvPr/>
        </p:nvSpPr>
        <p:spPr>
          <a:xfrm>
            <a:off x="730250" y="1601788"/>
            <a:ext cx="5791200" cy="3970337"/>
          </a:xfrm>
          <a:prstGeom prst="rect">
            <a:avLst/>
          </a:prstGeom>
          <a:noFill/>
        </p:spPr>
        <p:txBody>
          <a:bodyPr>
            <a:spAutoFit/>
          </a:bodyPr>
          <a:lstStyle/>
          <a:p>
            <a:pPr eaLnBrk="1" fontAlgn="auto" hangingPunct="1">
              <a:spcBef>
                <a:spcPts val="0"/>
              </a:spcBef>
              <a:spcAft>
                <a:spcPts val="0"/>
              </a:spcAft>
              <a:defRPr/>
            </a:pPr>
            <a:r>
              <a:rPr lang="en-GB" sz="3200" dirty="0">
                <a:solidFill>
                  <a:schemeClr val="accent6"/>
                </a:solidFill>
                <a:latin typeface="+mn-lt"/>
              </a:rPr>
              <a:t>Recruitment – advertise your vacancies on </a:t>
            </a:r>
            <a:r>
              <a:rPr lang="en-GB" sz="3200">
                <a:solidFill>
                  <a:schemeClr val="accent6"/>
                </a:solidFill>
                <a:latin typeface="+mn-lt"/>
              </a:rPr>
              <a:t>our website </a:t>
            </a:r>
            <a:endParaRPr lang="en-GB" sz="3200" dirty="0">
              <a:solidFill>
                <a:schemeClr val="accent6"/>
              </a:solidFill>
              <a:latin typeface="+mn-lt"/>
            </a:endParaRPr>
          </a:p>
          <a:p>
            <a:pPr eaLnBrk="1" fontAlgn="auto" hangingPunct="1">
              <a:spcBef>
                <a:spcPts val="0"/>
              </a:spcBef>
              <a:spcAft>
                <a:spcPts val="0"/>
              </a:spcAft>
              <a:defRPr/>
            </a:pPr>
            <a:endParaRPr lang="en-GB" sz="3200" dirty="0">
              <a:solidFill>
                <a:schemeClr val="accent6"/>
              </a:solidFill>
              <a:latin typeface="+mn-lt"/>
            </a:endParaRPr>
          </a:p>
          <a:p>
            <a:pPr eaLnBrk="1" fontAlgn="auto" hangingPunct="1">
              <a:spcBef>
                <a:spcPts val="0"/>
              </a:spcBef>
              <a:spcAft>
                <a:spcPts val="0"/>
              </a:spcAft>
              <a:defRPr/>
            </a:pPr>
            <a:r>
              <a:rPr lang="en-GB" sz="3200" dirty="0">
                <a:solidFill>
                  <a:schemeClr val="accent6"/>
                </a:solidFill>
                <a:latin typeface="+mn-lt"/>
              </a:rPr>
              <a:t>Fill your vacancies through our employability programme</a:t>
            </a:r>
          </a:p>
          <a:p>
            <a:pPr eaLnBrk="1" fontAlgn="auto" hangingPunct="1">
              <a:spcBef>
                <a:spcPts val="0"/>
              </a:spcBef>
              <a:spcAft>
                <a:spcPts val="0"/>
              </a:spcAft>
              <a:defRPr/>
            </a:pPr>
            <a:endParaRPr lang="en-US" sz="3200" dirty="0">
              <a:latin typeface="+mn-lt"/>
            </a:endParaRPr>
          </a:p>
          <a:p>
            <a:pPr marL="214313" indent="-214313" eaLnBrk="1" fontAlgn="auto" hangingPunct="1">
              <a:spcBef>
                <a:spcPts val="0"/>
              </a:spcBef>
              <a:spcAft>
                <a:spcPts val="0"/>
              </a:spcAft>
              <a:buFont typeface="Arial" panose="020B0604020202020204" pitchFamily="34" charset="0"/>
              <a:buChar char="•"/>
              <a:defRPr/>
            </a:pPr>
            <a:r>
              <a:rPr lang="en-US" dirty="0">
                <a:latin typeface="+mn-lt"/>
                <a:hlinkClick r:id="rId4"/>
              </a:rPr>
              <a:t>Ruth.keeler@mbht.nhs.uk</a:t>
            </a:r>
            <a:endParaRPr lang="en-US" dirty="0">
              <a:latin typeface="+mn-lt"/>
            </a:endParaRPr>
          </a:p>
          <a:p>
            <a:pPr marL="214313" indent="-214313" eaLnBrk="1" fontAlgn="auto" hangingPunct="1">
              <a:spcBef>
                <a:spcPts val="0"/>
              </a:spcBef>
              <a:spcAft>
                <a:spcPts val="0"/>
              </a:spcAft>
              <a:buFont typeface="Arial" panose="020B0604020202020204" pitchFamily="34" charset="0"/>
              <a:buChar char="•"/>
              <a:defRPr/>
            </a:pPr>
            <a:r>
              <a:rPr lang="en-US" dirty="0">
                <a:latin typeface="+mn-lt"/>
                <a:hlinkClick r:id="rId5"/>
              </a:rPr>
              <a:t>Brittany.mollart@mbht.nhs.uk</a:t>
            </a:r>
            <a:r>
              <a:rPr lang="en-US" dirty="0">
                <a:latin typeface="+mn-lt"/>
              </a:rPr>
              <a:t> </a:t>
            </a:r>
          </a:p>
          <a:p>
            <a:pPr marL="214313" indent="-214313" eaLnBrk="1" fontAlgn="auto" hangingPunct="1">
              <a:spcBef>
                <a:spcPts val="0"/>
              </a:spcBef>
              <a:spcAft>
                <a:spcPts val="0"/>
              </a:spcAft>
              <a:buFont typeface="Arial" panose="020B0604020202020204" pitchFamily="34" charset="0"/>
              <a:buChar char="•"/>
              <a:defRPr/>
            </a:pPr>
            <a:endParaRPr lang="en-US" sz="120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GB" sz="1200" dirty="0">
              <a:latin typeface="+mn-lt"/>
            </a:endParaRPr>
          </a:p>
        </p:txBody>
      </p:sp>
      <p:pic>
        <p:nvPicPr>
          <p:cNvPr id="25605" name="imageSelected3">
            <a:extLst>
              <a:ext uri="{FF2B5EF4-FFF2-40B4-BE49-F238E27FC236}">
                <a16:creationId xmlns:a16="http://schemas.microsoft.com/office/drawing/2014/main" id="{FCFC1B5F-F2B3-E4BF-FCC2-28C403850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 y="5483225"/>
            <a:ext cx="2949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a:extLst>
              <a:ext uri="{FF2B5EF4-FFF2-40B4-BE49-F238E27FC236}">
                <a16:creationId xmlns:a16="http://schemas.microsoft.com/office/drawing/2014/main" id="{E9948DDF-E64B-2D40-BD01-45B0F56096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8388" y="5775325"/>
            <a:ext cx="424973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3">
            <a:extLst>
              <a:ext uri="{FF2B5EF4-FFF2-40B4-BE49-F238E27FC236}">
                <a16:creationId xmlns:a16="http://schemas.microsoft.com/office/drawing/2014/main" id="{47DB0F62-F7B8-961F-9548-2EF9610A9D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500" y="1601788"/>
            <a:ext cx="5110163"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WP SLIDES SCREEN E">
  <a:themeElements>
    <a:clrScheme name="DW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513184"/>
      </a:accent4>
      <a:accent5>
        <a:srgbClr val="00C0B5"/>
      </a:accent5>
      <a:accent6>
        <a:srgbClr val="F79646"/>
      </a:accent6>
      <a:hlink>
        <a:srgbClr val="0000FF"/>
      </a:hlink>
      <a:folHlink>
        <a:srgbClr val="800080"/>
      </a:folHlink>
    </a:clrScheme>
    <a:fontScheme name="1_DWP SLIDES SCREEN 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2819eb2-9bf4-42fd-bb60-dc9256fca03b">SERV-826447152-286379</_dlc_DocId>
    <_dlc_DocIdUrl xmlns="12819eb2-9bf4-42fd-bb60-dc9256fca03b">
      <Url>https://csucloudservices.sharepoint.com/teams/Serv_Red/_layouts/15/DocIdRedir.aspx?ID=SERV-826447152-286379</Url>
      <Description>SERV-826447152-286379</Description>
    </_dlc_DocIdUrl>
    <TaxCatchAll xmlns="12819eb2-9bf4-42fd-bb60-dc9256fca03b" xsi:nil="true"/>
    <Date xmlns="ae2627dd-7330-4bd2-b111-519fcc11cffb" xsi:nil="true"/>
    <lcf76f155ced4ddcb4097134ff3c332f xmlns="ae2627dd-7330-4bd2-b111-519fcc11cff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BAD6CF65BA968498A638381FABA93FC" ma:contentTypeVersion="24" ma:contentTypeDescription="Create a new document." ma:contentTypeScope="" ma:versionID="bd05e02299057596d38ff1c7e148c92d">
  <xsd:schema xmlns:xsd="http://www.w3.org/2001/XMLSchema" xmlns:xs="http://www.w3.org/2001/XMLSchema" xmlns:p="http://schemas.microsoft.com/office/2006/metadata/properties" xmlns:ns2="12819eb2-9bf4-42fd-bb60-dc9256fca03b" xmlns:ns3="ae2627dd-7330-4bd2-b111-519fcc11cffb" targetNamespace="http://schemas.microsoft.com/office/2006/metadata/properties" ma:root="true" ma:fieldsID="047163d9d7e7c82a7e5a782a68a4f123" ns2:_="" ns3:_="">
    <xsd:import namespace="12819eb2-9bf4-42fd-bb60-dc9256fca03b"/>
    <xsd:import namespace="ae2627dd-7330-4bd2-b111-519fcc11cff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element ref="ns3:Dat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19eb2-9bf4-42fd-bb60-dc9256fca03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9cd54ec-6319-4d55-ad1d-0813819c738d}" ma:internalName="TaxCatchAll" ma:showField="CatchAllData" ma:web="12819eb2-9bf4-42fd-bb60-dc9256fca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2627dd-7330-4bd2-b111-519fcc11cf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Date" ma:index="23" nillable="true" ma:displayName="Date" ma:format="DateTime" ma:internalName="Date">
      <xsd:simpleType>
        <xsd:restriction base="dms:DateTime"/>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e3038f7-01d3-45c6-9ff3-08a5a011bcb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D3F456-3C3F-4D1A-90D3-1E22543196D2}">
  <ds:schemaRefs>
    <ds:schemaRef ds:uri="http://schemas.microsoft.com/office/2006/metadata/properties"/>
    <ds:schemaRef ds:uri="http://schemas.microsoft.com/office/infopath/2007/PartnerControls"/>
    <ds:schemaRef ds:uri="12819eb2-9bf4-42fd-bb60-dc9256fca03b"/>
    <ds:schemaRef ds:uri="ae2627dd-7330-4bd2-b111-519fcc11cffb"/>
  </ds:schemaRefs>
</ds:datastoreItem>
</file>

<file path=customXml/itemProps2.xml><?xml version="1.0" encoding="utf-8"?>
<ds:datastoreItem xmlns:ds="http://schemas.openxmlformats.org/officeDocument/2006/customXml" ds:itemID="{546F6B90-BCCA-4DFF-887B-9883F280D686}">
  <ds:schemaRefs>
    <ds:schemaRef ds:uri="http://schemas.microsoft.com/sharepoint/v3/contenttype/forms"/>
  </ds:schemaRefs>
</ds:datastoreItem>
</file>

<file path=customXml/itemProps3.xml><?xml version="1.0" encoding="utf-8"?>
<ds:datastoreItem xmlns:ds="http://schemas.openxmlformats.org/officeDocument/2006/customXml" ds:itemID="{2C072BB6-7C3E-4F5E-A051-D23CD3FB831A}">
  <ds:schemaRefs>
    <ds:schemaRef ds:uri="http://schemas.microsoft.com/sharepoint/events"/>
  </ds:schemaRefs>
</ds:datastoreItem>
</file>

<file path=customXml/itemProps4.xml><?xml version="1.0" encoding="utf-8"?>
<ds:datastoreItem xmlns:ds="http://schemas.openxmlformats.org/officeDocument/2006/customXml" ds:itemID="{A56744B8-1590-413D-B74A-1F45D5B74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19eb2-9bf4-42fd-bb60-dc9256fca03b"/>
    <ds:schemaRef ds:uri="ae2627dd-7330-4bd2-b111-519fcc11c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2208</TotalTime>
  <Words>13874</Words>
  <Application>Microsoft Office PowerPoint</Application>
  <PresentationFormat>Widescreen</PresentationFormat>
  <Paragraphs>846</Paragraphs>
  <Slides>42</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Calibri</vt:lpstr>
      <vt:lpstr>Arial</vt:lpstr>
      <vt:lpstr>Calibri Light</vt:lpstr>
      <vt:lpstr>Segoe UI</vt:lpstr>
      <vt:lpstr>Times New Roman</vt:lpstr>
      <vt:lpstr>Wingdings</vt:lpstr>
      <vt:lpstr>GDS Transport</vt:lpstr>
      <vt:lpstr>Lato</vt:lpstr>
      <vt:lpstr>Office Theme</vt:lpstr>
      <vt:lpstr>1_Office Theme</vt:lpstr>
      <vt:lpstr>1_DWP SLIDES SCREEN E</vt:lpstr>
      <vt:lpstr>PowerPoint Presentation</vt:lpstr>
      <vt:lpstr>PowerPoint Presentation</vt:lpstr>
      <vt:lpstr>Market Place</vt:lpstr>
      <vt:lpstr>Social Care Workforce Forum 2023 </vt:lpstr>
      <vt:lpstr>CNO Role &amp; Team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CARE TRAINING HUB APPRENTICESHIPS</vt:lpstr>
      <vt:lpstr>PowerPoint Presentation</vt:lpstr>
      <vt:lpstr>PowerPoint Presentation</vt:lpstr>
      <vt:lpstr>Social Care Training Hub Apprenticeship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get the latest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CARE TRAINING HUB APPRENTICESHIPS</dc:title>
  <dc:creator>WERRA, Dawn (BLACKPOOL TEACHING HOSPITALS NHS FOUNDATION TRUST)</dc:creator>
  <cp:lastModifiedBy>Elizabeth Williams (MLCSU)</cp:lastModifiedBy>
  <cp:revision>5</cp:revision>
  <dcterms:created xsi:type="dcterms:W3CDTF">2023-06-12T13:27:34Z</dcterms:created>
  <dcterms:modified xsi:type="dcterms:W3CDTF">2023-07-12T18:56:46Z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0x0101000BAD6CF65BA968498A638381FABA93FC</vt:lpwstr>
  </property>
  <property fmtid="{D5CDD505-2E9C-101B-9397-08002B2CF9AE}" pid="3" name="_dlc_DocIdItemGuid">
    <vt:lpwstr>0fcaddca-3fed-4517-8f15-1aa8fb0655a5</vt:lpwstr>
  </property>
  <property fmtid="{D5CDD505-2E9C-101B-9397-08002B2CF9AE}" pid="4" name="MediaServiceImageTags">
    <vt:lpwstr/>
  </property>
</Properties>
</file>