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2" r:id="rId6"/>
    <p:sldId id="264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3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EB4FF-0600-57F2-F63B-DDCD72A51867}" v="113" dt="2023-04-24T10:20:08.894"/>
    <p1510:client id="{9578A6E2-92CD-3851-F4B2-C4FC39FBA512}" v="2" dt="2023-05-02T14:47:05.206"/>
    <p1510:client id="{CB61D798-060F-1A06-719D-F05DB9BEAB57}" v="4" dt="2023-05-10T12:53:52.4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ANESE, Nicola (MORECAMBE BAY PRIMARY CARE COLLABORATIVE)" userId="S::nicola.albanese@nhs.net::62425242-2fc4-4a13-a028-689befab0b27" providerId="AD" clId="Web-{9578A6E2-92CD-3851-F4B2-C4FC39FBA512}"/>
    <pc:docChg chg="addSld delSld">
      <pc:chgData name="ALBANESE, Nicola (MORECAMBE BAY PRIMARY CARE COLLABORATIVE)" userId="S::nicola.albanese@nhs.net::62425242-2fc4-4a13-a028-689befab0b27" providerId="AD" clId="Web-{9578A6E2-92CD-3851-F4B2-C4FC39FBA512}" dt="2023-05-02T14:47:05.206" v="1"/>
      <pc:docMkLst>
        <pc:docMk/>
      </pc:docMkLst>
      <pc:sldChg chg="add del replId">
        <pc:chgData name="ALBANESE, Nicola (MORECAMBE BAY PRIMARY CARE COLLABORATIVE)" userId="S::nicola.albanese@nhs.net::62425242-2fc4-4a13-a028-689befab0b27" providerId="AD" clId="Web-{9578A6E2-92CD-3851-F4B2-C4FC39FBA512}" dt="2023-05-02T14:47:05.206" v="1"/>
        <pc:sldMkLst>
          <pc:docMk/>
          <pc:sldMk cId="4253750340" sldId="334"/>
        </pc:sldMkLst>
      </pc:sldChg>
    </pc:docChg>
  </pc:docChgLst>
  <pc:docChgLst>
    <pc:chgData name="ALBANESE, Nicola (MORECAMBE BAY PRIMARY CARE COLLABORATIVE)" userId="S::nicola.albanese@nhs.net::62425242-2fc4-4a13-a028-689befab0b27" providerId="AD" clId="Web-{CB61D798-060F-1A06-719D-F05DB9BEAB57}"/>
    <pc:docChg chg="modSld">
      <pc:chgData name="ALBANESE, Nicola (MORECAMBE BAY PRIMARY CARE COLLABORATIVE)" userId="S::nicola.albanese@nhs.net::62425242-2fc4-4a13-a028-689befab0b27" providerId="AD" clId="Web-{CB61D798-060F-1A06-719D-F05DB9BEAB57}" dt="2023-05-10T12:53:52.455" v="2" actId="20577"/>
      <pc:docMkLst>
        <pc:docMk/>
      </pc:docMkLst>
      <pc:sldChg chg="modSp">
        <pc:chgData name="ALBANESE, Nicola (MORECAMBE BAY PRIMARY CARE COLLABORATIVE)" userId="S::nicola.albanese@nhs.net::62425242-2fc4-4a13-a028-689befab0b27" providerId="AD" clId="Web-{CB61D798-060F-1A06-719D-F05DB9BEAB57}" dt="2023-05-10T12:53:52.455" v="2" actId="20577"/>
        <pc:sldMkLst>
          <pc:docMk/>
          <pc:sldMk cId="0" sldId="320"/>
        </pc:sldMkLst>
        <pc:spChg chg="mod">
          <ac:chgData name="ALBANESE, Nicola (MORECAMBE BAY PRIMARY CARE COLLABORATIVE)" userId="S::nicola.albanese@nhs.net::62425242-2fc4-4a13-a028-689befab0b27" providerId="AD" clId="Web-{CB61D798-060F-1A06-719D-F05DB9BEAB57}" dt="2023-05-10T12:53:52.455" v="2" actId="20577"/>
          <ac:spMkLst>
            <pc:docMk/>
            <pc:sldMk cId="0" sldId="320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57348" y="2056587"/>
            <a:ext cx="6877303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6BD"/>
                </a:solidFill>
                <a:latin typeface="Arial MT"/>
                <a:cs typeface="Arial MT"/>
              </a:defRPr>
            </a:lvl1pPr>
          </a:lstStyle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6BD"/>
                </a:solidFill>
                <a:latin typeface="Arial MT"/>
                <a:cs typeface="Arial MT"/>
              </a:defRPr>
            </a:lvl1pPr>
          </a:lstStyle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6BD"/>
                </a:solidFill>
                <a:latin typeface="Arial MT"/>
                <a:cs typeface="Arial MT"/>
              </a:defRPr>
            </a:lvl1pPr>
          </a:lstStyle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6BD"/>
                </a:solidFill>
                <a:latin typeface="Arial MT"/>
                <a:cs typeface="Arial MT"/>
              </a:defRPr>
            </a:lvl1pPr>
          </a:lstStyle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192" y="73200"/>
            <a:ext cx="11634076" cy="63730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6BD"/>
                </a:solidFill>
                <a:latin typeface="Arial MT"/>
                <a:cs typeface="Arial MT"/>
              </a:defRPr>
            </a:lvl1pPr>
          </a:lstStyle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7445" y="1589278"/>
            <a:ext cx="339915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574" y="1635709"/>
            <a:ext cx="11134851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4728" y="6416861"/>
            <a:ext cx="52324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CB6BD"/>
                </a:solidFill>
                <a:latin typeface="Arial MT"/>
                <a:cs typeface="Arial MT"/>
              </a:defRPr>
            </a:lvl1pPr>
          </a:lstStyle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://www.england.nhs.uk/supporting-our-nhs-people/support-now/wellbeing-apps/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hat.moneyadviceservice.org.uk/newchat/chat.aspx?domain=people.nhs.u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england.nhs.uk/supporting-our-nhs-people/support-now/financial-suppor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and.nhs.uk/supporting-our-nhs-people/support-now/wellbeing-app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rcovidrecovery.nhs.uk/" TargetMode="External"/><Relationship Id="rId3" Type="http://schemas.openxmlformats.org/officeDocument/2006/relationships/image" Target="../media/image27.jpg"/><Relationship Id="rId7" Type="http://schemas.openxmlformats.org/officeDocument/2006/relationships/hyperlink" Target="https://www.england.nhs.uk/supporting-our-nhs-people/support-now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land.nhs.uk/supporting-our-nhs-people/support-now/staff-mental-health-and-wellbeing-hubs/" TargetMode="External"/><Relationship Id="rId5" Type="http://schemas.openxmlformats.org/officeDocument/2006/relationships/hyperlink" Target="https://www.england.nhs.uk/publication/guidelines-for-supporting-our-nhs-people-affected-by-long-covid/" TargetMode="External"/><Relationship Id="rId10" Type="http://schemas.openxmlformats.org/officeDocument/2006/relationships/image" Target="../media/image22.jpg"/><Relationship Id="rId4" Type="http://schemas.openxmlformats.org/officeDocument/2006/relationships/image" Target="../media/image28.jpg"/><Relationship Id="rId9" Type="http://schemas.openxmlformats.org/officeDocument/2006/relationships/hyperlink" Target="http://www.england.nhs.uk/supporting-our-nhs-people/support-now/supporting-long-covi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publication/supporting-our-nhs-people-through-menopause-guidance-for-line-managers-and-colleague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www.england.nhs.uk/supporting-our-nhs-people/support-now/supporting-colleagues-affected-by-the-menopause/" TargetMode="External"/><Relationship Id="rId4" Type="http://schemas.openxmlformats.org/officeDocument/2006/relationships/hyperlink" Target="https://www.nhsemployers.org/publications/improving-staff-reten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hyperlink" Target="https://www.england.nhs.uk/supporting-our-nhs-people/support-now/handling-difficult-situations-with-compassion-training-programm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https://www.england.nhs.uk/supporting-our-nhs-people/health-and-wellbeing-programmes/wellbeing-conversations/" TargetMode="External"/><Relationship Id="rId7" Type="http://schemas.openxmlformats.org/officeDocument/2006/relationships/hyperlink" Target="https://www.england.nhs.uk/supporting-our-nhs-people/support-now/having-safe-and-effective-wellbeing-conversation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tect-eu.mimecast.com/s/wTlKCwr0LF66QxTqGwEx?domain=youtu.be" TargetMode="External"/><Relationship Id="rId5" Type="http://schemas.openxmlformats.org/officeDocument/2006/relationships/hyperlink" Target="https://people.nhs.uk/wellbeing-conversations-case-studies/" TargetMode="External"/><Relationship Id="rId4" Type="http://schemas.openxmlformats.org/officeDocument/2006/relationships/hyperlink" Target="https://www.youtube.com/watch?v=gfahjJ5BVV8&amp;feature=youtu.be" TargetMode="External"/><Relationship Id="rId9" Type="http://schemas.openxmlformats.org/officeDocument/2006/relationships/hyperlink" Target="http://www.england.nhs.uk/supporting-our-nhs-people/health-and-wellbeing-programmes/wellbeing-conversation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orativejustculture.org/restorative-just-cultur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nhs.uk/executivesuite/" TargetMode="Externa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upporting-our-nhs-people/How-to-guide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5.jpg"/><Relationship Id="rId4" Type="http://schemas.openxmlformats.org/officeDocument/2006/relationships/hyperlink" Target="https://www.england.nhs.uk/publication/looking-after-your-teams-health-and-wellbeing-guid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lfh.org.uk/programmes/health-and-wellbeing-champion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hyperlink" Target="https://future.nhs.uk/HealthandWellbeingChampions/grouphom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mailto:ournhspeople.hwb@nhs.net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://www.england.nhs.uk/peop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-uk.org/news/hidden-holding-pages/nhs-staff-counselling-servic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lookingafteryo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england.nhs.uk/publication/looking-after-you-coaching-support-po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65235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7240" y="3389374"/>
              <a:ext cx="3788663" cy="344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956560"/>
              <a:ext cx="12191999" cy="3543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0404" y="5978652"/>
              <a:ext cx="1621536" cy="6172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9940" y="310895"/>
              <a:ext cx="972311" cy="73304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73101" y="2656312"/>
            <a:ext cx="10403205" cy="99835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r>
              <a:rPr lang="en-US" sz="3600" dirty="0">
                <a:solidFill>
                  <a:srgbClr val="005EB8"/>
                </a:solidFill>
                <a:ea typeface="+mn-lt"/>
                <a:cs typeface="+mn-lt"/>
              </a:rPr>
              <a:t>The NHS People Promise</a:t>
            </a:r>
            <a:endParaRPr lang="en-US" sz="1600" dirty="0">
              <a:solidFill>
                <a:srgbClr val="000000"/>
              </a:solidFill>
              <a:latin typeface="Arial MT"/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005EB8"/>
                </a:solidFill>
                <a:latin typeface="Calibri"/>
                <a:cs typeface="Calibri"/>
              </a:rPr>
              <a:t>Support offers for NHS Staff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017" y="465582"/>
            <a:ext cx="9615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069B3"/>
                </a:solidFill>
                <a:latin typeface="Arial MT"/>
                <a:cs typeface="Arial MT"/>
              </a:rPr>
              <a:t>Supporting</a:t>
            </a:r>
            <a:r>
              <a:rPr spc="-21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75" dirty="0">
                <a:solidFill>
                  <a:srgbClr val="0069B3"/>
                </a:solidFill>
                <a:latin typeface="Arial MT"/>
                <a:cs typeface="Arial MT"/>
              </a:rPr>
              <a:t>your</a:t>
            </a:r>
            <a:r>
              <a:rPr spc="-19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85" dirty="0">
                <a:solidFill>
                  <a:srgbClr val="0069B3"/>
                </a:solidFill>
                <a:latin typeface="Arial MT"/>
                <a:cs typeface="Arial MT"/>
              </a:rPr>
              <a:t>mental</a:t>
            </a:r>
            <a:r>
              <a:rPr spc="-19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85" dirty="0">
                <a:solidFill>
                  <a:srgbClr val="0069B3"/>
                </a:solidFill>
                <a:latin typeface="Arial MT"/>
                <a:cs typeface="Arial MT"/>
              </a:rPr>
              <a:t>health</a:t>
            </a:r>
            <a:r>
              <a:rPr spc="-21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through</a:t>
            </a:r>
            <a:r>
              <a:rPr spc="-10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our</a:t>
            </a:r>
            <a:r>
              <a:rPr spc="-5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digital </a:t>
            </a:r>
            <a:r>
              <a:rPr spc="-98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health</a:t>
            </a:r>
            <a:r>
              <a:rPr spc="-114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and</a:t>
            </a:r>
            <a:r>
              <a:rPr spc="-6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wellbeing</a:t>
            </a:r>
            <a:r>
              <a:rPr spc="-1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apps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017" y="1930654"/>
            <a:ext cx="125476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u="heavy" spc="-15" dirty="0">
                <a:solidFill>
                  <a:srgbClr val="001F5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Headspace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136" y="2433955"/>
            <a:ext cx="3459479" cy="16764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7100"/>
              </a:lnSpc>
              <a:spcBef>
                <a:spcPts val="160"/>
              </a:spcBef>
              <a:tabLst>
                <a:tab pos="827405" algn="l"/>
                <a:tab pos="2313940" algn="l"/>
              </a:tabLst>
            </a:pPr>
            <a:r>
              <a:rPr sz="1850" dirty="0">
                <a:latin typeface="Arial MT"/>
                <a:cs typeface="Arial MT"/>
              </a:rPr>
              <a:t>H</a:t>
            </a:r>
            <a:r>
              <a:rPr sz="1850" spc="-5" dirty="0">
                <a:latin typeface="Arial MT"/>
                <a:cs typeface="Arial MT"/>
              </a:rPr>
              <a:t>ea</a:t>
            </a:r>
            <a:r>
              <a:rPr sz="1850" spc="-75" dirty="0">
                <a:latin typeface="Arial MT"/>
                <a:cs typeface="Arial MT"/>
              </a:rPr>
              <a:t>d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75" dirty="0">
                <a:latin typeface="Arial MT"/>
                <a:cs typeface="Arial MT"/>
              </a:rPr>
              <a:t>p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15" dirty="0">
                <a:latin typeface="Arial MT"/>
                <a:cs typeface="Arial MT"/>
              </a:rPr>
              <a:t>c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16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17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-30" dirty="0">
                <a:latin typeface="Arial MT"/>
                <a:cs typeface="Arial MT"/>
              </a:rPr>
              <a:t> </a:t>
            </a:r>
            <a:r>
              <a:rPr sz="1850" spc="15" dirty="0">
                <a:latin typeface="Arial MT"/>
                <a:cs typeface="Arial MT"/>
              </a:rPr>
              <a:t>sc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dirty="0">
                <a:latin typeface="Arial MT"/>
                <a:cs typeface="Arial MT"/>
              </a:rPr>
              <a:t>e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15" dirty="0">
                <a:latin typeface="Arial MT"/>
                <a:cs typeface="Arial MT"/>
              </a:rPr>
              <a:t>c</a:t>
            </a:r>
            <a:r>
              <a:rPr sz="1850" spc="20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-</a:t>
            </a:r>
            <a:r>
              <a:rPr sz="1850" spc="-75" dirty="0">
                <a:latin typeface="Arial MT"/>
                <a:cs typeface="Arial MT"/>
              </a:rPr>
              <a:t>b</a:t>
            </a:r>
            <a:r>
              <a:rPr sz="1850" spc="10" dirty="0">
                <a:latin typeface="Arial MT"/>
                <a:cs typeface="Arial MT"/>
              </a:rPr>
              <a:t>a</a:t>
            </a:r>
            <a:r>
              <a:rPr sz="1850" spc="-55" dirty="0">
                <a:latin typeface="Arial MT"/>
                <a:cs typeface="Arial MT"/>
              </a:rPr>
              <a:t>ck</a:t>
            </a:r>
            <a:r>
              <a:rPr sz="1850" spc="10" dirty="0">
                <a:latin typeface="Arial MT"/>
                <a:cs typeface="Arial MT"/>
              </a:rPr>
              <a:t>e</a:t>
            </a:r>
            <a:r>
              <a:rPr sz="1850" spc="-5" dirty="0">
                <a:latin typeface="Arial MT"/>
                <a:cs typeface="Arial MT"/>
              </a:rPr>
              <a:t>d  </a:t>
            </a:r>
            <a:r>
              <a:rPr sz="1850" spc="-20" dirty="0">
                <a:latin typeface="Arial MT"/>
                <a:cs typeface="Arial MT"/>
              </a:rPr>
              <a:t>app</a:t>
            </a:r>
            <a:r>
              <a:rPr sz="1850" spc="434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in	</a:t>
            </a:r>
            <a:r>
              <a:rPr sz="1850" spc="-40" dirty="0">
                <a:latin typeface="Arial MT"/>
                <a:cs typeface="Arial MT"/>
              </a:rPr>
              <a:t>mindfulness</a:t>
            </a:r>
            <a:r>
              <a:rPr sz="1850" spc="10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and 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m</a:t>
            </a:r>
            <a:r>
              <a:rPr sz="1850" spc="-30" dirty="0">
                <a:latin typeface="Arial MT"/>
                <a:cs typeface="Arial MT"/>
              </a:rPr>
              <a:t>ed</a:t>
            </a:r>
            <a:r>
              <a:rPr sz="1850" spc="-35" dirty="0">
                <a:latin typeface="Arial MT"/>
                <a:cs typeface="Arial MT"/>
              </a:rPr>
              <a:t>i</a:t>
            </a:r>
            <a:r>
              <a:rPr sz="1850" spc="-40" dirty="0">
                <a:latin typeface="Arial MT"/>
                <a:cs typeface="Arial MT"/>
              </a:rPr>
              <a:t>ta</a:t>
            </a:r>
            <a:r>
              <a:rPr sz="1850" spc="-30" dirty="0">
                <a:latin typeface="Arial MT"/>
                <a:cs typeface="Arial MT"/>
              </a:rPr>
              <a:t>t</a:t>
            </a:r>
            <a:r>
              <a:rPr sz="1850" spc="-45" dirty="0">
                <a:latin typeface="Arial MT"/>
                <a:cs typeface="Arial MT"/>
              </a:rPr>
              <a:t>i</a:t>
            </a:r>
            <a:r>
              <a:rPr sz="1850" spc="-40" dirty="0">
                <a:latin typeface="Arial MT"/>
                <a:cs typeface="Arial MT"/>
              </a:rPr>
              <a:t>o</a:t>
            </a:r>
            <a:r>
              <a:rPr sz="1850" spc="-35" dirty="0">
                <a:latin typeface="Arial MT"/>
                <a:cs typeface="Arial MT"/>
              </a:rPr>
              <a:t>n</a:t>
            </a:r>
            <a:r>
              <a:rPr sz="1850" spc="-5" dirty="0">
                <a:latin typeface="Arial MT"/>
                <a:cs typeface="Arial MT"/>
              </a:rPr>
              <a:t>,</a:t>
            </a:r>
            <a:r>
              <a:rPr sz="1850" spc="-9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p</a:t>
            </a:r>
            <a:r>
              <a:rPr sz="1850" spc="-35" dirty="0">
                <a:latin typeface="Arial MT"/>
                <a:cs typeface="Arial MT"/>
              </a:rPr>
              <a:t>r</a:t>
            </a:r>
            <a:r>
              <a:rPr sz="1850" spc="-30" dirty="0">
                <a:latin typeface="Arial MT"/>
                <a:cs typeface="Arial MT"/>
              </a:rPr>
              <a:t>ov</a:t>
            </a:r>
            <a:r>
              <a:rPr sz="1850" spc="-35" dirty="0">
                <a:latin typeface="Arial MT"/>
                <a:cs typeface="Arial MT"/>
              </a:rPr>
              <a:t>i</a:t>
            </a:r>
            <a:r>
              <a:rPr sz="1850" spc="-40" dirty="0">
                <a:latin typeface="Arial MT"/>
                <a:cs typeface="Arial MT"/>
              </a:rPr>
              <a:t>d</a:t>
            </a:r>
            <a:r>
              <a:rPr sz="1850" spc="-45" dirty="0">
                <a:latin typeface="Arial MT"/>
                <a:cs typeface="Arial MT"/>
              </a:rPr>
              <a:t>i</a:t>
            </a:r>
            <a:r>
              <a:rPr sz="1850" spc="-40" dirty="0">
                <a:latin typeface="Arial MT"/>
                <a:cs typeface="Arial MT"/>
              </a:rPr>
              <a:t>n</a:t>
            </a:r>
            <a:r>
              <a:rPr sz="1850" spc="-5" dirty="0">
                <a:latin typeface="Arial MT"/>
                <a:cs typeface="Arial MT"/>
              </a:rPr>
              <a:t>g</a:t>
            </a:r>
            <a:r>
              <a:rPr sz="1850" dirty="0">
                <a:latin typeface="Arial MT"/>
                <a:cs typeface="Arial MT"/>
              </a:rPr>
              <a:t> </a:t>
            </a:r>
            <a:r>
              <a:rPr sz="1850" spc="-120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un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75" dirty="0">
                <a:latin typeface="Arial MT"/>
                <a:cs typeface="Arial MT"/>
              </a:rPr>
              <a:t>qu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110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oo</a:t>
            </a:r>
            <a:r>
              <a:rPr sz="1850" spc="-105" dirty="0">
                <a:latin typeface="Arial MT"/>
                <a:cs typeface="Arial MT"/>
              </a:rPr>
              <a:t>l</a:t>
            </a:r>
            <a:r>
              <a:rPr sz="1850" spc="-5" dirty="0">
                <a:latin typeface="Arial MT"/>
                <a:cs typeface="Arial MT"/>
              </a:rPr>
              <a:t>s  </a:t>
            </a:r>
            <a:r>
              <a:rPr sz="1850" spc="-25" dirty="0">
                <a:latin typeface="Arial MT"/>
                <a:cs typeface="Arial MT"/>
              </a:rPr>
              <a:t>and</a:t>
            </a:r>
            <a:r>
              <a:rPr sz="1850" spc="-4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resources</a:t>
            </a:r>
            <a:r>
              <a:rPr sz="1850" spc="-170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to</a:t>
            </a:r>
            <a:r>
              <a:rPr sz="1850" spc="-195" dirty="0">
                <a:latin typeface="Arial MT"/>
                <a:cs typeface="Arial MT"/>
              </a:rPr>
              <a:t> </a:t>
            </a:r>
            <a:r>
              <a:rPr sz="1850" spc="-45" dirty="0">
                <a:latin typeface="Arial MT"/>
                <a:cs typeface="Arial MT"/>
              </a:rPr>
              <a:t>help	</a:t>
            </a:r>
            <a:r>
              <a:rPr sz="1850" spc="-20" dirty="0">
                <a:latin typeface="Arial MT"/>
                <a:cs typeface="Arial MT"/>
              </a:rPr>
              <a:t>reduce </a:t>
            </a:r>
            <a:r>
              <a:rPr sz="1850" spc="-15" dirty="0">
                <a:latin typeface="Arial MT"/>
                <a:cs typeface="Arial MT"/>
              </a:rPr>
              <a:t> 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ss</a:t>
            </a:r>
            <a:r>
              <a:rPr sz="1850" spc="-5" dirty="0">
                <a:latin typeface="Arial MT"/>
                <a:cs typeface="Arial MT"/>
              </a:rPr>
              <a:t>,</a:t>
            </a:r>
            <a:r>
              <a:rPr sz="1850" spc="-285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bu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105" dirty="0">
                <a:latin typeface="Arial MT"/>
                <a:cs typeface="Arial MT"/>
              </a:rPr>
              <a:t>l</a:t>
            </a:r>
            <a:r>
              <a:rPr sz="1850" spc="-5" dirty="0">
                <a:latin typeface="Arial MT"/>
                <a:cs typeface="Arial MT"/>
              </a:rPr>
              <a:t>d</a:t>
            </a:r>
            <a:r>
              <a:rPr sz="1850" spc="40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105" dirty="0">
                <a:latin typeface="Arial MT"/>
                <a:cs typeface="Arial MT"/>
              </a:rPr>
              <a:t>l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20" dirty="0">
                <a:latin typeface="Arial MT"/>
                <a:cs typeface="Arial MT"/>
              </a:rPr>
              <a:t>c</a:t>
            </a:r>
            <a:r>
              <a:rPr sz="1850" spc="-5" dirty="0">
                <a:latin typeface="Arial MT"/>
                <a:cs typeface="Arial MT"/>
              </a:rPr>
              <a:t>e,</a:t>
            </a:r>
            <a:r>
              <a:rPr sz="1850" spc="-20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-5" dirty="0">
                <a:latin typeface="Arial MT"/>
                <a:cs typeface="Arial MT"/>
              </a:rPr>
              <a:t>d</a:t>
            </a:r>
            <a:r>
              <a:rPr sz="1850" spc="-3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d  </a:t>
            </a:r>
            <a:r>
              <a:rPr sz="1850" spc="-30" dirty="0">
                <a:latin typeface="Arial MT"/>
                <a:cs typeface="Arial MT"/>
              </a:rPr>
              <a:t>bette</a:t>
            </a:r>
            <a:r>
              <a:rPr sz="1850" spc="-5" dirty="0">
                <a:latin typeface="Arial MT"/>
                <a:cs typeface="Arial MT"/>
              </a:rPr>
              <a:t>r</a:t>
            </a:r>
            <a:r>
              <a:rPr sz="1850" spc="-14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s</a:t>
            </a:r>
            <a:r>
              <a:rPr sz="1850" spc="-35" dirty="0">
                <a:latin typeface="Arial MT"/>
                <a:cs typeface="Arial MT"/>
              </a:rPr>
              <a:t>l</a:t>
            </a:r>
            <a:r>
              <a:rPr sz="1850" spc="-30" dirty="0">
                <a:latin typeface="Arial MT"/>
                <a:cs typeface="Arial MT"/>
              </a:rPr>
              <a:t>eep</a:t>
            </a:r>
            <a:r>
              <a:rPr sz="1850" spc="-5" dirty="0">
                <a:latin typeface="Arial MT"/>
                <a:cs typeface="Arial MT"/>
              </a:rPr>
              <a:t>.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136" y="4400169"/>
            <a:ext cx="3510915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85"/>
              </a:lnSpc>
              <a:spcBef>
                <a:spcPts val="95"/>
              </a:spcBef>
            </a:pPr>
            <a:r>
              <a:rPr sz="1850" spc="-20" dirty="0">
                <a:latin typeface="Arial MT"/>
                <a:cs typeface="Arial MT"/>
              </a:rPr>
              <a:t>F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ee</a:t>
            </a:r>
            <a:r>
              <a:rPr sz="1850" spc="-190" dirty="0">
                <a:latin typeface="Arial MT"/>
                <a:cs typeface="Arial MT"/>
              </a:rPr>
              <a:t> </a:t>
            </a:r>
            <a:r>
              <a:rPr sz="1850" spc="10" dirty="0">
                <a:latin typeface="Arial MT"/>
                <a:cs typeface="Arial MT"/>
              </a:rPr>
              <a:t>a</a:t>
            </a:r>
            <a:r>
              <a:rPr sz="1850" spc="15" dirty="0">
                <a:latin typeface="Arial MT"/>
                <a:cs typeface="Arial MT"/>
              </a:rPr>
              <a:t>cc</a:t>
            </a:r>
            <a:r>
              <a:rPr sz="1850" spc="10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170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h</a:t>
            </a:r>
            <a:r>
              <a:rPr sz="1850" spc="10" dirty="0">
                <a:latin typeface="Arial MT"/>
                <a:cs typeface="Arial MT"/>
              </a:rPr>
              <a:t>a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170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10" dirty="0">
                <a:latin typeface="Arial MT"/>
                <a:cs typeface="Arial MT"/>
              </a:rPr>
              <a:t>o</a:t>
            </a:r>
            <a:r>
              <a:rPr sz="1850" spc="-5" dirty="0">
                <a:latin typeface="Arial MT"/>
                <a:cs typeface="Arial MT"/>
              </a:rPr>
              <a:t>w</a:t>
            </a:r>
            <a:r>
              <a:rPr sz="1850" spc="-190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b</a:t>
            </a:r>
            <a:r>
              <a:rPr sz="1850" spc="-5" dirty="0">
                <a:latin typeface="Arial MT"/>
                <a:cs typeface="Arial MT"/>
              </a:rPr>
              <a:t>een</a:t>
            </a:r>
            <a:endParaRPr sz="1850">
              <a:latin typeface="Arial MT"/>
              <a:cs typeface="Arial MT"/>
            </a:endParaRPr>
          </a:p>
          <a:p>
            <a:pPr marL="12700">
              <a:lnSpc>
                <a:spcPts val="2185"/>
              </a:lnSpc>
            </a:pP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65" dirty="0">
                <a:latin typeface="Arial MT"/>
                <a:cs typeface="Arial MT"/>
              </a:rPr>
              <a:t>x</a:t>
            </a:r>
            <a:r>
              <a:rPr sz="1850" spc="-35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75" dirty="0">
                <a:latin typeface="Arial MT"/>
                <a:cs typeface="Arial MT"/>
              </a:rPr>
              <a:t>nd</a:t>
            </a:r>
            <a:r>
              <a:rPr sz="1850" spc="-5" dirty="0">
                <a:latin typeface="Arial MT"/>
                <a:cs typeface="Arial MT"/>
              </a:rPr>
              <a:t>ed</a:t>
            </a:r>
            <a:r>
              <a:rPr sz="1850" spc="-35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un</a:t>
            </a:r>
            <a:r>
              <a:rPr sz="1850" spc="-35" dirty="0">
                <a:latin typeface="Arial MT"/>
                <a:cs typeface="Arial MT"/>
              </a:rPr>
              <a:t>t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l</a:t>
            </a:r>
            <a:r>
              <a:rPr sz="1850" spc="10" dirty="0">
                <a:latin typeface="Arial MT"/>
                <a:cs typeface="Arial MT"/>
              </a:rPr>
              <a:t> 3</a:t>
            </a:r>
            <a:r>
              <a:rPr sz="1850" spc="-5" dirty="0">
                <a:latin typeface="Arial MT"/>
                <a:cs typeface="Arial MT"/>
              </a:rPr>
              <a:t>1</a:t>
            </a:r>
            <a:r>
              <a:rPr sz="1850" spc="-114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De</a:t>
            </a:r>
            <a:r>
              <a:rPr sz="1850" spc="20" dirty="0">
                <a:latin typeface="Arial MT"/>
                <a:cs typeface="Arial MT"/>
              </a:rPr>
              <a:t>c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114" dirty="0">
                <a:latin typeface="Arial MT"/>
                <a:cs typeface="Arial MT"/>
              </a:rPr>
              <a:t>m</a:t>
            </a:r>
            <a:r>
              <a:rPr sz="1850" spc="-75" dirty="0">
                <a:latin typeface="Arial MT"/>
                <a:cs typeface="Arial MT"/>
              </a:rPr>
              <a:t>b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235" dirty="0">
                <a:latin typeface="Arial MT"/>
                <a:cs typeface="Arial MT"/>
              </a:rPr>
              <a:t> </a:t>
            </a:r>
            <a:r>
              <a:rPr sz="1850" spc="10" dirty="0">
                <a:latin typeface="Arial MT"/>
                <a:cs typeface="Arial MT"/>
              </a:rPr>
              <a:t>2023</a:t>
            </a:r>
            <a:r>
              <a:rPr sz="1850" dirty="0">
                <a:latin typeface="Arial MT"/>
                <a:cs typeface="Arial MT"/>
              </a:rPr>
              <a:t>.</a:t>
            </a:r>
            <a:endParaRPr sz="18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152" y="5327903"/>
            <a:ext cx="2453640" cy="4693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36541" y="1952625"/>
            <a:ext cx="3722370" cy="3176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u="heavy" dirty="0">
                <a:solidFill>
                  <a:srgbClr val="001F5F"/>
                </a:solidFill>
                <a:uFill>
                  <a:solidFill>
                    <a:srgbClr val="045FC1"/>
                  </a:solidFill>
                </a:uFill>
                <a:latin typeface="Arial"/>
                <a:cs typeface="Arial"/>
              </a:rPr>
              <a:t>Unmind</a:t>
            </a:r>
            <a:endParaRPr sz="1850">
              <a:latin typeface="Arial"/>
              <a:cs typeface="Arial"/>
            </a:endParaRPr>
          </a:p>
          <a:p>
            <a:pPr marL="12700" marR="137160">
              <a:lnSpc>
                <a:spcPct val="98000"/>
              </a:lnSpc>
              <a:spcBef>
                <a:spcPts val="1500"/>
              </a:spcBef>
              <a:tabLst>
                <a:tab pos="1450975" algn="l"/>
              </a:tabLst>
            </a:pPr>
            <a:r>
              <a:rPr sz="1850" spc="-35" dirty="0">
                <a:latin typeface="Arial MT"/>
                <a:cs typeface="Arial MT"/>
              </a:rPr>
              <a:t>Unmind </a:t>
            </a:r>
            <a:r>
              <a:rPr sz="1850" spc="-10" dirty="0">
                <a:latin typeface="Arial MT"/>
                <a:cs typeface="Arial MT"/>
              </a:rPr>
              <a:t>is </a:t>
            </a:r>
            <a:r>
              <a:rPr sz="1850" spc="-5" dirty="0">
                <a:latin typeface="Arial MT"/>
                <a:cs typeface="Arial MT"/>
              </a:rPr>
              <a:t>a </a:t>
            </a:r>
            <a:r>
              <a:rPr sz="1850" spc="-35" dirty="0">
                <a:latin typeface="Arial MT"/>
                <a:cs typeface="Arial MT"/>
              </a:rPr>
              <a:t>mental </a:t>
            </a:r>
            <a:r>
              <a:rPr sz="1850" spc="-30" dirty="0">
                <a:latin typeface="Arial MT"/>
                <a:cs typeface="Arial MT"/>
              </a:rPr>
              <a:t>health </a:t>
            </a:r>
            <a:r>
              <a:rPr sz="1850" spc="-25" dirty="0">
                <a:latin typeface="Arial MT"/>
                <a:cs typeface="Arial MT"/>
              </a:rPr>
              <a:t>platform </a:t>
            </a:r>
            <a:r>
              <a:rPr sz="1850" spc="-50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tha</a:t>
            </a:r>
            <a:r>
              <a:rPr sz="1850" spc="-5" dirty="0">
                <a:latin typeface="Arial MT"/>
                <a:cs typeface="Arial MT"/>
              </a:rPr>
              <a:t>t</a:t>
            </a:r>
            <a:r>
              <a:rPr sz="1850" dirty="0">
                <a:latin typeface="Arial MT"/>
                <a:cs typeface="Arial MT"/>
              </a:rPr>
              <a:t> </a:t>
            </a:r>
            <a:r>
              <a:rPr sz="1850" spc="-12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120" dirty="0">
                <a:latin typeface="Arial MT"/>
                <a:cs typeface="Arial MT"/>
              </a:rPr>
              <a:t>m</a:t>
            </a:r>
            <a:r>
              <a:rPr sz="1850" spc="-75" dirty="0">
                <a:latin typeface="Arial MT"/>
                <a:cs typeface="Arial MT"/>
              </a:rPr>
              <a:t>p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180" dirty="0">
                <a:latin typeface="Arial MT"/>
                <a:cs typeface="Arial MT"/>
              </a:rPr>
              <a:t>w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35" dirty="0">
                <a:latin typeface="Arial MT"/>
                <a:cs typeface="Arial MT"/>
              </a:rPr>
              <a:t> 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aff</a:t>
            </a:r>
            <a:r>
              <a:rPr sz="1850" spc="-225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114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p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oa</a:t>
            </a:r>
            <a:r>
              <a:rPr sz="1850" spc="15" dirty="0">
                <a:latin typeface="Arial MT"/>
                <a:cs typeface="Arial MT"/>
              </a:rPr>
              <a:t>c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55" dirty="0">
                <a:latin typeface="Arial MT"/>
                <a:cs typeface="Arial MT"/>
              </a:rPr>
              <a:t>v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105" dirty="0">
                <a:latin typeface="Arial MT"/>
                <a:cs typeface="Arial MT"/>
              </a:rPr>
              <a:t>l</a:t>
            </a:r>
            <a:r>
              <a:rPr sz="1850" spc="-5" dirty="0">
                <a:latin typeface="Arial MT"/>
                <a:cs typeface="Arial MT"/>
              </a:rPr>
              <a:t>y  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114" dirty="0">
                <a:latin typeface="Arial MT"/>
                <a:cs typeface="Arial MT"/>
              </a:rPr>
              <a:t>m</a:t>
            </a:r>
            <a:r>
              <a:rPr sz="1850" spc="-75" dirty="0">
                <a:latin typeface="Arial MT"/>
                <a:cs typeface="Arial MT"/>
              </a:rPr>
              <a:t>p</a:t>
            </a:r>
            <a:r>
              <a:rPr sz="1850" spc="5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50" dirty="0">
                <a:latin typeface="Arial MT"/>
                <a:cs typeface="Arial MT"/>
              </a:rPr>
              <a:t>v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t</a:t>
            </a:r>
            <a:r>
              <a:rPr sz="1850" spc="-75" dirty="0">
                <a:latin typeface="Arial MT"/>
                <a:cs typeface="Arial MT"/>
              </a:rPr>
              <a:t>h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dirty="0">
                <a:latin typeface="Arial MT"/>
                <a:cs typeface="Arial MT"/>
              </a:rPr>
              <a:t>r	</a:t>
            </a:r>
            <a:r>
              <a:rPr sz="1850" spc="-45" dirty="0">
                <a:latin typeface="Arial MT"/>
                <a:cs typeface="Arial MT"/>
              </a:rPr>
              <a:t>m</a:t>
            </a:r>
            <a:r>
              <a:rPr sz="1850" spc="-40" dirty="0">
                <a:latin typeface="Arial MT"/>
                <a:cs typeface="Arial MT"/>
              </a:rPr>
              <a:t>enta</a:t>
            </a:r>
            <a:r>
              <a:rPr sz="1850" spc="-5" dirty="0">
                <a:latin typeface="Arial MT"/>
                <a:cs typeface="Arial MT"/>
              </a:rPr>
              <a:t>l</a:t>
            </a:r>
            <a:r>
              <a:rPr sz="1850" spc="-95" dirty="0">
                <a:latin typeface="Arial MT"/>
                <a:cs typeface="Arial MT"/>
              </a:rPr>
              <a:t> w</a:t>
            </a:r>
            <a:r>
              <a:rPr sz="1850" spc="-65" dirty="0">
                <a:latin typeface="Arial MT"/>
                <a:cs typeface="Arial MT"/>
              </a:rPr>
              <a:t>e</a:t>
            </a:r>
            <a:r>
              <a:rPr sz="1850" spc="-70" dirty="0">
                <a:latin typeface="Arial MT"/>
                <a:cs typeface="Arial MT"/>
              </a:rPr>
              <a:t>ll</a:t>
            </a:r>
            <a:r>
              <a:rPr sz="1850" spc="-65" dirty="0">
                <a:latin typeface="Arial MT"/>
                <a:cs typeface="Arial MT"/>
              </a:rPr>
              <a:t>be</a:t>
            </a:r>
            <a:r>
              <a:rPr sz="1850" spc="-70" dirty="0">
                <a:latin typeface="Arial MT"/>
                <a:cs typeface="Arial MT"/>
              </a:rPr>
              <a:t>i</a:t>
            </a:r>
            <a:r>
              <a:rPr sz="1850" spc="-65" dirty="0">
                <a:latin typeface="Arial MT"/>
                <a:cs typeface="Arial MT"/>
              </a:rPr>
              <a:t>ng</a:t>
            </a:r>
            <a:r>
              <a:rPr sz="1850" dirty="0">
                <a:latin typeface="Arial MT"/>
                <a:cs typeface="Arial MT"/>
              </a:rPr>
              <a:t>.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It  </a:t>
            </a:r>
            <a:r>
              <a:rPr sz="1850" spc="-35" dirty="0">
                <a:latin typeface="Arial MT"/>
                <a:cs typeface="Arial MT"/>
              </a:rPr>
              <a:t>includes </a:t>
            </a:r>
            <a:r>
              <a:rPr sz="1850" spc="-30" dirty="0">
                <a:latin typeface="Arial MT"/>
                <a:cs typeface="Arial MT"/>
              </a:rPr>
              <a:t>digital</a:t>
            </a:r>
            <a:r>
              <a:rPr sz="1850" spc="-25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programmes </a:t>
            </a:r>
            <a:r>
              <a:rPr sz="1850" spc="-30" dirty="0">
                <a:latin typeface="Arial MT"/>
                <a:cs typeface="Arial MT"/>
              </a:rPr>
              <a:t> des</a:t>
            </a:r>
            <a:r>
              <a:rPr sz="1850" spc="-35" dirty="0">
                <a:latin typeface="Arial MT"/>
                <a:cs typeface="Arial MT"/>
              </a:rPr>
              <a:t>i</a:t>
            </a:r>
            <a:r>
              <a:rPr sz="1850" spc="-30" dirty="0">
                <a:latin typeface="Arial MT"/>
                <a:cs typeface="Arial MT"/>
              </a:rPr>
              <a:t>gne</a:t>
            </a:r>
            <a:r>
              <a:rPr sz="1850" spc="-5" dirty="0">
                <a:latin typeface="Arial MT"/>
                <a:cs typeface="Arial MT"/>
              </a:rPr>
              <a:t>d</a:t>
            </a:r>
            <a:r>
              <a:rPr sz="1850" spc="-7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50" dirty="0">
                <a:latin typeface="Arial MT"/>
                <a:cs typeface="Arial MT"/>
              </a:rPr>
              <a:t>he</a:t>
            </a:r>
            <a:r>
              <a:rPr sz="1850" spc="-55" dirty="0">
                <a:latin typeface="Arial MT"/>
                <a:cs typeface="Arial MT"/>
              </a:rPr>
              <a:t>l</a:t>
            </a:r>
            <a:r>
              <a:rPr sz="1850" spc="-5" dirty="0">
                <a:latin typeface="Arial MT"/>
                <a:cs typeface="Arial MT"/>
              </a:rPr>
              <a:t>p</a:t>
            </a:r>
            <a:r>
              <a:rPr sz="1850" spc="15" dirty="0">
                <a:latin typeface="Arial MT"/>
                <a:cs typeface="Arial MT"/>
              </a:rPr>
              <a:t> </a:t>
            </a:r>
            <a:r>
              <a:rPr sz="1850" spc="-80" dirty="0">
                <a:latin typeface="Arial MT"/>
                <a:cs typeface="Arial MT"/>
              </a:rPr>
              <a:t>w</a:t>
            </a:r>
            <a:r>
              <a:rPr sz="1850" spc="-55" dirty="0">
                <a:latin typeface="Arial MT"/>
                <a:cs typeface="Arial MT"/>
              </a:rPr>
              <a:t>it</a:t>
            </a:r>
            <a:r>
              <a:rPr sz="1850" spc="-5" dirty="0">
                <a:latin typeface="Arial MT"/>
                <a:cs typeface="Arial MT"/>
              </a:rPr>
              <a:t>h</a:t>
            </a:r>
            <a:r>
              <a:rPr sz="1850" spc="-80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s</a:t>
            </a:r>
            <a:r>
              <a:rPr sz="1850" spc="5" dirty="0">
                <a:latin typeface="Arial MT"/>
                <a:cs typeface="Arial MT"/>
              </a:rPr>
              <a:t>t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5" dirty="0">
                <a:latin typeface="Arial MT"/>
                <a:cs typeface="Arial MT"/>
              </a:rPr>
              <a:t>e</a:t>
            </a:r>
            <a:r>
              <a:rPr sz="1850" dirty="0">
                <a:latin typeface="Arial MT"/>
                <a:cs typeface="Arial MT"/>
              </a:rPr>
              <a:t>ss</a:t>
            </a:r>
            <a:r>
              <a:rPr sz="1850" spc="-5" dirty="0">
                <a:latin typeface="Arial MT"/>
                <a:cs typeface="Arial MT"/>
              </a:rPr>
              <a:t>,</a:t>
            </a:r>
            <a:r>
              <a:rPr sz="1850" spc="1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s</a:t>
            </a:r>
            <a:r>
              <a:rPr sz="1850" spc="-35" dirty="0">
                <a:latin typeface="Arial MT"/>
                <a:cs typeface="Arial MT"/>
              </a:rPr>
              <a:t>l</a:t>
            </a:r>
            <a:r>
              <a:rPr sz="1850" spc="-30" dirty="0">
                <a:latin typeface="Arial MT"/>
                <a:cs typeface="Arial MT"/>
              </a:rPr>
              <a:t>eep</a:t>
            </a:r>
            <a:r>
              <a:rPr sz="1850" spc="-5" dirty="0">
                <a:latin typeface="Arial MT"/>
                <a:cs typeface="Arial MT"/>
              </a:rPr>
              <a:t>,  </a:t>
            </a:r>
            <a:r>
              <a:rPr sz="1850" spc="-30" dirty="0">
                <a:latin typeface="Arial MT"/>
                <a:cs typeface="Arial MT"/>
              </a:rPr>
              <a:t>coping, </a:t>
            </a:r>
            <a:r>
              <a:rPr sz="1850" spc="-20" dirty="0">
                <a:latin typeface="Arial MT"/>
                <a:cs typeface="Arial MT"/>
              </a:rPr>
              <a:t>connection,</a:t>
            </a:r>
            <a:r>
              <a:rPr sz="1850" spc="-15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fulfilment </a:t>
            </a:r>
            <a:r>
              <a:rPr sz="1850" spc="-25" dirty="0">
                <a:latin typeface="Arial MT"/>
                <a:cs typeface="Arial MT"/>
              </a:rPr>
              <a:t>and 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nutrition.</a:t>
            </a:r>
            <a:endParaRPr sz="1850">
              <a:latin typeface="Arial MT"/>
              <a:cs typeface="Arial MT"/>
            </a:endParaRPr>
          </a:p>
          <a:p>
            <a:pPr marL="12700" marR="5080">
              <a:lnSpc>
                <a:spcPts val="2180"/>
              </a:lnSpc>
              <a:spcBef>
                <a:spcPts val="1560"/>
              </a:spcBef>
              <a:tabLst>
                <a:tab pos="547370" algn="l"/>
              </a:tabLst>
            </a:pPr>
            <a:r>
              <a:rPr sz="1850" spc="-20" dirty="0">
                <a:latin typeface="Arial MT"/>
                <a:cs typeface="Arial MT"/>
              </a:rPr>
              <a:t>F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ee</a:t>
            </a:r>
            <a:r>
              <a:rPr sz="1850" spc="-19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15" dirty="0">
                <a:latin typeface="Arial MT"/>
                <a:cs typeface="Arial MT"/>
              </a:rPr>
              <a:t>cc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145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h</a:t>
            </a:r>
            <a:r>
              <a:rPr sz="1850" spc="10" dirty="0">
                <a:latin typeface="Arial MT"/>
                <a:cs typeface="Arial MT"/>
              </a:rPr>
              <a:t>a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170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10" dirty="0">
                <a:latin typeface="Arial MT"/>
                <a:cs typeface="Arial MT"/>
              </a:rPr>
              <a:t>o</a:t>
            </a:r>
            <a:r>
              <a:rPr sz="1850" spc="-5" dirty="0">
                <a:latin typeface="Arial MT"/>
                <a:cs typeface="Arial MT"/>
              </a:rPr>
              <a:t>w</a:t>
            </a:r>
            <a:r>
              <a:rPr sz="1850" spc="-195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b</a:t>
            </a:r>
            <a:r>
              <a:rPr sz="1850" spc="10" dirty="0">
                <a:latin typeface="Arial MT"/>
                <a:cs typeface="Arial MT"/>
              </a:rPr>
              <a:t>ee</a:t>
            </a:r>
            <a:r>
              <a:rPr sz="1850" spc="-5" dirty="0">
                <a:latin typeface="Arial MT"/>
                <a:cs typeface="Arial MT"/>
              </a:rPr>
              <a:t>n</a:t>
            </a:r>
            <a:r>
              <a:rPr sz="1850" spc="-14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65" dirty="0">
                <a:latin typeface="Arial MT"/>
                <a:cs typeface="Arial MT"/>
              </a:rPr>
              <a:t>x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75" dirty="0">
                <a:latin typeface="Arial MT"/>
                <a:cs typeface="Arial MT"/>
              </a:rPr>
              <a:t>nd</a:t>
            </a:r>
            <a:r>
              <a:rPr sz="1850" spc="-5" dirty="0">
                <a:latin typeface="Arial MT"/>
                <a:cs typeface="Arial MT"/>
              </a:rPr>
              <a:t>ed  </a:t>
            </a:r>
            <a:r>
              <a:rPr sz="1850" spc="-75" dirty="0">
                <a:latin typeface="Arial MT"/>
                <a:cs typeface="Arial MT"/>
              </a:rPr>
              <a:t>un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l</a:t>
            </a:r>
            <a:r>
              <a:rPr sz="1850" dirty="0">
                <a:latin typeface="Arial MT"/>
                <a:cs typeface="Arial MT"/>
              </a:rPr>
              <a:t>	</a:t>
            </a:r>
            <a:r>
              <a:rPr sz="1850" spc="10" dirty="0">
                <a:latin typeface="Arial MT"/>
                <a:cs typeface="Arial MT"/>
              </a:rPr>
              <a:t>3</a:t>
            </a:r>
            <a:r>
              <a:rPr sz="1850" spc="-5" dirty="0">
                <a:latin typeface="Arial MT"/>
                <a:cs typeface="Arial MT"/>
              </a:rPr>
              <a:t>1</a:t>
            </a:r>
            <a:r>
              <a:rPr sz="1850" spc="-130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D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c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120" dirty="0">
                <a:latin typeface="Arial MT"/>
                <a:cs typeface="Arial MT"/>
              </a:rPr>
              <a:t>m</a:t>
            </a:r>
            <a:r>
              <a:rPr sz="1850" spc="-75" dirty="0">
                <a:latin typeface="Arial MT"/>
                <a:cs typeface="Arial MT"/>
              </a:rPr>
              <a:t>b</a:t>
            </a:r>
            <a:r>
              <a:rPr sz="1850" spc="-5" dirty="0">
                <a:latin typeface="Arial MT"/>
                <a:cs typeface="Arial MT"/>
              </a:rPr>
              <a:t>er</a:t>
            </a:r>
            <a:r>
              <a:rPr sz="1850" spc="-160" dirty="0">
                <a:latin typeface="Arial MT"/>
                <a:cs typeface="Arial MT"/>
              </a:rPr>
              <a:t> </a:t>
            </a:r>
            <a:r>
              <a:rPr sz="1850" spc="10" dirty="0">
                <a:latin typeface="Arial MT"/>
                <a:cs typeface="Arial MT"/>
              </a:rPr>
              <a:t>2023.</a:t>
            </a:r>
            <a:endParaRPr sz="18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9011" y="5414771"/>
            <a:ext cx="1876043" cy="4709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3352" y="6318605"/>
            <a:ext cx="696468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40" dirty="0">
                <a:latin typeface="Arial"/>
                <a:cs typeface="Arial"/>
              </a:rPr>
              <a:t>Findout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more: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www.england.nhs.uk/</a:t>
            </a:r>
            <a:br>
              <a:rPr lang="en-GB" sz="1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</a:br>
            <a:r>
              <a:rPr sz="1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supporting-our-nhs-people/support-now/wellbeing-apps/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9623" y="6099047"/>
            <a:ext cx="502920" cy="6111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30259" y="1846153"/>
            <a:ext cx="3301365" cy="322643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446FC4"/>
                  </a:solidFill>
                </a:uFill>
                <a:latin typeface="Arial"/>
                <a:cs typeface="Arial"/>
              </a:rPr>
              <a:t>Stay</a:t>
            </a:r>
            <a:r>
              <a:rPr sz="1800" b="1" u="heavy" spc="-90" dirty="0">
                <a:solidFill>
                  <a:srgbClr val="001F5F"/>
                </a:solidFill>
                <a:uFill>
                  <a:solidFill>
                    <a:srgbClr val="446FC4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60" dirty="0">
                <a:solidFill>
                  <a:srgbClr val="001F5F"/>
                </a:solidFill>
                <a:uFill>
                  <a:solidFill>
                    <a:srgbClr val="446FC4"/>
                  </a:solidFill>
                </a:uFill>
                <a:latin typeface="Arial"/>
                <a:cs typeface="Arial"/>
              </a:rPr>
              <a:t>A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446FC4"/>
                  </a:solidFill>
                </a:uFill>
                <a:latin typeface="Arial"/>
                <a:cs typeface="Arial"/>
              </a:rPr>
              <a:t>l</a:t>
            </a:r>
            <a:r>
              <a:rPr sz="1800" b="1" u="heavy" spc="5" dirty="0">
                <a:solidFill>
                  <a:srgbClr val="001F5F"/>
                </a:solidFill>
                <a:uFill>
                  <a:solidFill>
                    <a:srgbClr val="446FC4"/>
                  </a:solidFill>
                </a:uFill>
                <a:latin typeface="Arial"/>
                <a:cs typeface="Arial"/>
              </a:rPr>
              <a:t>i</a:t>
            </a:r>
            <a:r>
              <a:rPr sz="1800" b="1" u="heavy" spc="-50" dirty="0">
                <a:solidFill>
                  <a:srgbClr val="001F5F"/>
                </a:solidFill>
                <a:uFill>
                  <a:solidFill>
                    <a:srgbClr val="446FC4"/>
                  </a:solidFill>
                </a:uFill>
                <a:latin typeface="Arial"/>
                <a:cs typeface="Arial"/>
              </a:rPr>
              <a:t>v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446FC4"/>
                  </a:solidFill>
                </a:u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720"/>
              </a:spcBef>
              <a:tabLst>
                <a:tab pos="810895" algn="l"/>
                <a:tab pos="1203960" algn="l"/>
                <a:tab pos="2032000" algn="l"/>
                <a:tab pos="2159635" algn="l"/>
              </a:tabLst>
            </a:pPr>
            <a:r>
              <a:rPr sz="1800" spc="10" dirty="0">
                <a:latin typeface="Arial MT"/>
                <a:cs typeface="Arial MT"/>
              </a:rPr>
              <a:t>T</a:t>
            </a:r>
            <a:r>
              <a:rPr sz="1800" spc="-10" dirty="0">
                <a:latin typeface="Arial MT"/>
                <a:cs typeface="Arial MT"/>
              </a:rPr>
              <a:t>h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spc="-10" dirty="0">
                <a:latin typeface="Arial MT"/>
                <a:cs typeface="Arial MT"/>
              </a:rPr>
              <a:t>ta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2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spc="-20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ve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ap</a:t>
            </a:r>
            <a:r>
              <a:rPr sz="1800" dirty="0">
                <a:latin typeface="Arial MT"/>
                <a:cs typeface="Arial MT"/>
              </a:rPr>
              <a:t>p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 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spc="-10" dirty="0">
                <a:latin typeface="Arial MT"/>
                <a:cs typeface="Arial MT"/>
              </a:rPr>
              <a:t>u</a:t>
            </a:r>
            <a:r>
              <a:rPr sz="1800" dirty="0">
                <a:latin typeface="Arial MT"/>
                <a:cs typeface="Arial MT"/>
              </a:rPr>
              <a:t>ic</a:t>
            </a:r>
            <a:r>
              <a:rPr sz="1800" spc="-10" dirty="0">
                <a:latin typeface="Arial MT"/>
                <a:cs typeface="Arial MT"/>
              </a:rPr>
              <a:t>id</a:t>
            </a:r>
            <a:r>
              <a:rPr sz="1800" dirty="0">
                <a:latin typeface="Arial MT"/>
                <a:cs typeface="Arial MT"/>
              </a:rPr>
              <a:t>e  </a:t>
            </a:r>
            <a:r>
              <a:rPr sz="1800" spc="-5" dirty="0">
                <a:latin typeface="Arial MT"/>
                <a:cs typeface="Arial MT"/>
              </a:rPr>
              <a:t>prevention	resource </a:t>
            </a:r>
            <a:r>
              <a:rPr sz="1800" dirty="0">
                <a:latin typeface="Arial MT"/>
                <a:cs typeface="Arial MT"/>
              </a:rPr>
              <a:t>for the UK,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cked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full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us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ful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5" dirty="0">
                <a:latin typeface="Arial MT"/>
                <a:cs typeface="Arial MT"/>
              </a:rPr>
              <a:t>i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formati</a:t>
            </a:r>
            <a:r>
              <a:rPr sz="1800" spc="-15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n  and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tools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help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stay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safe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</a:t>
            </a:r>
            <a:r>
              <a:rPr sz="1800" spc="-5" dirty="0">
                <a:latin typeface="Arial MT"/>
                <a:cs typeface="Arial MT"/>
              </a:rPr>
              <a:t>n </a:t>
            </a:r>
            <a:r>
              <a:rPr sz="1800" dirty="0">
                <a:latin typeface="Arial MT"/>
                <a:cs typeface="Arial MT"/>
              </a:rPr>
              <a:t>cr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s.</a:t>
            </a:r>
            <a:r>
              <a:rPr sz="1800" spc="-165" dirty="0">
                <a:latin typeface="Arial MT"/>
                <a:cs typeface="Arial MT"/>
              </a:rPr>
              <a:t> </a:t>
            </a:r>
            <a:r>
              <a:rPr sz="1800" spc="-425" dirty="0">
                <a:latin typeface="Arial MT"/>
                <a:cs typeface="Arial MT"/>
              </a:rPr>
              <a:t>Y</a:t>
            </a:r>
            <a:r>
              <a:rPr sz="1800" spc="-7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u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y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u are  </a:t>
            </a:r>
            <a:r>
              <a:rPr sz="1800" spc="-10" dirty="0">
                <a:latin typeface="Arial MT"/>
                <a:cs typeface="Arial MT"/>
              </a:rPr>
              <a:t>having	</a:t>
            </a:r>
            <a:r>
              <a:rPr sz="1800" spc="-5" dirty="0">
                <a:latin typeface="Arial MT"/>
                <a:cs typeface="Arial MT"/>
              </a:rPr>
              <a:t>thoughts of suicide or </a:t>
            </a:r>
            <a:r>
              <a:rPr sz="1800" dirty="0">
                <a:latin typeface="Arial MT"/>
                <a:cs typeface="Arial MT"/>
              </a:rPr>
              <a:t>if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concerned	</a:t>
            </a:r>
            <a:r>
              <a:rPr sz="1800" spc="-10" dirty="0">
                <a:latin typeface="Arial MT"/>
                <a:cs typeface="Arial MT"/>
              </a:rPr>
              <a:t>about </a:t>
            </a:r>
            <a:r>
              <a:rPr sz="1800" spc="-5" dirty="0">
                <a:latin typeface="Arial MT"/>
                <a:cs typeface="Arial MT"/>
              </a:rPr>
              <a:t> someone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else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may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Arial MT"/>
                <a:cs typeface="Arial MT"/>
              </a:rPr>
              <a:t>be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considering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suicide.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64040" y="5320284"/>
            <a:ext cx="842772" cy="69799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050791" y="1959864"/>
            <a:ext cx="0" cy="3838575"/>
          </a:xfrm>
          <a:custGeom>
            <a:avLst/>
            <a:gdLst/>
            <a:ahLst/>
            <a:cxnLst/>
            <a:rect l="l" t="t" r="r" b="b"/>
            <a:pathLst>
              <a:path h="3838575">
                <a:moveTo>
                  <a:pt x="0" y="0"/>
                </a:moveTo>
                <a:lnTo>
                  <a:pt x="0" y="3838549"/>
                </a:lnTo>
              </a:path>
            </a:pathLst>
          </a:custGeom>
          <a:ln w="9525">
            <a:solidFill>
              <a:srgbClr val="DA2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4256" y="1959864"/>
            <a:ext cx="0" cy="3838575"/>
          </a:xfrm>
          <a:custGeom>
            <a:avLst/>
            <a:gdLst/>
            <a:ahLst/>
            <a:cxnLst/>
            <a:rect l="l" t="t" r="r" b="b"/>
            <a:pathLst>
              <a:path h="3838575">
                <a:moveTo>
                  <a:pt x="0" y="0"/>
                </a:moveTo>
                <a:lnTo>
                  <a:pt x="0" y="3838549"/>
                </a:lnTo>
              </a:path>
            </a:pathLst>
          </a:custGeom>
          <a:ln w="9525">
            <a:solidFill>
              <a:srgbClr val="DA2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455" y="546608"/>
            <a:ext cx="5506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69B3"/>
                </a:solidFill>
                <a:latin typeface="Arial MT"/>
                <a:cs typeface="Arial MT"/>
              </a:rPr>
              <a:t>Financial</a:t>
            </a:r>
            <a:r>
              <a:rPr spc="-4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0069B3"/>
                </a:solidFill>
                <a:latin typeface="Arial MT"/>
                <a:cs typeface="Arial MT"/>
              </a:rPr>
              <a:t>wellbeing</a:t>
            </a:r>
            <a:r>
              <a:rPr spc="-6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0069B3"/>
                </a:solidFill>
                <a:latin typeface="Arial MT"/>
                <a:cs typeface="Arial MT"/>
              </a:rPr>
              <a:t>support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762" y="1442669"/>
            <a:ext cx="10956290" cy="3914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240665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 MT"/>
                <a:cs typeface="Arial MT"/>
              </a:rPr>
              <a:t>Financial concerns have </a:t>
            </a:r>
            <a:r>
              <a:rPr sz="1700" spc="-5" dirty="0">
                <a:latin typeface="Arial MT"/>
                <a:cs typeface="Arial MT"/>
              </a:rPr>
              <a:t>consistently been </a:t>
            </a:r>
            <a:r>
              <a:rPr sz="1700" dirty="0">
                <a:latin typeface="Arial MT"/>
                <a:cs typeface="Arial MT"/>
              </a:rPr>
              <a:t>one of </a:t>
            </a:r>
            <a:r>
              <a:rPr sz="1700" spc="-5" dirty="0">
                <a:latin typeface="Arial MT"/>
                <a:cs typeface="Arial MT"/>
              </a:rPr>
              <a:t>the top </a:t>
            </a:r>
            <a:r>
              <a:rPr sz="1700" dirty="0">
                <a:latin typeface="Arial MT"/>
                <a:cs typeface="Arial MT"/>
              </a:rPr>
              <a:t>reasons that colleagues contact </a:t>
            </a:r>
            <a:r>
              <a:rPr sz="1700" spc="-10" dirty="0">
                <a:latin typeface="Arial MT"/>
                <a:cs typeface="Arial MT"/>
              </a:rPr>
              <a:t>staff </a:t>
            </a:r>
            <a:r>
              <a:rPr sz="1700" dirty="0">
                <a:latin typeface="Arial MT"/>
                <a:cs typeface="Arial MT"/>
              </a:rPr>
              <a:t>support services.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As such, </a:t>
            </a:r>
            <a:r>
              <a:rPr sz="1700" spc="-20" dirty="0">
                <a:latin typeface="Arial MT"/>
                <a:cs typeface="Arial MT"/>
              </a:rPr>
              <a:t>we’ve </a:t>
            </a:r>
            <a:r>
              <a:rPr sz="1700" dirty="0">
                <a:latin typeface="Arial MT"/>
                <a:cs typeface="Arial MT"/>
              </a:rPr>
              <a:t>partnered </a:t>
            </a:r>
            <a:r>
              <a:rPr sz="1700" spc="-25" dirty="0">
                <a:latin typeface="Arial MT"/>
                <a:cs typeface="Arial MT"/>
              </a:rPr>
              <a:t>with </a:t>
            </a:r>
            <a:r>
              <a:rPr sz="1700" spc="-5" dirty="0">
                <a:latin typeface="Arial MT"/>
                <a:cs typeface="Arial MT"/>
              </a:rPr>
              <a:t>the </a:t>
            </a:r>
            <a:r>
              <a:rPr sz="1700" dirty="0">
                <a:latin typeface="Arial MT"/>
                <a:cs typeface="Arial MT"/>
              </a:rPr>
              <a:t>Money </a:t>
            </a:r>
            <a:r>
              <a:rPr sz="1700" spc="-10" dirty="0">
                <a:latin typeface="Arial MT"/>
                <a:cs typeface="Arial MT"/>
              </a:rPr>
              <a:t>Helper </a:t>
            </a:r>
            <a:r>
              <a:rPr sz="1700" spc="-15" dirty="0">
                <a:latin typeface="Arial MT"/>
                <a:cs typeface="Arial MT"/>
              </a:rPr>
              <a:t>(formerly known </a:t>
            </a:r>
            <a:r>
              <a:rPr sz="1700" spc="-10" dirty="0">
                <a:latin typeface="Arial MT"/>
                <a:cs typeface="Arial MT"/>
              </a:rPr>
              <a:t>as the </a:t>
            </a:r>
            <a:r>
              <a:rPr sz="1700" spc="-15" dirty="0">
                <a:latin typeface="Arial MT"/>
                <a:cs typeface="Arial MT"/>
              </a:rPr>
              <a:t>Money </a:t>
            </a:r>
            <a:r>
              <a:rPr sz="1700" spc="-10" dirty="0">
                <a:latin typeface="Arial MT"/>
                <a:cs typeface="Arial MT"/>
              </a:rPr>
              <a:t>Advice </a:t>
            </a:r>
            <a:r>
              <a:rPr sz="1700" dirty="0">
                <a:latin typeface="Arial MT"/>
                <a:cs typeface="Arial MT"/>
              </a:rPr>
              <a:t>Service) </a:t>
            </a:r>
            <a:r>
              <a:rPr sz="1700" spc="-5" dirty="0">
                <a:latin typeface="Arial MT"/>
                <a:cs typeface="Arial MT"/>
              </a:rPr>
              <a:t>to </a:t>
            </a:r>
            <a:r>
              <a:rPr sz="1700" dirty="0">
                <a:latin typeface="Arial MT"/>
                <a:cs typeface="Arial MT"/>
              </a:rPr>
              <a:t>bring </a:t>
            </a:r>
            <a:r>
              <a:rPr sz="1700" spc="-25" dirty="0">
                <a:latin typeface="Arial MT"/>
                <a:cs typeface="Arial MT"/>
              </a:rPr>
              <a:t>you 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financial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support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help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you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manage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your</a:t>
            </a:r>
            <a:r>
              <a:rPr sz="1700" spc="5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finances</a:t>
            </a:r>
            <a:r>
              <a:rPr sz="1700" spc="-5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at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home.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NHS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staff</a:t>
            </a:r>
            <a:r>
              <a:rPr sz="17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support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line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telephone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support</a:t>
            </a:r>
            <a:r>
              <a:rPr sz="17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line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5" dirty="0">
                <a:latin typeface="Arial MT"/>
                <a:cs typeface="Arial MT"/>
              </a:rPr>
              <a:t>NHS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colleagues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can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call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this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dedicated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support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line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for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free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and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impartial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money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advice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from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Monday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Friday,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Arial MT"/>
                <a:cs typeface="Arial MT"/>
              </a:rPr>
              <a:t>8am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6pm.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6EC0"/>
                </a:solidFill>
                <a:latin typeface="Arial"/>
                <a:cs typeface="Arial"/>
              </a:rPr>
              <a:t>Call:</a:t>
            </a:r>
            <a:r>
              <a:rPr sz="1700" b="1" spc="-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0800 448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0826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WhatsApp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spc="-10" dirty="0">
                <a:solidFill>
                  <a:srgbClr val="4F81BC"/>
                </a:solidFill>
                <a:latin typeface="Arial"/>
                <a:cs typeface="Arial"/>
              </a:rPr>
              <a:t>Add</a:t>
            </a:r>
            <a:r>
              <a:rPr sz="1700" b="1" spc="2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+44 7701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342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744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your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WhatsApp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and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send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Money</a:t>
            </a:r>
            <a:r>
              <a:rPr sz="1700" spc="-9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Advice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Service’s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national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support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team</a:t>
            </a:r>
            <a:r>
              <a:rPr sz="1700" dirty="0">
                <a:latin typeface="Arial MT"/>
                <a:cs typeface="Arial MT"/>
              </a:rPr>
              <a:t> a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message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Arial MT"/>
                <a:cs typeface="Arial MT"/>
              </a:rPr>
              <a:t>for</a:t>
            </a:r>
            <a:r>
              <a:rPr sz="1700" dirty="0">
                <a:latin typeface="Arial MT"/>
                <a:cs typeface="Arial MT"/>
              </a:rPr>
              <a:t> help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with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sorting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out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your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debts,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credit questions and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pensions guidance.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Webchat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-55" dirty="0">
                <a:latin typeface="Arial MT"/>
                <a:cs typeface="Arial MT"/>
              </a:rPr>
              <a:t>You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also chat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one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of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the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Money</a:t>
            </a:r>
            <a:r>
              <a:rPr sz="1700" spc="-9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Advice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Service </a:t>
            </a:r>
            <a:r>
              <a:rPr sz="1700" spc="-5" dirty="0">
                <a:latin typeface="Arial MT"/>
                <a:cs typeface="Arial MT"/>
              </a:rPr>
              <a:t>team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via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their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online</a:t>
            </a:r>
            <a:r>
              <a:rPr sz="17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17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portal</a:t>
            </a:r>
            <a:r>
              <a:rPr sz="1700" dirty="0">
                <a:latin typeface="Arial MT"/>
                <a:cs typeface="Arial MT"/>
              </a:rPr>
              <a:t>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932" y="6407302"/>
            <a:ext cx="7935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Find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out</a:t>
            </a:r>
            <a:r>
              <a:rPr sz="1400" b="1" spc="1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more: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u="heavy" spc="-20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Arial MT"/>
                <a:cs typeface="Arial MT"/>
              </a:rPr>
              <a:t>https://</a:t>
            </a:r>
            <a:r>
              <a:rPr sz="1400" u="heavy" spc="-20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Arial MT"/>
                <a:cs typeface="Arial MT"/>
                <a:hlinkClick r:id="rId4"/>
              </a:rPr>
              <a:t>www.england.nhs.uk/supporting-our-nhs-people/support-now/financial-support/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6866" y="309326"/>
            <a:ext cx="1434293" cy="8444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017" y="513079"/>
            <a:ext cx="985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69B3"/>
                </a:solidFill>
                <a:latin typeface="Arial MT"/>
                <a:cs typeface="Arial MT"/>
              </a:rPr>
              <a:t>Supporting</a:t>
            </a:r>
            <a:r>
              <a:rPr spc="-26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you</a:t>
            </a:r>
            <a:r>
              <a:rPr spc="-16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to</a:t>
            </a:r>
            <a:r>
              <a:rPr spc="-2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manage</a:t>
            </a:r>
            <a:r>
              <a:rPr spc="-11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your</a:t>
            </a:r>
            <a:r>
              <a:rPr spc="-10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work-life</a:t>
            </a:r>
            <a:r>
              <a:rPr spc="-14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balance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6777" y="1706118"/>
            <a:ext cx="528256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WorkLife</a:t>
            </a:r>
            <a:r>
              <a:rPr sz="185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Central</a:t>
            </a:r>
            <a:r>
              <a:rPr sz="185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(formerly</a:t>
            </a:r>
            <a:r>
              <a:rPr sz="1850" b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Cityparents)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99100"/>
              </a:lnSpc>
              <a:spcBef>
                <a:spcPts val="1605"/>
              </a:spcBef>
            </a:pPr>
            <a:r>
              <a:rPr sz="1850" spc="-30" dirty="0">
                <a:latin typeface="Arial MT"/>
                <a:cs typeface="Arial MT"/>
              </a:rPr>
              <a:t>WorkLife </a:t>
            </a:r>
            <a:r>
              <a:rPr sz="1850" spc="-25" dirty="0">
                <a:latin typeface="Arial MT"/>
                <a:cs typeface="Arial MT"/>
              </a:rPr>
              <a:t>Central </a:t>
            </a:r>
            <a:r>
              <a:rPr sz="1850" spc="-5" dirty="0">
                <a:latin typeface="Arial MT"/>
                <a:cs typeface="Arial MT"/>
              </a:rPr>
              <a:t>are </a:t>
            </a:r>
            <a:r>
              <a:rPr sz="1850" spc="-15" dirty="0">
                <a:latin typeface="Arial MT"/>
                <a:cs typeface="Arial MT"/>
              </a:rPr>
              <a:t>offering </a:t>
            </a:r>
            <a:r>
              <a:rPr sz="1850" spc="-20" dirty="0">
                <a:latin typeface="Arial MT"/>
                <a:cs typeface="Arial MT"/>
              </a:rPr>
              <a:t>all </a:t>
            </a:r>
            <a:r>
              <a:rPr sz="1850" dirty="0">
                <a:latin typeface="Arial MT"/>
                <a:cs typeface="Arial MT"/>
              </a:rPr>
              <a:t>NHS </a:t>
            </a:r>
            <a:r>
              <a:rPr sz="1850" spc="-30" dirty="0">
                <a:latin typeface="Arial MT"/>
                <a:cs typeface="Arial MT"/>
              </a:rPr>
              <a:t>colleagues </a:t>
            </a:r>
            <a:r>
              <a:rPr sz="1850" spc="-2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acc</a:t>
            </a:r>
            <a:r>
              <a:rPr sz="1850" dirty="0">
                <a:latin typeface="Arial MT"/>
                <a:cs typeface="Arial MT"/>
              </a:rPr>
              <a:t>e</a:t>
            </a:r>
            <a:r>
              <a:rPr sz="1850" spc="-5" dirty="0">
                <a:latin typeface="Arial MT"/>
                <a:cs typeface="Arial MT"/>
              </a:rPr>
              <a:t>ss</a:t>
            </a:r>
            <a:r>
              <a:rPr sz="1850" spc="-1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7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the</a:t>
            </a:r>
            <a:r>
              <a:rPr sz="1850" spc="-35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r</a:t>
            </a:r>
            <a:r>
              <a:rPr sz="1850" spc="-60" dirty="0">
                <a:latin typeface="Arial MT"/>
                <a:cs typeface="Arial MT"/>
              </a:rPr>
              <a:t> </a:t>
            </a:r>
            <a:r>
              <a:rPr sz="1850" spc="-50" dirty="0">
                <a:latin typeface="Arial MT"/>
                <a:cs typeface="Arial MT"/>
              </a:rPr>
              <a:t>on</a:t>
            </a:r>
            <a:r>
              <a:rPr sz="1850" spc="-55" dirty="0">
                <a:latin typeface="Arial MT"/>
                <a:cs typeface="Arial MT"/>
              </a:rPr>
              <a:t>li</a:t>
            </a:r>
            <a:r>
              <a:rPr sz="1850" spc="-50" dirty="0">
                <a:latin typeface="Arial MT"/>
                <a:cs typeface="Arial MT"/>
              </a:rPr>
              <a:t>n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90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p</a:t>
            </a:r>
            <a:r>
              <a:rPr sz="1850" spc="-45" dirty="0">
                <a:latin typeface="Arial MT"/>
                <a:cs typeface="Arial MT"/>
              </a:rPr>
              <a:t>r</a:t>
            </a:r>
            <a:r>
              <a:rPr sz="1850" spc="-40" dirty="0">
                <a:latin typeface="Arial MT"/>
                <a:cs typeface="Arial MT"/>
              </a:rPr>
              <a:t>og</a:t>
            </a:r>
            <a:r>
              <a:rPr sz="1850" spc="-45" dirty="0">
                <a:latin typeface="Arial MT"/>
                <a:cs typeface="Arial MT"/>
              </a:rPr>
              <a:t>r</a:t>
            </a:r>
            <a:r>
              <a:rPr sz="1850" spc="-40" dirty="0">
                <a:latin typeface="Arial MT"/>
                <a:cs typeface="Arial MT"/>
              </a:rPr>
              <a:t>a</a:t>
            </a:r>
            <a:r>
              <a:rPr sz="1850" spc="-45" dirty="0">
                <a:latin typeface="Arial MT"/>
                <a:cs typeface="Arial MT"/>
              </a:rPr>
              <a:t>mm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10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tha</a:t>
            </a:r>
            <a:r>
              <a:rPr sz="1850" spc="-5" dirty="0">
                <a:latin typeface="Arial MT"/>
                <a:cs typeface="Arial MT"/>
              </a:rPr>
              <a:t>t</a:t>
            </a:r>
            <a:r>
              <a:rPr sz="1850" spc="-90" dirty="0">
                <a:latin typeface="Arial MT"/>
                <a:cs typeface="Arial MT"/>
              </a:rPr>
              <a:t> </a:t>
            </a:r>
            <a:r>
              <a:rPr sz="1850" spc="-45" dirty="0">
                <a:latin typeface="Arial MT"/>
                <a:cs typeface="Arial MT"/>
              </a:rPr>
              <a:t>i</a:t>
            </a:r>
            <a:r>
              <a:rPr sz="1850" spc="-40" dirty="0">
                <a:latin typeface="Arial MT"/>
                <a:cs typeface="Arial MT"/>
              </a:rPr>
              <a:t>n</a:t>
            </a:r>
            <a:r>
              <a:rPr sz="1850" spc="-45" dirty="0">
                <a:latin typeface="Arial MT"/>
                <a:cs typeface="Arial MT"/>
              </a:rPr>
              <a:t>cl</a:t>
            </a:r>
            <a:r>
              <a:rPr sz="1850" spc="-40" dirty="0">
                <a:latin typeface="Arial MT"/>
                <a:cs typeface="Arial MT"/>
              </a:rPr>
              <a:t>ude</a:t>
            </a:r>
            <a:r>
              <a:rPr sz="1850" spc="-5" dirty="0">
                <a:latin typeface="Arial MT"/>
                <a:cs typeface="Arial MT"/>
              </a:rPr>
              <a:t>s  </a:t>
            </a:r>
            <a:r>
              <a:rPr sz="1850" spc="-30" dirty="0">
                <a:latin typeface="Arial MT"/>
                <a:cs typeface="Arial MT"/>
              </a:rPr>
              <a:t>pos</a:t>
            </a:r>
            <a:r>
              <a:rPr sz="1850" spc="-35" dirty="0">
                <a:latin typeface="Arial MT"/>
                <a:cs typeface="Arial MT"/>
              </a:rPr>
              <a:t>i</a:t>
            </a:r>
            <a:r>
              <a:rPr sz="1850" spc="-30" dirty="0">
                <a:latin typeface="Arial MT"/>
                <a:cs typeface="Arial MT"/>
              </a:rPr>
              <a:t>t</a:t>
            </a:r>
            <a:r>
              <a:rPr sz="1850" spc="-35" dirty="0">
                <a:latin typeface="Arial MT"/>
                <a:cs typeface="Arial MT"/>
              </a:rPr>
              <a:t>i</a:t>
            </a:r>
            <a:r>
              <a:rPr sz="1850" spc="-30" dirty="0">
                <a:latin typeface="Arial MT"/>
                <a:cs typeface="Arial MT"/>
              </a:rPr>
              <a:t>v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1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an</a:t>
            </a:r>
            <a:r>
              <a:rPr sz="1850" spc="-5" dirty="0">
                <a:latin typeface="Arial MT"/>
                <a:cs typeface="Arial MT"/>
              </a:rPr>
              <a:t>d</a:t>
            </a:r>
            <a:r>
              <a:rPr sz="1850" dirty="0">
                <a:latin typeface="Arial MT"/>
                <a:cs typeface="Arial MT"/>
              </a:rPr>
              <a:t> </a:t>
            </a:r>
            <a:r>
              <a:rPr sz="1850" spc="-10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practi</a:t>
            </a:r>
            <a:r>
              <a:rPr sz="1850" spc="-20" dirty="0">
                <a:latin typeface="Arial MT"/>
                <a:cs typeface="Arial MT"/>
              </a:rPr>
              <a:t>c</a:t>
            </a:r>
            <a:r>
              <a:rPr sz="1850" spc="-15" dirty="0">
                <a:latin typeface="Arial MT"/>
                <a:cs typeface="Arial MT"/>
              </a:rPr>
              <a:t>a</a:t>
            </a:r>
            <a:r>
              <a:rPr sz="1850" spc="-5" dirty="0">
                <a:latin typeface="Arial MT"/>
                <a:cs typeface="Arial MT"/>
              </a:rPr>
              <a:t>l</a:t>
            </a:r>
            <a:r>
              <a:rPr sz="1850" spc="-31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suppo</a:t>
            </a:r>
            <a:r>
              <a:rPr sz="1850" spc="-35" dirty="0">
                <a:latin typeface="Arial MT"/>
                <a:cs typeface="Arial MT"/>
              </a:rPr>
              <a:t>r</a:t>
            </a:r>
            <a:r>
              <a:rPr sz="1850" spc="-3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,</a:t>
            </a:r>
            <a:r>
              <a:rPr sz="1850" spc="-12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de</a:t>
            </a:r>
            <a:r>
              <a:rPr sz="1850" spc="-35" dirty="0">
                <a:latin typeface="Arial MT"/>
                <a:cs typeface="Arial MT"/>
              </a:rPr>
              <a:t>li</a:t>
            </a:r>
            <a:r>
              <a:rPr sz="1850" spc="-30" dirty="0">
                <a:latin typeface="Arial MT"/>
                <a:cs typeface="Arial MT"/>
              </a:rPr>
              <a:t>v</a:t>
            </a:r>
            <a:r>
              <a:rPr sz="1850" spc="-25" dirty="0">
                <a:latin typeface="Arial MT"/>
                <a:cs typeface="Arial MT"/>
              </a:rPr>
              <a:t>e</a:t>
            </a:r>
            <a:r>
              <a:rPr sz="1850" spc="-35" dirty="0">
                <a:latin typeface="Arial MT"/>
                <a:cs typeface="Arial MT"/>
              </a:rPr>
              <a:t>r</a:t>
            </a:r>
            <a:r>
              <a:rPr sz="1850" spc="-25" dirty="0">
                <a:latin typeface="Arial MT"/>
                <a:cs typeface="Arial MT"/>
              </a:rPr>
              <a:t>e</a:t>
            </a:r>
            <a:r>
              <a:rPr sz="1850" spc="-5" dirty="0">
                <a:latin typeface="Arial MT"/>
                <a:cs typeface="Arial MT"/>
              </a:rPr>
              <a:t>d</a:t>
            </a:r>
            <a:r>
              <a:rPr sz="1850" spc="-150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th</a:t>
            </a:r>
            <a:r>
              <a:rPr sz="1850" spc="-45" dirty="0">
                <a:latin typeface="Arial MT"/>
                <a:cs typeface="Arial MT"/>
              </a:rPr>
              <a:t>r</a:t>
            </a:r>
            <a:r>
              <a:rPr sz="1850" spc="-40" dirty="0">
                <a:latin typeface="Arial MT"/>
                <a:cs typeface="Arial MT"/>
              </a:rPr>
              <a:t>oug</a:t>
            </a:r>
            <a:r>
              <a:rPr sz="1850" spc="-5" dirty="0">
                <a:latin typeface="Arial MT"/>
                <a:cs typeface="Arial MT"/>
              </a:rPr>
              <a:t>h  </a:t>
            </a:r>
            <a:r>
              <a:rPr sz="1850" spc="-30" dirty="0">
                <a:latin typeface="Arial MT"/>
                <a:cs typeface="Arial MT"/>
              </a:rPr>
              <a:t>expert-led</a:t>
            </a:r>
            <a:r>
              <a:rPr sz="1850" spc="-165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webinars</a:t>
            </a:r>
            <a:r>
              <a:rPr sz="1850" spc="-8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and</a:t>
            </a:r>
            <a:r>
              <a:rPr sz="1850" spc="-5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seminars,</a:t>
            </a:r>
            <a:r>
              <a:rPr sz="1850" spc="-254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as</a:t>
            </a:r>
            <a:r>
              <a:rPr sz="1850" spc="-140" dirty="0">
                <a:latin typeface="Arial MT"/>
                <a:cs typeface="Arial MT"/>
              </a:rPr>
              <a:t> </a:t>
            </a:r>
            <a:r>
              <a:rPr sz="1850" spc="-55" dirty="0">
                <a:latin typeface="Arial MT"/>
                <a:cs typeface="Arial MT"/>
              </a:rPr>
              <a:t>well</a:t>
            </a:r>
            <a:r>
              <a:rPr sz="1850" spc="-13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as</a:t>
            </a:r>
            <a:r>
              <a:rPr sz="1850" spc="-15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advice, </a:t>
            </a:r>
            <a:r>
              <a:rPr sz="1850" spc="-500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peer </a:t>
            </a:r>
            <a:r>
              <a:rPr sz="1850" spc="-25" dirty="0">
                <a:latin typeface="Arial MT"/>
                <a:cs typeface="Arial MT"/>
              </a:rPr>
              <a:t>insights, </a:t>
            </a:r>
            <a:r>
              <a:rPr sz="1850" spc="-45" dirty="0">
                <a:latin typeface="Arial MT"/>
                <a:cs typeface="Arial MT"/>
              </a:rPr>
              <a:t>online </a:t>
            </a:r>
            <a:r>
              <a:rPr sz="1850" spc="-15" dirty="0">
                <a:latin typeface="Arial MT"/>
                <a:cs typeface="Arial MT"/>
              </a:rPr>
              <a:t>articles, </a:t>
            </a:r>
            <a:r>
              <a:rPr sz="1850" spc="-40" dirty="0">
                <a:latin typeface="Arial MT"/>
                <a:cs typeface="Arial MT"/>
              </a:rPr>
              <a:t>blogs </a:t>
            </a:r>
            <a:r>
              <a:rPr sz="1850" spc="-15" dirty="0">
                <a:latin typeface="Arial MT"/>
                <a:cs typeface="Arial MT"/>
              </a:rPr>
              <a:t>and podcasts </a:t>
            </a:r>
            <a:r>
              <a:rPr sz="1850" spc="-5" dirty="0">
                <a:latin typeface="Arial MT"/>
                <a:cs typeface="Arial MT"/>
              </a:rPr>
              <a:t>on </a:t>
            </a:r>
            <a:r>
              <a:rPr sz="1850" spc="-50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specific </a:t>
            </a:r>
            <a:r>
              <a:rPr sz="1850" spc="-15" dirty="0">
                <a:latin typeface="Arial MT"/>
                <a:cs typeface="Arial MT"/>
              </a:rPr>
              <a:t>topics </a:t>
            </a:r>
            <a:r>
              <a:rPr sz="1850" spc="-5" dirty="0">
                <a:latin typeface="Arial MT"/>
                <a:cs typeface="Arial MT"/>
              </a:rPr>
              <a:t>such as </a:t>
            </a:r>
            <a:r>
              <a:rPr sz="1850" spc="-35" dirty="0">
                <a:latin typeface="Arial MT"/>
                <a:cs typeface="Arial MT"/>
              </a:rPr>
              <a:t>health </a:t>
            </a:r>
            <a:r>
              <a:rPr sz="1850" spc="-20" dirty="0">
                <a:latin typeface="Arial MT"/>
                <a:cs typeface="Arial MT"/>
              </a:rPr>
              <a:t>and </a:t>
            </a:r>
            <a:r>
              <a:rPr sz="1850" spc="-60" dirty="0">
                <a:latin typeface="Arial MT"/>
                <a:cs typeface="Arial MT"/>
              </a:rPr>
              <a:t>wellbeing, 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be</a:t>
            </a:r>
            <a:r>
              <a:rPr sz="1850" spc="-35" dirty="0">
                <a:latin typeface="Arial MT"/>
                <a:cs typeface="Arial MT"/>
              </a:rPr>
              <a:t>r</a:t>
            </a:r>
            <a:r>
              <a:rPr sz="1850" spc="-30" dirty="0">
                <a:latin typeface="Arial MT"/>
                <a:cs typeface="Arial MT"/>
              </a:rPr>
              <a:t>eave</a:t>
            </a:r>
            <a:r>
              <a:rPr sz="1850" spc="-35" dirty="0">
                <a:latin typeface="Arial MT"/>
                <a:cs typeface="Arial MT"/>
              </a:rPr>
              <a:t>m</a:t>
            </a:r>
            <a:r>
              <a:rPr sz="1850" spc="-40" dirty="0">
                <a:latin typeface="Arial MT"/>
                <a:cs typeface="Arial MT"/>
              </a:rPr>
              <a:t>en</a:t>
            </a:r>
            <a:r>
              <a:rPr sz="1850" spc="-5" dirty="0">
                <a:latin typeface="Arial MT"/>
                <a:cs typeface="Arial MT"/>
              </a:rPr>
              <a:t>t</a:t>
            </a:r>
            <a:r>
              <a:rPr sz="1850" spc="-19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an</a:t>
            </a:r>
            <a:r>
              <a:rPr sz="1850" spc="-5" dirty="0">
                <a:latin typeface="Arial MT"/>
                <a:cs typeface="Arial MT"/>
              </a:rPr>
              <a:t>d</a:t>
            </a:r>
            <a:r>
              <a:rPr sz="1850" spc="-15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othe</a:t>
            </a:r>
            <a:r>
              <a:rPr sz="1850" spc="-20" dirty="0">
                <a:latin typeface="Arial MT"/>
                <a:cs typeface="Arial MT"/>
              </a:rPr>
              <a:t>rs</a:t>
            </a:r>
            <a:r>
              <a:rPr sz="1850" spc="-5" dirty="0">
                <a:latin typeface="Arial MT"/>
                <a:cs typeface="Arial MT"/>
              </a:rPr>
              <a:t>.</a:t>
            </a:r>
            <a:endParaRPr sz="1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Arial MT"/>
              <a:cs typeface="Arial MT"/>
            </a:endParaRPr>
          </a:p>
          <a:p>
            <a:pPr marL="12700" marR="824865">
              <a:lnSpc>
                <a:spcPct val="99100"/>
              </a:lnSpc>
            </a:pPr>
            <a:r>
              <a:rPr sz="1850" spc="-35" dirty="0">
                <a:latin typeface="Arial MT"/>
                <a:cs typeface="Arial MT"/>
              </a:rPr>
              <a:t>T</a:t>
            </a:r>
            <a:r>
              <a:rPr sz="1850" spc="-30" dirty="0">
                <a:latin typeface="Arial MT"/>
                <a:cs typeface="Arial MT"/>
              </a:rPr>
              <a:t>he</a:t>
            </a:r>
            <a:r>
              <a:rPr sz="1850" spc="-5" dirty="0">
                <a:latin typeface="Arial MT"/>
                <a:cs typeface="Arial MT"/>
              </a:rPr>
              <a:t>y</a:t>
            </a:r>
            <a:r>
              <a:rPr sz="1850" spc="-7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aim</a:t>
            </a:r>
            <a:r>
              <a:rPr sz="1850" spc="-2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65" dirty="0">
                <a:latin typeface="Arial MT"/>
                <a:cs typeface="Arial MT"/>
              </a:rPr>
              <a:t> </a:t>
            </a:r>
            <a:r>
              <a:rPr sz="1850" spc="-50" dirty="0">
                <a:latin typeface="Arial MT"/>
                <a:cs typeface="Arial MT"/>
              </a:rPr>
              <a:t>he</a:t>
            </a:r>
            <a:r>
              <a:rPr sz="1850" spc="-55" dirty="0">
                <a:latin typeface="Arial MT"/>
                <a:cs typeface="Arial MT"/>
              </a:rPr>
              <a:t>l</a:t>
            </a:r>
            <a:r>
              <a:rPr sz="1850" spc="-5" dirty="0">
                <a:latin typeface="Arial MT"/>
                <a:cs typeface="Arial MT"/>
              </a:rPr>
              <a:t>p</a:t>
            </a:r>
            <a:r>
              <a:rPr sz="1850" spc="-90" dirty="0">
                <a:latin typeface="Arial MT"/>
                <a:cs typeface="Arial MT"/>
              </a:rPr>
              <a:t> </a:t>
            </a:r>
            <a:r>
              <a:rPr sz="1850" spc="-45" dirty="0">
                <a:latin typeface="Arial MT"/>
                <a:cs typeface="Arial MT"/>
              </a:rPr>
              <a:t>m</a:t>
            </a:r>
            <a:r>
              <a:rPr sz="1850" spc="-40" dirty="0">
                <a:latin typeface="Arial MT"/>
                <a:cs typeface="Arial MT"/>
              </a:rPr>
              <a:t>e</a:t>
            </a:r>
            <a:r>
              <a:rPr sz="1850" spc="-45" dirty="0">
                <a:latin typeface="Arial MT"/>
                <a:cs typeface="Arial MT"/>
              </a:rPr>
              <a:t>m</a:t>
            </a:r>
            <a:r>
              <a:rPr sz="1850" spc="-40" dirty="0">
                <a:latin typeface="Arial MT"/>
                <a:cs typeface="Arial MT"/>
              </a:rPr>
              <a:t>be</a:t>
            </a:r>
            <a:r>
              <a:rPr sz="1850" spc="-45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8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dev</a:t>
            </a:r>
            <a:r>
              <a:rPr sz="1850" spc="-40" dirty="0">
                <a:latin typeface="Arial MT"/>
                <a:cs typeface="Arial MT"/>
              </a:rPr>
              <a:t>e</a:t>
            </a:r>
            <a:r>
              <a:rPr sz="1850" spc="-35" dirty="0">
                <a:latin typeface="Arial MT"/>
                <a:cs typeface="Arial MT"/>
              </a:rPr>
              <a:t>l</a:t>
            </a:r>
            <a:r>
              <a:rPr sz="1850" spc="-40" dirty="0">
                <a:latin typeface="Arial MT"/>
                <a:cs typeface="Arial MT"/>
              </a:rPr>
              <a:t>o</a:t>
            </a:r>
            <a:r>
              <a:rPr sz="1850" spc="-5" dirty="0">
                <a:latin typeface="Arial MT"/>
                <a:cs typeface="Arial MT"/>
              </a:rPr>
              <a:t>p</a:t>
            </a:r>
            <a:r>
              <a:rPr sz="1850" spc="-10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sk</a:t>
            </a:r>
            <a:r>
              <a:rPr sz="1850" spc="-35" dirty="0">
                <a:latin typeface="Arial MT"/>
                <a:cs typeface="Arial MT"/>
              </a:rPr>
              <a:t>ill</a:t>
            </a:r>
            <a:r>
              <a:rPr sz="1850" spc="-30" dirty="0">
                <a:latin typeface="Arial MT"/>
                <a:cs typeface="Arial MT"/>
              </a:rPr>
              <a:t>s</a:t>
            </a:r>
            <a:r>
              <a:rPr sz="1850" spc="-5" dirty="0">
                <a:latin typeface="Arial MT"/>
                <a:cs typeface="Arial MT"/>
              </a:rPr>
              <a:t>,  </a:t>
            </a:r>
            <a:r>
              <a:rPr sz="1850" spc="-25" dirty="0">
                <a:latin typeface="Arial MT"/>
                <a:cs typeface="Arial MT"/>
              </a:rPr>
              <a:t>enhance family </a:t>
            </a:r>
            <a:r>
              <a:rPr sz="1850" spc="-15" dirty="0">
                <a:latin typeface="Arial MT"/>
                <a:cs typeface="Arial MT"/>
              </a:rPr>
              <a:t>life, </a:t>
            </a:r>
            <a:r>
              <a:rPr sz="1850" spc="-35" dirty="0">
                <a:latin typeface="Arial MT"/>
                <a:cs typeface="Arial MT"/>
              </a:rPr>
              <a:t>improve </a:t>
            </a:r>
            <a:r>
              <a:rPr sz="1850" spc="-60" dirty="0">
                <a:latin typeface="Arial MT"/>
                <a:cs typeface="Arial MT"/>
              </a:rPr>
              <a:t>wellbeing </a:t>
            </a:r>
            <a:r>
              <a:rPr sz="1850" spc="-25" dirty="0">
                <a:latin typeface="Arial MT"/>
                <a:cs typeface="Arial MT"/>
              </a:rPr>
              <a:t>and 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suppo</a:t>
            </a:r>
            <a:r>
              <a:rPr sz="1850" spc="-35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t</a:t>
            </a:r>
            <a:r>
              <a:rPr sz="1850" spc="-80" dirty="0">
                <a:latin typeface="Arial MT"/>
                <a:cs typeface="Arial MT"/>
              </a:rPr>
              <a:t> </a:t>
            </a:r>
            <a:r>
              <a:rPr sz="1850" spc="-55" dirty="0">
                <a:latin typeface="Arial MT"/>
                <a:cs typeface="Arial MT"/>
              </a:rPr>
              <a:t>w</a:t>
            </a:r>
            <a:r>
              <a:rPr sz="1850" spc="-30" dirty="0">
                <a:latin typeface="Arial MT"/>
                <a:cs typeface="Arial MT"/>
              </a:rPr>
              <a:t>o</a:t>
            </a:r>
            <a:r>
              <a:rPr sz="1850" spc="-35" dirty="0">
                <a:latin typeface="Arial MT"/>
                <a:cs typeface="Arial MT"/>
              </a:rPr>
              <a:t>r</a:t>
            </a:r>
            <a:r>
              <a:rPr sz="1850" spc="-25" dirty="0">
                <a:latin typeface="Arial MT"/>
                <a:cs typeface="Arial MT"/>
              </a:rPr>
              <a:t>k</a:t>
            </a:r>
            <a:r>
              <a:rPr sz="1850" spc="-35" dirty="0">
                <a:latin typeface="Arial MT"/>
                <a:cs typeface="Arial MT"/>
              </a:rPr>
              <a:t>-li</a:t>
            </a:r>
            <a:r>
              <a:rPr sz="1850" spc="-30" dirty="0">
                <a:latin typeface="Arial MT"/>
                <a:cs typeface="Arial MT"/>
              </a:rPr>
              <a:t>f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30" dirty="0">
                <a:latin typeface="Arial MT"/>
                <a:cs typeface="Arial MT"/>
              </a:rPr>
              <a:t> ba</a:t>
            </a:r>
            <a:r>
              <a:rPr sz="1850" spc="-35" dirty="0">
                <a:latin typeface="Arial MT"/>
                <a:cs typeface="Arial MT"/>
              </a:rPr>
              <a:t>l</a:t>
            </a:r>
            <a:r>
              <a:rPr sz="1850" spc="-30" dirty="0">
                <a:latin typeface="Arial MT"/>
                <a:cs typeface="Arial MT"/>
              </a:rPr>
              <a:t>ance</a:t>
            </a:r>
            <a:r>
              <a:rPr sz="1850" spc="-5" dirty="0">
                <a:latin typeface="Arial MT"/>
                <a:cs typeface="Arial MT"/>
              </a:rPr>
              <a:t>.</a:t>
            </a:r>
            <a:r>
              <a:rPr sz="1850" spc="-8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T</a:t>
            </a:r>
            <a:r>
              <a:rPr sz="1850" spc="-30" dirty="0">
                <a:latin typeface="Arial MT"/>
                <a:cs typeface="Arial MT"/>
              </a:rPr>
              <a:t>h</a:t>
            </a:r>
            <a:r>
              <a:rPr sz="1850" spc="-35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120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ap</a:t>
            </a:r>
            <a:r>
              <a:rPr sz="1850" spc="-5" dirty="0">
                <a:latin typeface="Arial MT"/>
                <a:cs typeface="Arial MT"/>
              </a:rPr>
              <a:t>p</a:t>
            </a:r>
            <a:r>
              <a:rPr sz="1850" spc="-140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85" dirty="0">
                <a:latin typeface="Arial MT"/>
                <a:cs typeface="Arial MT"/>
              </a:rPr>
              <a:t> </a:t>
            </a:r>
            <a:r>
              <a:rPr sz="1850" spc="5" dirty="0">
                <a:latin typeface="Arial MT"/>
                <a:cs typeface="Arial MT"/>
              </a:rPr>
              <a:t>f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5" dirty="0">
                <a:latin typeface="Arial MT"/>
                <a:cs typeface="Arial MT"/>
              </a:rPr>
              <a:t>e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17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to  </a:t>
            </a:r>
            <a:r>
              <a:rPr sz="1850" dirty="0">
                <a:latin typeface="Arial MT"/>
                <a:cs typeface="Arial MT"/>
              </a:rPr>
              <a:t>NH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21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co</a:t>
            </a:r>
            <a:r>
              <a:rPr sz="1850" spc="-35" dirty="0">
                <a:latin typeface="Arial MT"/>
                <a:cs typeface="Arial MT"/>
              </a:rPr>
              <a:t>ll</a:t>
            </a:r>
            <a:r>
              <a:rPr sz="1850" spc="-30" dirty="0">
                <a:latin typeface="Arial MT"/>
                <a:cs typeface="Arial MT"/>
              </a:rPr>
              <a:t>e</a:t>
            </a:r>
            <a:r>
              <a:rPr sz="1850" spc="-40" dirty="0">
                <a:latin typeface="Arial MT"/>
                <a:cs typeface="Arial MT"/>
              </a:rPr>
              <a:t>ague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-260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unt</a:t>
            </a:r>
            <a:r>
              <a:rPr sz="1850" spc="-45" dirty="0">
                <a:latin typeface="Arial MT"/>
                <a:cs typeface="Arial MT"/>
              </a:rPr>
              <a:t>i</a:t>
            </a:r>
            <a:r>
              <a:rPr sz="1850" spc="-5" dirty="0">
                <a:latin typeface="Arial MT"/>
                <a:cs typeface="Arial MT"/>
              </a:rPr>
              <a:t>l</a:t>
            </a:r>
            <a:r>
              <a:rPr sz="1850" spc="-11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31</a:t>
            </a:r>
            <a:r>
              <a:rPr sz="1850" spc="-20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M</a:t>
            </a:r>
            <a:r>
              <a:rPr sz="1850" spc="-30" dirty="0">
                <a:latin typeface="Arial MT"/>
                <a:cs typeface="Arial MT"/>
              </a:rPr>
              <a:t>a</a:t>
            </a:r>
            <a:r>
              <a:rPr sz="1850" spc="-35" dirty="0">
                <a:latin typeface="Arial MT"/>
                <a:cs typeface="Arial MT"/>
              </a:rPr>
              <a:t>r</a:t>
            </a:r>
            <a:r>
              <a:rPr sz="1850" spc="-30" dirty="0">
                <a:latin typeface="Arial MT"/>
                <a:cs typeface="Arial MT"/>
              </a:rPr>
              <a:t>c</a:t>
            </a:r>
            <a:r>
              <a:rPr sz="1850" spc="-5" dirty="0">
                <a:latin typeface="Arial MT"/>
                <a:cs typeface="Arial MT"/>
              </a:rPr>
              <a:t>h</a:t>
            </a:r>
            <a:r>
              <a:rPr sz="1850" spc="-7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202</a:t>
            </a:r>
            <a:r>
              <a:rPr sz="1850" spc="-20" dirty="0">
                <a:latin typeface="Arial MT"/>
                <a:cs typeface="Arial MT"/>
              </a:rPr>
              <a:t>4</a:t>
            </a:r>
            <a:r>
              <a:rPr sz="1850" spc="-5" dirty="0">
                <a:latin typeface="Arial MT"/>
                <a:cs typeface="Arial MT"/>
              </a:rPr>
              <a:t>.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063" y="6408521"/>
            <a:ext cx="7112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latin typeface="Arial"/>
                <a:cs typeface="Arial"/>
              </a:rPr>
              <a:t>Find</a:t>
            </a:r>
            <a:r>
              <a:rPr sz="1400" b="1" spc="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out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more: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www.england.nhs.uk/supporting-our-nhs-people/support-now/wellbeing-</a:t>
            </a:r>
            <a:r>
              <a:rPr sz="1400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1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apps/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9623" y="6079235"/>
            <a:ext cx="502920" cy="6202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733031" y="1476755"/>
            <a:ext cx="5001895" cy="4057015"/>
            <a:chOff x="6733031" y="1476755"/>
            <a:chExt cx="5001895" cy="405701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3031" y="1476755"/>
              <a:ext cx="5001768" cy="22448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3031" y="3054095"/>
              <a:ext cx="5001768" cy="24795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524636"/>
            <a:ext cx="691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Support</a:t>
            </a:r>
            <a:r>
              <a:rPr spc="-2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for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those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with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Long</a:t>
            </a:r>
            <a:r>
              <a:rPr spc="-1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Covid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6" y="2315130"/>
            <a:ext cx="3130296" cy="17280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4145279"/>
            <a:ext cx="3118104" cy="17602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8345" y="1280541"/>
            <a:ext cx="11116945" cy="5358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767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Recovering from Long Covid can be a lengthy process and colleagues </a:t>
            </a:r>
            <a:r>
              <a:rPr sz="1600" spc="-10" dirty="0">
                <a:latin typeface="Arial MT"/>
                <a:cs typeface="Arial MT"/>
              </a:rPr>
              <a:t>will </a:t>
            </a:r>
            <a:r>
              <a:rPr sz="1600" spc="-5" dirty="0">
                <a:latin typeface="Arial MT"/>
                <a:cs typeface="Arial MT"/>
              </a:rPr>
              <a:t>need to be supported to recover at their </a:t>
            </a:r>
            <a:r>
              <a:rPr sz="1600" spc="-10" dirty="0">
                <a:latin typeface="Arial MT"/>
                <a:cs typeface="Arial MT"/>
              </a:rPr>
              <a:t>own </a:t>
            </a:r>
            <a:r>
              <a:rPr sz="1600" spc="-5" dirty="0">
                <a:latin typeface="Arial MT"/>
                <a:cs typeface="Arial MT"/>
              </a:rPr>
              <a:t> pace. The NHS has a range of support offers and services available to NHS colleagues to support </a:t>
            </a:r>
            <a:r>
              <a:rPr sz="1600" spc="-10" dirty="0">
                <a:latin typeface="Arial MT"/>
                <a:cs typeface="Arial MT"/>
              </a:rPr>
              <a:t>with </a:t>
            </a:r>
            <a:r>
              <a:rPr sz="1600" spc="-5" dirty="0">
                <a:latin typeface="Arial MT"/>
                <a:cs typeface="Arial MT"/>
              </a:rPr>
              <a:t>their health and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including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Long Covid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symptoms: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 MT"/>
              <a:cs typeface="Arial MT"/>
            </a:endParaRPr>
          </a:p>
          <a:p>
            <a:pPr marL="3956685" marR="29400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3956685" algn="l"/>
                <a:tab pos="3957320" algn="l"/>
              </a:tabLst>
            </a:pPr>
            <a:r>
              <a:rPr sz="1600" spc="-5" dirty="0">
                <a:latin typeface="Arial MT"/>
                <a:cs typeface="Arial MT"/>
              </a:rPr>
              <a:t>Guidelines 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best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practice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when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supporting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colleagues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affected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Long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Covid:</a:t>
            </a:r>
            <a:r>
              <a:rPr sz="1600" spc="9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https://www.england.nhs.uk/publication/guidelines-for-supporting-our- </a:t>
            </a:r>
            <a:r>
              <a:rPr sz="1600" spc="-4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nhs-people-affected-by-long-covid/</a:t>
            </a:r>
            <a:endParaRPr sz="1600">
              <a:latin typeface="Arial MT"/>
              <a:cs typeface="Arial MT"/>
            </a:endParaRPr>
          </a:p>
          <a:p>
            <a:pPr marL="3956685" indent="-287020">
              <a:lnSpc>
                <a:spcPct val="100000"/>
              </a:lnSpc>
              <a:buChar char="•"/>
              <a:tabLst>
                <a:tab pos="3956685" algn="l"/>
                <a:tab pos="3957320" algn="l"/>
              </a:tabLst>
            </a:pPr>
            <a:r>
              <a:rPr sz="1600" spc="-5" dirty="0">
                <a:latin typeface="Arial MT"/>
                <a:cs typeface="Arial MT"/>
              </a:rPr>
              <a:t>Access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Occupational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services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local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Employee</a:t>
            </a:r>
            <a:endParaRPr sz="1600">
              <a:latin typeface="Arial MT"/>
              <a:cs typeface="Arial MT"/>
            </a:endParaRPr>
          </a:p>
          <a:p>
            <a:pPr marL="3956685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Assistance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Programmes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through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your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employing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organisations.</a:t>
            </a:r>
            <a:endParaRPr sz="1600">
              <a:latin typeface="Arial MT"/>
              <a:cs typeface="Arial MT"/>
            </a:endParaRPr>
          </a:p>
          <a:p>
            <a:pPr marL="3956685" marR="253365" indent="-287020">
              <a:lnSpc>
                <a:spcPct val="100000"/>
              </a:lnSpc>
              <a:buChar char="•"/>
              <a:tabLst>
                <a:tab pos="3956685" algn="l"/>
                <a:tab pos="3957320" algn="l"/>
              </a:tabLst>
            </a:pPr>
            <a:r>
              <a:rPr sz="1600" spc="-5" dirty="0">
                <a:latin typeface="Arial MT"/>
                <a:cs typeface="Arial MT"/>
              </a:rPr>
              <a:t>Dedicated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rapid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assessment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through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staff</a:t>
            </a:r>
            <a:r>
              <a:rPr sz="1600" spc="5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6"/>
              </a:rPr>
              <a:t>mental</a:t>
            </a:r>
            <a:r>
              <a:rPr sz="1600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6"/>
              </a:rPr>
              <a:t>health</a:t>
            </a:r>
            <a:r>
              <a:rPr sz="1600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6"/>
              </a:rPr>
              <a:t>and</a:t>
            </a:r>
            <a:r>
              <a:rPr sz="1600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6"/>
              </a:rPr>
              <a:t>wellbeing 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6"/>
              </a:rPr>
              <a:t>hubs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  <a:hlinkClick r:id="rId6"/>
              </a:rPr>
              <a:t> 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place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provide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proactive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outreach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assessment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services,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including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rapid clinical assessment 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supported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onward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referral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mental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services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psychological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where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needed.</a:t>
            </a:r>
            <a:endParaRPr sz="1600">
              <a:latin typeface="Arial MT"/>
              <a:cs typeface="Arial MT"/>
            </a:endParaRPr>
          </a:p>
          <a:p>
            <a:pPr marL="3956685" marR="238125" indent="-287020">
              <a:lnSpc>
                <a:spcPct val="100000"/>
              </a:lnSpc>
              <a:buChar char="•"/>
              <a:tabLst>
                <a:tab pos="3956685" algn="l"/>
                <a:tab pos="3957320" algn="l"/>
              </a:tabLst>
            </a:pPr>
            <a:r>
              <a:rPr sz="1600" spc="-5" dirty="0">
                <a:latin typeface="Arial MT"/>
                <a:cs typeface="Arial MT"/>
              </a:rPr>
              <a:t>Access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range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offers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through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4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7"/>
              </a:rPr>
              <a:t>national</a:t>
            </a:r>
            <a:r>
              <a:rPr sz="16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7"/>
              </a:rPr>
              <a:t>support </a:t>
            </a:r>
            <a:r>
              <a:rPr sz="1600" spc="-4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7"/>
              </a:rPr>
              <a:t>programme</a:t>
            </a:r>
            <a:r>
              <a:rPr sz="1600" spc="-5" dirty="0">
                <a:latin typeface="Arial MT"/>
                <a:cs typeface="Arial MT"/>
              </a:rPr>
              <a:t>,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including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free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access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range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mental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apps,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talking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therapies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through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Samaritans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helpline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range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coaching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counselling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offers.</a:t>
            </a:r>
            <a:endParaRPr sz="1600">
              <a:latin typeface="Arial MT"/>
              <a:cs typeface="Arial MT"/>
            </a:endParaRPr>
          </a:p>
          <a:p>
            <a:pPr marL="3956685" indent="-287020">
              <a:lnSpc>
                <a:spcPct val="100000"/>
              </a:lnSpc>
              <a:buChar char="•"/>
              <a:tabLst>
                <a:tab pos="3956685" algn="l"/>
                <a:tab pos="3957320" algn="l"/>
              </a:tabLst>
            </a:pPr>
            <a:r>
              <a:rPr sz="1600" dirty="0">
                <a:latin typeface="Arial MT"/>
                <a:cs typeface="Arial MT"/>
              </a:rPr>
              <a:t>All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patients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across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country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have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access 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via online rehab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services</a:t>
            </a:r>
            <a:endParaRPr sz="1600">
              <a:latin typeface="Arial MT"/>
              <a:cs typeface="Arial MT"/>
            </a:endParaRPr>
          </a:p>
          <a:p>
            <a:pPr marL="3956685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at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Your</a:t>
            </a:r>
            <a:r>
              <a:rPr sz="1600" u="heavy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COVID</a:t>
            </a:r>
            <a:r>
              <a:rPr sz="1600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Recovery</a:t>
            </a:r>
            <a:r>
              <a:rPr sz="1600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|</a:t>
            </a:r>
            <a:r>
              <a:rPr sz="1600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Supporting</a:t>
            </a:r>
            <a:r>
              <a:rPr sz="1600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your</a:t>
            </a:r>
            <a:r>
              <a:rPr sz="1600" u="heavy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recovery</a:t>
            </a:r>
            <a:r>
              <a:rPr sz="1600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after</a:t>
            </a:r>
            <a:r>
              <a:rPr sz="1600" u="heavy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8"/>
              </a:rPr>
              <a:t>COVID-19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24765" algn="just">
              <a:lnSpc>
                <a:spcPct val="100000"/>
              </a:lnSpc>
              <a:spcBef>
                <a:spcPts val="1460"/>
              </a:spcBef>
            </a:pPr>
            <a:r>
              <a:rPr sz="1400" b="1" spc="15" dirty="0">
                <a:latin typeface="Arial"/>
                <a:cs typeface="Arial"/>
              </a:rPr>
              <a:t>Find </a:t>
            </a:r>
            <a:r>
              <a:rPr sz="1400" b="1" dirty="0">
                <a:latin typeface="Arial"/>
                <a:cs typeface="Arial"/>
              </a:rPr>
              <a:t>out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more: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www.england.nhs.uk/supporting-our-nhs-people/support-now/supporting-long-covid/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69623" y="6099047"/>
            <a:ext cx="502920" cy="6111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524636"/>
            <a:ext cx="9731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Support</a:t>
            </a:r>
            <a:r>
              <a:rPr spc="-1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for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those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going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through</a:t>
            </a:r>
            <a:r>
              <a:rPr spc="-1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the Menopause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063" y="1390649"/>
            <a:ext cx="11097260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 MT"/>
                <a:cs typeface="Arial MT"/>
              </a:rPr>
              <a:t>Good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menopause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both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direct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indirect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impacts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workforce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retention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levels, productivity,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absenteeism.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Ensuring staff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they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need</a:t>
            </a:r>
            <a:r>
              <a:rPr sz="1600" dirty="0">
                <a:latin typeface="Arial MT"/>
                <a:cs typeface="Arial MT"/>
              </a:rPr>
              <a:t> is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important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retaining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experienced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talent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skills.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It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would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also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minimise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impact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person’s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symptoms,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wellbeing </a:t>
            </a:r>
            <a:r>
              <a:rPr sz="1600" spc="-5" dirty="0">
                <a:latin typeface="Arial MT"/>
                <a:cs typeface="Arial MT"/>
              </a:rPr>
              <a:t>issues, </a:t>
            </a:r>
            <a:r>
              <a:rPr sz="1600" spc="-10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productivity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patient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outcomes,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their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work,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personal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life, and relationships.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 has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range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offers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services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available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colleagues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with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their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including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those experiencing symptoms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menopause: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 MT"/>
              <a:cs typeface="Arial MT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National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guidance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how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staff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going through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menopause</a:t>
            </a:r>
            <a:endParaRPr sz="1600">
              <a:latin typeface="Arial MT"/>
              <a:cs typeface="Arial MT"/>
            </a:endParaRPr>
          </a:p>
          <a:p>
            <a:pPr marL="756285" marR="22669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colleagues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off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work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menopause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related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symptoms,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line managers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encouraged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maintain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regular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contact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connect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during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absence.</a:t>
            </a:r>
            <a:endParaRPr sz="1600">
              <a:latin typeface="Arial MT"/>
              <a:cs typeface="Arial MT"/>
            </a:endParaRPr>
          </a:p>
          <a:p>
            <a:pPr marL="756285" marR="107950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Offer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regular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conversations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check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with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colleagues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explore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if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making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any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reasonable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adjustments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their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working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pattern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would</a:t>
            </a:r>
            <a:r>
              <a:rPr sz="1600" spc="-5" dirty="0">
                <a:latin typeface="Arial MT"/>
                <a:cs typeface="Arial MT"/>
              </a:rPr>
              <a:t> support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them.</a:t>
            </a:r>
            <a:endParaRPr sz="1600">
              <a:latin typeface="Arial MT"/>
              <a:cs typeface="Arial MT"/>
            </a:endParaRPr>
          </a:p>
          <a:p>
            <a:pPr marL="756285" marR="172720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There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number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local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national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menopause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groups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peer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networks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that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colleagues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join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meet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others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who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experiencing similar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challenges.</a:t>
            </a:r>
            <a:endParaRPr sz="1600">
              <a:latin typeface="Arial MT"/>
              <a:cs typeface="Arial MT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latin typeface="Arial MT"/>
                <a:cs typeface="Arial MT"/>
              </a:rPr>
              <a:t>You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also</a:t>
            </a:r>
            <a:r>
              <a:rPr sz="1600" spc="-5" dirty="0">
                <a:latin typeface="Arial MT"/>
                <a:cs typeface="Arial MT"/>
              </a:rPr>
              <a:t> find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tips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managers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leaders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how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colleagues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affected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menopause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endParaRPr sz="1600">
              <a:latin typeface="Arial MT"/>
              <a:cs typeface="Arial MT"/>
            </a:endParaRPr>
          </a:p>
          <a:p>
            <a:pPr marL="756285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‘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Supporting colleagues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in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late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career</a:t>
            </a:r>
            <a:r>
              <a:rPr sz="1600" dirty="0">
                <a:latin typeface="Arial MT"/>
                <a:cs typeface="Arial MT"/>
              </a:rPr>
              <a:t>’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chapter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our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retention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guide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line managers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employers.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892" y="6353352"/>
            <a:ext cx="106819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5" dirty="0">
                <a:latin typeface="Arial"/>
                <a:cs typeface="Arial"/>
              </a:rPr>
              <a:t>Find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out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more: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https://www.england.nhs.uk/supporting-our-nhs-people/support-now/supporting-colleagues-affected-by-the-menopause/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9623" y="6099047"/>
            <a:ext cx="502920" cy="6111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524636"/>
            <a:ext cx="96831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Handling</a:t>
            </a:r>
            <a:r>
              <a:rPr spc="-3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difficult</a:t>
            </a:r>
            <a:r>
              <a:rPr spc="-2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situations</a:t>
            </a:r>
            <a:r>
              <a:rPr spc="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–</a:t>
            </a:r>
            <a:r>
              <a:rPr spc="-1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Caring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for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yourself </a:t>
            </a:r>
            <a:r>
              <a:rPr spc="-98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and</a:t>
            </a:r>
            <a:r>
              <a:rPr spc="-2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others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with</a:t>
            </a:r>
            <a:r>
              <a:rPr spc="-1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compassion</a:t>
            </a:r>
            <a:r>
              <a:rPr spc="-2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e-learning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836" y="2052954"/>
            <a:ext cx="641858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5717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newly-developed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e-learning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course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frontline,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patient-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facing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NHS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colleagues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clinical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non-clinical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roles.</a:t>
            </a:r>
            <a:endParaRPr sz="1800">
              <a:latin typeface="Arial MT"/>
              <a:cs typeface="Arial MT"/>
            </a:endParaRPr>
          </a:p>
          <a:p>
            <a:pPr marL="299085" marR="2984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training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aims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help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upskill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colleagues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how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10" dirty="0">
                <a:latin typeface="Arial MT"/>
                <a:cs typeface="Arial MT"/>
              </a:rPr>
              <a:t>handle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difficult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situations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compassion,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using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appropriate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communication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techniques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active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listening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skills,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whilst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very</a:t>
            </a:r>
            <a:r>
              <a:rPr sz="1800" spc="-5" dirty="0">
                <a:latin typeface="Arial MT"/>
                <a:cs typeface="Arial MT"/>
              </a:rPr>
              <a:t> much focussing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how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keep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yourself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well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if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feel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affected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situation.</a:t>
            </a:r>
            <a:endParaRPr sz="18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Skills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learnt </a:t>
            </a:r>
            <a:r>
              <a:rPr sz="1800" dirty="0">
                <a:latin typeface="Arial MT"/>
                <a:cs typeface="Arial MT"/>
              </a:rPr>
              <a:t>in 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training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could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wide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range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difficult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situations,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including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where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patients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may </a:t>
            </a:r>
            <a:r>
              <a:rPr sz="1800" spc="-5" dirty="0">
                <a:latin typeface="Arial MT"/>
                <a:cs typeface="Arial MT"/>
              </a:rPr>
              <a:t>present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challenging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distressed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manner,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during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instances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uncivil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behaviour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when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speaking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about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difficult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topics</a:t>
            </a:r>
            <a:r>
              <a:rPr sz="1800" dirty="0">
                <a:latin typeface="Arial MT"/>
                <a:cs typeface="Arial MT"/>
              </a:rPr>
              <a:t> of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conversation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colleagues.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6280" y="6106666"/>
            <a:ext cx="878418" cy="6283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8027" y="6149136"/>
            <a:ext cx="8077834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spc="15" dirty="0">
                <a:latin typeface="Arial"/>
                <a:cs typeface="Arial"/>
              </a:rPr>
              <a:t>Find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out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more: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https://www.england.nhs.uk/supporting-our-nhs-people/support-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0"/>
              </a:lnSpc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now/handling-difficult-situations-with-compassion-training-programme/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83652" y="3781044"/>
            <a:ext cx="3534155" cy="19872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84135" y="1690116"/>
            <a:ext cx="3534155" cy="19872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65235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7240" y="3389374"/>
              <a:ext cx="3788663" cy="344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956560"/>
              <a:ext cx="12191999" cy="3543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0404" y="5978652"/>
              <a:ext cx="1621536" cy="6172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90504" y="359663"/>
              <a:ext cx="952500" cy="7208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2348" y="1246708"/>
            <a:ext cx="5863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5" dirty="0">
                <a:solidFill>
                  <a:srgbClr val="006DC0"/>
                </a:solidFill>
                <a:latin typeface="Arial"/>
                <a:cs typeface="Arial"/>
              </a:rPr>
              <a:t>Supporting</a:t>
            </a:r>
            <a:r>
              <a:rPr sz="4400" b="1" spc="25" dirty="0">
                <a:solidFill>
                  <a:srgbClr val="006DC0"/>
                </a:solidFill>
                <a:latin typeface="Arial"/>
                <a:cs typeface="Arial"/>
              </a:rPr>
              <a:t> </a:t>
            </a:r>
            <a:r>
              <a:rPr sz="4400" b="1" spc="5" dirty="0">
                <a:solidFill>
                  <a:srgbClr val="006DC0"/>
                </a:solidFill>
                <a:latin typeface="Arial"/>
                <a:cs typeface="Arial"/>
              </a:rPr>
              <a:t>your</a:t>
            </a:r>
            <a:r>
              <a:rPr sz="4400" b="1" spc="15" dirty="0">
                <a:solidFill>
                  <a:srgbClr val="006DC0"/>
                </a:solidFill>
                <a:latin typeface="Arial"/>
                <a:cs typeface="Arial"/>
              </a:rPr>
              <a:t> </a:t>
            </a:r>
            <a:r>
              <a:rPr sz="4400" b="1" spc="5" dirty="0">
                <a:solidFill>
                  <a:srgbClr val="006DC0"/>
                </a:solidFill>
                <a:latin typeface="Arial"/>
                <a:cs typeface="Arial"/>
              </a:rPr>
              <a:t>team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166" y="2188591"/>
            <a:ext cx="10024745" cy="116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95"/>
              </a:spcBef>
            </a:pP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The</a:t>
            </a:r>
            <a:r>
              <a:rPr sz="1850" spc="-9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following</a:t>
            </a:r>
            <a:r>
              <a:rPr sz="1850" spc="-9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pages</a:t>
            </a:r>
            <a:r>
              <a:rPr sz="1850" spc="-11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outline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the</a:t>
            </a:r>
            <a:r>
              <a:rPr sz="1850" spc="-8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national</a:t>
            </a:r>
            <a:r>
              <a:rPr sz="1850" spc="-9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learning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and</a:t>
            </a:r>
            <a:r>
              <a:rPr sz="1850" spc="-9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development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programmes</a:t>
            </a:r>
            <a:r>
              <a:rPr sz="1850" spc="-9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that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aim</a:t>
            </a:r>
            <a:r>
              <a:rPr sz="1850" spc="-7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002F86"/>
                </a:solidFill>
                <a:latin typeface="Arial MT"/>
                <a:cs typeface="Arial MT"/>
              </a:rPr>
              <a:t>to</a:t>
            </a:r>
            <a:r>
              <a:rPr sz="1850" spc="-8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help</a:t>
            </a:r>
            <a:r>
              <a:rPr sz="1850" spc="-9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you</a:t>
            </a:r>
            <a:endParaRPr sz="1850">
              <a:latin typeface="Arial MT"/>
              <a:cs typeface="Arial MT"/>
            </a:endParaRPr>
          </a:p>
          <a:p>
            <a:pPr marL="12700">
              <a:lnSpc>
                <a:spcPts val="2200"/>
              </a:lnSpc>
            </a:pP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become</a:t>
            </a:r>
            <a:r>
              <a:rPr sz="1850" spc="-10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002F86"/>
                </a:solidFill>
                <a:latin typeface="Arial MT"/>
                <a:cs typeface="Arial MT"/>
              </a:rPr>
              <a:t>a</a:t>
            </a:r>
            <a:r>
              <a:rPr sz="1850" spc="-7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better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45" dirty="0">
                <a:solidFill>
                  <a:srgbClr val="002F86"/>
                </a:solidFill>
                <a:latin typeface="Arial MT"/>
                <a:cs typeface="Arial MT"/>
              </a:rPr>
              <a:t>leader,</a:t>
            </a:r>
            <a:r>
              <a:rPr sz="1850" spc="-10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in</a:t>
            </a:r>
            <a:r>
              <a:rPr sz="1850" spc="-7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order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002F86"/>
                </a:solidFill>
                <a:latin typeface="Arial MT"/>
                <a:cs typeface="Arial MT"/>
              </a:rPr>
              <a:t>to</a:t>
            </a:r>
            <a:r>
              <a:rPr sz="1850" spc="-6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better</a:t>
            </a:r>
            <a:r>
              <a:rPr sz="1850" spc="-114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support</a:t>
            </a:r>
            <a:r>
              <a:rPr sz="1850" spc="-9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your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colleagues.</a:t>
            </a:r>
            <a:endParaRPr sz="1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Please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002F86"/>
                </a:solidFill>
                <a:latin typeface="Arial MT"/>
                <a:cs typeface="Arial MT"/>
              </a:rPr>
              <a:t>do</a:t>
            </a:r>
            <a:r>
              <a:rPr sz="1850" spc="-7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feel</a:t>
            </a:r>
            <a:r>
              <a:rPr sz="1850" spc="-9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free</a:t>
            </a:r>
            <a:r>
              <a:rPr sz="1850" spc="-9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002F86"/>
                </a:solidFill>
                <a:latin typeface="Arial MT"/>
                <a:cs typeface="Arial MT"/>
              </a:rPr>
              <a:t>to</a:t>
            </a:r>
            <a:r>
              <a:rPr sz="1850" spc="-7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share</a:t>
            </a:r>
            <a:r>
              <a:rPr sz="1850" spc="-10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this</a:t>
            </a:r>
            <a:r>
              <a:rPr sz="1850" spc="-8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pack</a:t>
            </a:r>
            <a:r>
              <a:rPr sz="1850" spc="-9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with</a:t>
            </a:r>
            <a:r>
              <a:rPr sz="1850" spc="-4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other</a:t>
            </a:r>
            <a:r>
              <a:rPr sz="1850" spc="-10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002F86"/>
                </a:solidFill>
                <a:latin typeface="Arial MT"/>
                <a:cs typeface="Arial MT"/>
              </a:rPr>
              <a:t>leaders</a:t>
            </a:r>
            <a:r>
              <a:rPr sz="1850" spc="-9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002F86"/>
                </a:solidFill>
                <a:latin typeface="Arial MT"/>
                <a:cs typeface="Arial MT"/>
              </a:rPr>
              <a:t>across</a:t>
            </a:r>
            <a:r>
              <a:rPr sz="1850" spc="-9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02F86"/>
                </a:solidFill>
                <a:latin typeface="Arial MT"/>
                <a:cs typeface="Arial MT"/>
              </a:rPr>
              <a:t>your</a:t>
            </a:r>
            <a:r>
              <a:rPr sz="1850" spc="-9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1850" spc="-35" dirty="0">
                <a:solidFill>
                  <a:srgbClr val="002F86"/>
                </a:solidFill>
                <a:latin typeface="Arial MT"/>
                <a:cs typeface="Arial MT"/>
              </a:rPr>
              <a:t>organisation.</a:t>
            </a:r>
            <a:endParaRPr sz="1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558" y="503682"/>
            <a:ext cx="10075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5EB8"/>
                </a:solidFill>
                <a:latin typeface="Arial MT"/>
                <a:cs typeface="Arial MT"/>
              </a:rPr>
              <a:t>Having</a:t>
            </a:r>
            <a:r>
              <a:rPr spc="-2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safe </a:t>
            </a:r>
            <a:r>
              <a:rPr spc="-10" dirty="0">
                <a:solidFill>
                  <a:srgbClr val="005EB8"/>
                </a:solidFill>
                <a:latin typeface="Arial MT"/>
                <a:cs typeface="Arial MT"/>
              </a:rPr>
              <a:t>and</a:t>
            </a:r>
            <a:r>
              <a:rPr spc="-2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effective</a:t>
            </a:r>
            <a:r>
              <a:rPr spc="-10" dirty="0">
                <a:solidFill>
                  <a:srgbClr val="005EB8"/>
                </a:solidFill>
                <a:latin typeface="Arial MT"/>
                <a:cs typeface="Arial MT"/>
              </a:rPr>
              <a:t> wellbeing</a:t>
            </a:r>
            <a:r>
              <a:rPr spc="-4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conversations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521" y="1152905"/>
            <a:ext cx="11261090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4445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latin typeface="Arial MT"/>
                <a:cs typeface="Arial MT"/>
              </a:rPr>
              <a:t>Taking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the time </a:t>
            </a:r>
            <a:r>
              <a:rPr sz="1600" dirty="0">
                <a:latin typeface="Arial MT"/>
                <a:cs typeface="Arial MT"/>
              </a:rPr>
              <a:t>to </a:t>
            </a:r>
            <a:r>
              <a:rPr sz="1600" spc="-5" dirty="0">
                <a:latin typeface="Arial MT"/>
                <a:cs typeface="Arial MT"/>
              </a:rPr>
              <a:t>ask </a:t>
            </a:r>
            <a:r>
              <a:rPr sz="1600" spc="-30" dirty="0">
                <a:latin typeface="Arial MT"/>
                <a:cs typeface="Arial MT"/>
              </a:rPr>
              <a:t>your</a:t>
            </a:r>
            <a:r>
              <a:rPr sz="1600" spc="38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colleagues</a:t>
            </a:r>
            <a:r>
              <a:rPr sz="1600" spc="395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how </a:t>
            </a:r>
            <a:r>
              <a:rPr sz="1600" spc="-25" dirty="0">
                <a:latin typeface="Arial MT"/>
                <a:cs typeface="Arial MT"/>
              </a:rPr>
              <a:t>they </a:t>
            </a:r>
            <a:r>
              <a:rPr sz="1600" spc="-5" dirty="0">
                <a:latin typeface="Arial MT"/>
                <a:cs typeface="Arial MT"/>
              </a:rPr>
              <a:t>are </a:t>
            </a:r>
            <a:r>
              <a:rPr sz="1600" spc="-15" dirty="0">
                <a:latin typeface="Arial MT"/>
                <a:cs typeface="Arial MT"/>
              </a:rPr>
              <a:t>is </a:t>
            </a:r>
            <a:r>
              <a:rPr sz="1600" spc="-25" dirty="0">
                <a:latin typeface="Arial MT"/>
                <a:cs typeface="Arial MT"/>
              </a:rPr>
              <a:t>incredibly</a:t>
            </a:r>
            <a:r>
              <a:rPr sz="1600" spc="39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important. </a:t>
            </a:r>
            <a:r>
              <a:rPr sz="1600" spc="-30" dirty="0">
                <a:latin typeface="Arial MT"/>
                <a:cs typeface="Arial MT"/>
              </a:rPr>
              <a:t>Alongside </a:t>
            </a:r>
            <a:r>
              <a:rPr sz="1600" spc="-20" dirty="0">
                <a:latin typeface="Arial MT"/>
                <a:cs typeface="Arial MT"/>
              </a:rPr>
              <a:t>the </a:t>
            </a:r>
            <a:r>
              <a:rPr sz="1600" spc="-30" dirty="0">
                <a:latin typeface="Arial MT"/>
                <a:cs typeface="Arial MT"/>
              </a:rPr>
              <a:t>national </a:t>
            </a:r>
            <a:r>
              <a:rPr sz="1600" spc="-40" dirty="0">
                <a:latin typeface="Arial MT"/>
                <a:cs typeface="Arial MT"/>
              </a:rPr>
              <a:t>guidance </a:t>
            </a:r>
            <a:r>
              <a:rPr sz="1600" spc="-45" dirty="0">
                <a:latin typeface="Arial MT"/>
                <a:cs typeface="Arial MT"/>
              </a:rPr>
              <a:t>and 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resources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already</a:t>
            </a:r>
            <a:r>
              <a:rPr sz="1600" spc="-40" dirty="0">
                <a:latin typeface="Arial MT"/>
                <a:cs typeface="Arial MT"/>
              </a:rPr>
              <a:t> published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40" dirty="0">
                <a:latin typeface="Arial MT"/>
                <a:cs typeface="Arial MT"/>
              </a:rPr>
              <a:t>(including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studies,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40" dirty="0">
                <a:latin typeface="Arial MT"/>
                <a:cs typeface="Arial MT"/>
              </a:rPr>
              <a:t>example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personal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action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plans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and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supporting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animation),</a:t>
            </a:r>
            <a:r>
              <a:rPr sz="1600" spc="3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40" dirty="0">
                <a:latin typeface="Arial MT"/>
                <a:cs typeface="Arial MT"/>
              </a:rPr>
              <a:t>have</a:t>
            </a:r>
            <a:endParaRPr sz="1600">
              <a:latin typeface="Arial MT"/>
              <a:cs typeface="Arial MT"/>
            </a:endParaRPr>
          </a:p>
          <a:p>
            <a:pPr marL="62865">
              <a:lnSpc>
                <a:spcPct val="100000"/>
              </a:lnSpc>
            </a:pPr>
            <a:r>
              <a:rPr sz="1600" spc="-45" dirty="0">
                <a:latin typeface="Arial MT"/>
                <a:cs typeface="Arial MT"/>
              </a:rPr>
              <a:t>launched</a:t>
            </a:r>
            <a:r>
              <a:rPr sz="1600" spc="3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national</a:t>
            </a:r>
            <a:r>
              <a:rPr sz="1600" spc="18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training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programme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that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has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been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designed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support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our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65" dirty="0">
                <a:latin typeface="Arial MT"/>
                <a:cs typeface="Arial MT"/>
              </a:rPr>
              <a:t>NHS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colleagues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in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55" dirty="0">
                <a:latin typeface="Arial MT"/>
                <a:cs typeface="Arial MT"/>
              </a:rPr>
              <a:t>having</a:t>
            </a:r>
            <a:r>
              <a:rPr sz="1600" spc="2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safe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and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effective</a:t>
            </a:r>
            <a:endParaRPr sz="1600">
              <a:latin typeface="Arial MT"/>
              <a:cs typeface="Arial MT"/>
            </a:endParaRPr>
          </a:p>
          <a:p>
            <a:pPr marL="62865">
              <a:lnSpc>
                <a:spcPct val="100000"/>
              </a:lnSpc>
            </a:pPr>
            <a:r>
              <a:rPr sz="1600" spc="-25" dirty="0">
                <a:latin typeface="Arial MT"/>
                <a:cs typeface="Arial MT"/>
              </a:rPr>
              <a:t>wellbeing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conversations,</a:t>
            </a:r>
            <a:r>
              <a:rPr sz="1600" spc="1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out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in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the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60" dirty="0">
                <a:latin typeface="Arial MT"/>
                <a:cs typeface="Arial MT"/>
              </a:rPr>
              <a:t>NHS</a:t>
            </a:r>
            <a:r>
              <a:rPr sz="1600" spc="18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People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Plan.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MT"/>
              <a:cs typeface="Arial MT"/>
            </a:endParaRPr>
          </a:p>
          <a:p>
            <a:pPr marL="299085" marR="25781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60" dirty="0">
                <a:latin typeface="Arial MT"/>
                <a:cs typeface="Arial MT"/>
              </a:rPr>
              <a:t>You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read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guidance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spc="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implementing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wellbeing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conversations</a:t>
            </a:r>
            <a:r>
              <a:rPr sz="1600" spc="30" dirty="0">
                <a:solidFill>
                  <a:srgbClr val="0000F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watch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supporting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animation</a:t>
            </a:r>
            <a:r>
              <a:rPr sz="16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spc="-5" dirty="0">
                <a:latin typeface="Arial MT"/>
                <a:cs typeface="Arial MT"/>
              </a:rPr>
              <a:t>that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guides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line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managers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through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conversations.</a:t>
            </a:r>
            <a:endParaRPr sz="16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60" dirty="0">
                <a:latin typeface="Arial MT"/>
                <a:cs typeface="Arial MT"/>
              </a:rPr>
              <a:t>You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also</a:t>
            </a:r>
            <a:r>
              <a:rPr sz="1600" spc="-5" dirty="0">
                <a:latin typeface="Arial MT"/>
                <a:cs typeface="Arial MT"/>
              </a:rPr>
              <a:t> view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three</a:t>
            </a:r>
            <a:r>
              <a:rPr sz="16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case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studies</a:t>
            </a:r>
            <a:r>
              <a:rPr sz="1600" spc="10" dirty="0">
                <a:solidFill>
                  <a:srgbClr val="0000FF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organisations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who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have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rolled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conversations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want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share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benefits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doing so,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well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staff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experience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video on</a:t>
            </a:r>
            <a:r>
              <a:rPr sz="1600" spc="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how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wellbeing conversations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helped them</a:t>
            </a:r>
            <a:r>
              <a:rPr sz="1600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personally </a:t>
            </a:r>
            <a:r>
              <a:rPr sz="1600" spc="-4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and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why</a:t>
            </a:r>
            <a:r>
              <a:rPr sz="16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they</a:t>
            </a:r>
            <a:r>
              <a:rPr sz="16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are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important</a:t>
            </a:r>
            <a:r>
              <a:rPr sz="1600" spc="-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MT"/>
              <a:cs typeface="Arial MT"/>
            </a:endParaRPr>
          </a:p>
          <a:p>
            <a:pPr marL="12700" marR="121285">
              <a:lnSpc>
                <a:spcPct val="100000"/>
              </a:lnSpc>
              <a:tabLst>
                <a:tab pos="1390650" algn="l"/>
              </a:tabLst>
            </a:pPr>
            <a:r>
              <a:rPr sz="1600" spc="-5" dirty="0">
                <a:latin typeface="Arial MT"/>
                <a:cs typeface="Arial MT"/>
              </a:rPr>
              <a:t>Alongside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above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guidance,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England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Improvement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have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launched 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national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training programme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that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been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designed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 colleagues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having safe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effective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 conversations.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training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aimed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line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managers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colleagues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across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 </a:t>
            </a:r>
            <a:r>
              <a:rPr sz="1600" spc="-10" dirty="0">
                <a:latin typeface="Arial MT"/>
                <a:cs typeface="Arial MT"/>
              </a:rPr>
              <a:t>who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would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like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additional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safely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confidently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holding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conversation.	Feedback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initial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cohort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delivered in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2021/22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was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incredibly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positive, </a:t>
            </a:r>
            <a:r>
              <a:rPr sz="1600" spc="-10" dirty="0">
                <a:latin typeface="Arial MT"/>
                <a:cs typeface="Arial MT"/>
              </a:rPr>
              <a:t>with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88.9%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delegates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who </a:t>
            </a:r>
            <a:r>
              <a:rPr sz="1600" spc="-5" dirty="0">
                <a:latin typeface="Arial MT"/>
                <a:cs typeface="Arial MT"/>
              </a:rPr>
              <a:t> completed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post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course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survey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reporting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that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they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felt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confident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very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confident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initiate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conversation</a:t>
            </a:r>
            <a:r>
              <a:rPr sz="1600" spc="5" dirty="0">
                <a:latin typeface="Arial MT"/>
                <a:cs typeface="Arial MT"/>
              </a:rPr>
              <a:t> after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attending 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training.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40" dirty="0">
                <a:latin typeface="Arial MT"/>
                <a:cs typeface="Arial MT"/>
              </a:rPr>
              <a:t>To</a:t>
            </a:r>
            <a:r>
              <a:rPr sz="1600" spc="-1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read</a:t>
            </a:r>
            <a:r>
              <a:rPr sz="1600" spc="-15" dirty="0">
                <a:latin typeface="Arial MT"/>
                <a:cs typeface="Arial MT"/>
              </a:rPr>
              <a:t> more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about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this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training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programme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and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view</a:t>
            </a:r>
            <a:r>
              <a:rPr sz="1600" spc="345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available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dates,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please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click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here</a:t>
            </a:r>
            <a:r>
              <a:rPr sz="1600" spc="-25" dirty="0">
                <a:solidFill>
                  <a:srgbClr val="002F86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Arial MT"/>
                <a:cs typeface="Arial MT"/>
              </a:rPr>
              <a:t>Sessions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are </a:t>
            </a:r>
            <a:r>
              <a:rPr sz="1600" spc="-25" dirty="0">
                <a:latin typeface="Arial MT"/>
                <a:cs typeface="Arial MT"/>
              </a:rPr>
              <a:t>available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until May</a:t>
            </a:r>
            <a:r>
              <a:rPr sz="1600" spc="-25" dirty="0">
                <a:latin typeface="Arial MT"/>
                <a:cs typeface="Arial MT"/>
              </a:rPr>
              <a:t> 2023.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6280" y="6106666"/>
            <a:ext cx="878418" cy="6283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6892" y="6353352"/>
            <a:ext cx="94449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5" dirty="0">
                <a:latin typeface="Arial"/>
                <a:cs typeface="Arial"/>
              </a:rPr>
              <a:t>F</a:t>
            </a:r>
            <a:r>
              <a:rPr sz="1400" b="1" spc="25" dirty="0">
                <a:latin typeface="Arial"/>
                <a:cs typeface="Arial"/>
              </a:rPr>
              <a:t>i</a:t>
            </a:r>
            <a:r>
              <a:rPr sz="1400" b="1" spc="15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m</a:t>
            </a:r>
            <a:r>
              <a:rPr sz="1400" b="1" spc="-45" dirty="0">
                <a:latin typeface="Arial"/>
                <a:cs typeface="Arial"/>
              </a:rPr>
              <a:t>o</a:t>
            </a:r>
            <a:r>
              <a:rPr sz="1400" b="1" spc="-35" dirty="0">
                <a:latin typeface="Arial"/>
                <a:cs typeface="Arial"/>
              </a:rPr>
              <a:t>r</a:t>
            </a:r>
            <a:r>
              <a:rPr sz="1400" b="1" spc="-4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ww</a:t>
            </a:r>
            <a:r>
              <a:rPr sz="1400" u="heavy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w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.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england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.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nh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s.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u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k/s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u</a:t>
            </a:r>
            <a:r>
              <a:rPr sz="1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p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po</a:t>
            </a:r>
            <a:r>
              <a:rPr sz="1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r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t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in</a:t>
            </a:r>
            <a:r>
              <a:rPr sz="1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g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-o</a:t>
            </a:r>
            <a:r>
              <a:rPr sz="1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u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r</a:t>
            </a:r>
            <a:r>
              <a:rPr sz="1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-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nh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s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-</a:t>
            </a:r>
            <a:r>
              <a:rPr sz="1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p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eo</a:t>
            </a:r>
            <a:r>
              <a:rPr sz="1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p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le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/</a:t>
            </a:r>
            <a:r>
              <a:rPr sz="1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h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eal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t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h</a:t>
            </a:r>
            <a:r>
              <a:rPr sz="1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-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an</a:t>
            </a:r>
            <a:r>
              <a:rPr sz="1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d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-</a:t>
            </a:r>
            <a:r>
              <a:rPr sz="1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w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ellbeing</a:t>
            </a:r>
            <a:r>
              <a:rPr sz="1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-</a:t>
            </a:r>
            <a:r>
              <a:rPr sz="1400" u="heavy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p</a:t>
            </a:r>
            <a:r>
              <a:rPr sz="1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r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og</a:t>
            </a:r>
            <a:r>
              <a:rPr sz="1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r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amm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e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s</a:t>
            </a:r>
            <a:r>
              <a:rPr sz="1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/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w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e</a:t>
            </a:r>
            <a:r>
              <a:rPr sz="1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ll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b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e</a:t>
            </a:r>
            <a:r>
              <a:rPr sz="1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i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n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g</a:t>
            </a:r>
            <a:r>
              <a:rPr sz="1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-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c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o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n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v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e</a:t>
            </a:r>
            <a:r>
              <a:rPr sz="1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r</a:t>
            </a:r>
            <a:r>
              <a:rPr sz="1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s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a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t</a:t>
            </a:r>
            <a:r>
              <a:rPr sz="1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i</a:t>
            </a:r>
            <a:r>
              <a:rPr sz="1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o</a:t>
            </a:r>
            <a:r>
              <a:rPr sz="14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n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s</a:t>
            </a:r>
            <a:r>
              <a:rPr sz="1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9"/>
              </a:rPr>
              <a:t>/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7334" y="1182065"/>
            <a:ext cx="10974070" cy="36461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4"/>
              </a:spcBef>
            </a:pP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All </a:t>
            </a:r>
            <a:r>
              <a:rPr sz="1850" dirty="0">
                <a:latin typeface="Arial MT"/>
                <a:cs typeface="Arial MT"/>
              </a:rPr>
              <a:t>NHS </a:t>
            </a:r>
            <a:r>
              <a:rPr sz="1850" spc="-30" dirty="0">
                <a:latin typeface="Arial MT"/>
                <a:cs typeface="Arial MT"/>
              </a:rPr>
              <a:t>colleagues </a:t>
            </a:r>
            <a:r>
              <a:rPr sz="1850" spc="-25" dirty="0">
                <a:latin typeface="Arial MT"/>
                <a:cs typeface="Arial MT"/>
              </a:rPr>
              <a:t>have </a:t>
            </a:r>
            <a:r>
              <a:rPr sz="1850" dirty="0">
                <a:latin typeface="Arial MT"/>
                <a:cs typeface="Arial MT"/>
              </a:rPr>
              <a:t>access </a:t>
            </a:r>
            <a:r>
              <a:rPr sz="1850" spc="-15" dirty="0">
                <a:latin typeface="Arial MT"/>
                <a:cs typeface="Arial MT"/>
              </a:rPr>
              <a:t>to </a:t>
            </a:r>
            <a:r>
              <a:rPr sz="1850" spc="-30" dirty="0">
                <a:latin typeface="Arial MT"/>
                <a:cs typeface="Arial MT"/>
              </a:rPr>
              <a:t>the </a:t>
            </a:r>
            <a:r>
              <a:rPr sz="1850" spc="-5" dirty="0">
                <a:latin typeface="Arial MT"/>
                <a:cs typeface="Arial MT"/>
              </a:rPr>
              <a:t>Mersey Care </a:t>
            </a:r>
            <a:r>
              <a:rPr sz="1850" dirty="0">
                <a:latin typeface="Arial MT"/>
                <a:cs typeface="Arial MT"/>
              </a:rPr>
              <a:t>NHS </a:t>
            </a:r>
            <a:r>
              <a:rPr sz="1850" spc="-30" dirty="0">
                <a:latin typeface="Arial MT"/>
                <a:cs typeface="Arial MT"/>
              </a:rPr>
              <a:t>Foundation Trust’s </a:t>
            </a:r>
            <a:r>
              <a:rPr sz="1850" spc="5" dirty="0">
                <a:latin typeface="Arial MT"/>
                <a:cs typeface="Arial MT"/>
              </a:rPr>
              <a:t>free </a:t>
            </a:r>
            <a:r>
              <a:rPr sz="1850" spc="-40" dirty="0">
                <a:latin typeface="Arial MT"/>
                <a:cs typeface="Arial MT"/>
              </a:rPr>
              <a:t>online </a:t>
            </a:r>
            <a:r>
              <a:rPr sz="1850" dirty="0">
                <a:latin typeface="Arial MT"/>
                <a:cs typeface="Arial MT"/>
              </a:rPr>
              <a:t>Just </a:t>
            </a:r>
            <a:r>
              <a:rPr sz="1850" spc="-20" dirty="0">
                <a:latin typeface="Arial MT"/>
                <a:cs typeface="Arial MT"/>
              </a:rPr>
              <a:t>and </a:t>
            </a:r>
            <a:r>
              <a:rPr sz="1850" spc="-25" dirty="0">
                <a:latin typeface="Arial MT"/>
                <a:cs typeface="Arial MT"/>
              </a:rPr>
              <a:t>Learning 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Culture</a:t>
            </a:r>
            <a:r>
              <a:rPr sz="1850" spc="3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training</a:t>
            </a:r>
            <a:r>
              <a:rPr sz="1850" spc="-35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and</a:t>
            </a:r>
            <a:r>
              <a:rPr sz="1850" spc="-13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additional</a:t>
            </a:r>
            <a:r>
              <a:rPr sz="1850" spc="-5" dirty="0"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accredited</a:t>
            </a:r>
            <a:r>
              <a:rPr sz="1850" spc="-29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learning</a:t>
            </a:r>
            <a:r>
              <a:rPr sz="1850" spc="-9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packages</a:t>
            </a:r>
            <a:r>
              <a:rPr sz="1850" spc="-8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to</a:t>
            </a:r>
            <a:r>
              <a:rPr sz="1850" spc="-5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40" dirty="0">
                <a:solidFill>
                  <a:srgbClr val="201F1F"/>
                </a:solidFill>
                <a:latin typeface="Arial MT"/>
                <a:cs typeface="Arial MT"/>
              </a:rPr>
              <a:t>help</a:t>
            </a:r>
            <a:r>
              <a:rPr sz="1850" spc="-6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ensure</a:t>
            </a:r>
            <a:r>
              <a:rPr sz="1850" spc="-13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their</a:t>
            </a:r>
            <a:r>
              <a:rPr sz="1850" spc="-4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organisation</a:t>
            </a:r>
            <a:r>
              <a:rPr sz="1850" spc="-21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has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a</a:t>
            </a:r>
            <a:r>
              <a:rPr sz="1850" spc="-10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fair,</a:t>
            </a:r>
            <a:r>
              <a:rPr sz="1850" spc="-14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open </a:t>
            </a:r>
            <a:r>
              <a:rPr sz="1850" spc="-50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and 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learning culture.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The </a:t>
            </a:r>
            <a:r>
              <a:rPr sz="1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Restorative Just Culture – </a:t>
            </a:r>
            <a:r>
              <a:rPr sz="185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Virtual </a:t>
            </a:r>
            <a:r>
              <a:rPr sz="1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Community of Practice</a:t>
            </a:r>
            <a:r>
              <a:rPr sz="1850" spc="-5" dirty="0">
                <a:solidFill>
                  <a:srgbClr val="0000F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is an online community </a:t>
            </a:r>
            <a:r>
              <a:rPr sz="1850" dirty="0">
                <a:solidFill>
                  <a:srgbClr val="1F2A2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of practice </a:t>
            </a:r>
            <a:r>
              <a:rPr sz="1850" dirty="0">
                <a:solidFill>
                  <a:srgbClr val="1F2A2F"/>
                </a:solidFill>
                <a:latin typeface="Arial MT"/>
                <a:cs typeface="Arial MT"/>
              </a:rPr>
              <a:t>for the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Restorative Just Culture community </a:t>
            </a:r>
            <a:r>
              <a:rPr sz="1850" spc="-10" dirty="0">
                <a:solidFill>
                  <a:srgbClr val="1F2A2F"/>
                </a:solidFill>
                <a:latin typeface="Arial MT"/>
                <a:cs typeface="Arial MT"/>
              </a:rPr>
              <a:t>where </a:t>
            </a:r>
            <a:r>
              <a:rPr sz="1850" dirty="0">
                <a:solidFill>
                  <a:srgbClr val="1F2A2F"/>
                </a:solidFill>
                <a:latin typeface="Arial MT"/>
                <a:cs typeface="Arial MT"/>
              </a:rPr>
              <a:t>the user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can </a:t>
            </a:r>
            <a:r>
              <a:rPr sz="1850" dirty="0">
                <a:solidFill>
                  <a:srgbClr val="1F2A2F"/>
                </a:solidFill>
                <a:latin typeface="Arial MT"/>
                <a:cs typeface="Arial MT"/>
              </a:rPr>
              <a:t>engage </a:t>
            </a:r>
            <a:r>
              <a:rPr sz="1850" spc="-10" dirty="0">
                <a:solidFill>
                  <a:srgbClr val="1F2A2F"/>
                </a:solidFill>
                <a:latin typeface="Arial MT"/>
                <a:cs typeface="Arial MT"/>
              </a:rPr>
              <a:t>with </a:t>
            </a:r>
            <a:r>
              <a:rPr sz="1850" dirty="0">
                <a:solidFill>
                  <a:srgbClr val="1F2A2F"/>
                </a:solidFill>
                <a:latin typeface="Arial MT"/>
                <a:cs typeface="Arial MT"/>
              </a:rPr>
              <a:t>other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colleagues </a:t>
            </a:r>
            <a:r>
              <a:rPr sz="1850" dirty="0">
                <a:solidFill>
                  <a:srgbClr val="1F2A2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on</a:t>
            </a:r>
            <a:r>
              <a:rPr sz="1850" spc="-10" dirty="0">
                <a:solidFill>
                  <a:srgbClr val="1F2A2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good</a:t>
            </a:r>
            <a:r>
              <a:rPr sz="1850" spc="-30" dirty="0">
                <a:solidFill>
                  <a:srgbClr val="1F2A2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practice</a:t>
            </a:r>
            <a:r>
              <a:rPr sz="1850" spc="-20" dirty="0">
                <a:solidFill>
                  <a:srgbClr val="1F2A2F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1F2A2F"/>
                </a:solidFill>
                <a:latin typeface="Arial MT"/>
                <a:cs typeface="Arial MT"/>
              </a:rPr>
              <a:t>and</a:t>
            </a:r>
            <a:r>
              <a:rPr sz="1850" spc="-20" dirty="0">
                <a:solidFill>
                  <a:srgbClr val="1F2A2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1F2A2F"/>
                </a:solidFill>
                <a:latin typeface="Arial MT"/>
                <a:cs typeface="Arial MT"/>
              </a:rPr>
              <a:t>current</a:t>
            </a:r>
            <a:r>
              <a:rPr sz="1850" spc="-25" dirty="0">
                <a:solidFill>
                  <a:srgbClr val="1F2A2F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1F2A2F"/>
                </a:solidFill>
                <a:latin typeface="Arial MT"/>
                <a:cs typeface="Arial MT"/>
              </a:rPr>
              <a:t>thinking.</a:t>
            </a:r>
            <a:endParaRPr sz="1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12700" marR="250190">
              <a:lnSpc>
                <a:spcPct val="96900"/>
              </a:lnSpc>
              <a:spcBef>
                <a:spcPts val="5"/>
              </a:spcBef>
            </a:pP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Feeling</a:t>
            </a:r>
            <a:r>
              <a:rPr sz="1850" spc="-5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5" dirty="0">
                <a:solidFill>
                  <a:srgbClr val="201F1F"/>
                </a:solidFill>
                <a:latin typeface="Arial MT"/>
                <a:cs typeface="Arial MT"/>
              </a:rPr>
              <a:t>safe</a:t>
            </a:r>
            <a:r>
              <a:rPr sz="1850" spc="7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to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speak</a:t>
            </a:r>
            <a:r>
              <a:rPr sz="1850" spc="2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up</a:t>
            </a:r>
            <a:r>
              <a:rPr sz="1850" spc="-4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201F1F"/>
                </a:solidFill>
                <a:latin typeface="Arial MT"/>
                <a:cs typeface="Arial MT"/>
              </a:rPr>
              <a:t>can</a:t>
            </a:r>
            <a:r>
              <a:rPr sz="1850" spc="6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boost</a:t>
            </a:r>
            <a:r>
              <a:rPr sz="1850" spc="1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psychological</a:t>
            </a:r>
            <a:r>
              <a:rPr sz="1850" spc="4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health</a:t>
            </a:r>
            <a:r>
              <a:rPr sz="1850" spc="-4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and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60" dirty="0">
                <a:solidFill>
                  <a:srgbClr val="201F1F"/>
                </a:solidFill>
                <a:latin typeface="Arial MT"/>
                <a:cs typeface="Arial MT"/>
              </a:rPr>
              <a:t>wellbeing.</a:t>
            </a: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The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above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training aims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to </a:t>
            </a:r>
            <a:r>
              <a:rPr sz="1850" spc="-1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support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the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creation of </a:t>
            </a: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environments </a:t>
            </a:r>
            <a:r>
              <a:rPr sz="1850" spc="-40" dirty="0">
                <a:solidFill>
                  <a:srgbClr val="201F1F"/>
                </a:solidFill>
                <a:latin typeface="Arial MT"/>
                <a:cs typeface="Arial MT"/>
              </a:rPr>
              <a:t>where </a:t>
            </a:r>
            <a:r>
              <a:rPr sz="1850" spc="-10" dirty="0">
                <a:solidFill>
                  <a:srgbClr val="201F1F"/>
                </a:solidFill>
                <a:latin typeface="Arial MT"/>
                <a:cs typeface="Arial MT"/>
              </a:rPr>
              <a:t>staff </a:t>
            </a:r>
            <a:r>
              <a:rPr sz="1850" spc="5" dirty="0">
                <a:solidFill>
                  <a:srgbClr val="201F1F"/>
                </a:solidFill>
                <a:latin typeface="Arial MT"/>
                <a:cs typeface="Arial MT"/>
              </a:rPr>
              <a:t>feel </a:t>
            </a:r>
            <a:r>
              <a:rPr sz="1850" spc="-40" dirty="0">
                <a:solidFill>
                  <a:srgbClr val="201F1F"/>
                </a:solidFill>
                <a:latin typeface="Arial MT"/>
                <a:cs typeface="Arial MT"/>
              </a:rPr>
              <a:t>empowered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to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take 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learning </a:t>
            </a:r>
            <a:r>
              <a:rPr sz="1850" spc="5" dirty="0">
                <a:solidFill>
                  <a:srgbClr val="201F1F"/>
                </a:solidFill>
                <a:latin typeface="Arial MT"/>
                <a:cs typeface="Arial MT"/>
              </a:rPr>
              <a:t>from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instances </a:t>
            </a:r>
            <a:r>
              <a:rPr sz="1850" spc="-55" dirty="0">
                <a:solidFill>
                  <a:srgbClr val="201F1F"/>
                </a:solidFill>
                <a:latin typeface="Arial MT"/>
                <a:cs typeface="Arial MT"/>
              </a:rPr>
              <a:t>when </a:t>
            </a:r>
            <a:r>
              <a:rPr sz="1850" spc="-5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45" dirty="0">
                <a:solidFill>
                  <a:srgbClr val="201F1F"/>
                </a:solidFill>
                <a:latin typeface="Arial MT"/>
                <a:cs typeface="Arial MT"/>
              </a:rPr>
              <a:t>things</a:t>
            </a:r>
            <a:r>
              <a:rPr sz="1850" spc="-9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do</a:t>
            </a:r>
            <a:r>
              <a:rPr sz="1850" spc="-10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not</a:t>
            </a:r>
            <a:r>
              <a:rPr sz="1850" spc="-5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40" dirty="0">
                <a:solidFill>
                  <a:srgbClr val="201F1F"/>
                </a:solidFill>
                <a:latin typeface="Arial MT"/>
                <a:cs typeface="Arial MT"/>
              </a:rPr>
              <a:t>go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as</a:t>
            </a:r>
            <a:r>
              <a:rPr sz="1850" spc="-9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expected,</a:t>
            </a:r>
            <a:r>
              <a:rPr sz="1850" spc="-10" dirty="0">
                <a:solidFill>
                  <a:srgbClr val="201F1F"/>
                </a:solidFill>
                <a:latin typeface="Arial MT"/>
                <a:cs typeface="Arial MT"/>
              </a:rPr>
              <a:t> in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a </a:t>
            </a:r>
            <a:r>
              <a:rPr sz="1850" spc="-45" dirty="0">
                <a:solidFill>
                  <a:srgbClr val="201F1F"/>
                </a:solidFill>
                <a:latin typeface="Arial MT"/>
                <a:cs typeface="Arial MT"/>
              </a:rPr>
              <a:t>way</a:t>
            </a:r>
            <a:r>
              <a:rPr sz="1850" spc="-7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that</a:t>
            </a:r>
            <a:r>
              <a:rPr sz="1850" spc="-9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40" dirty="0">
                <a:solidFill>
                  <a:srgbClr val="201F1F"/>
                </a:solidFill>
                <a:latin typeface="Arial MT"/>
                <a:cs typeface="Arial MT"/>
              </a:rPr>
              <a:t>minimises</a:t>
            </a:r>
            <a:r>
              <a:rPr sz="1850" spc="-5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the</a:t>
            </a:r>
            <a:r>
              <a:rPr sz="1850" spc="-10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negative</a:t>
            </a:r>
            <a:r>
              <a:rPr sz="1850" spc="-10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impacts</a:t>
            </a:r>
            <a:r>
              <a:rPr sz="1850" spc="-8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on</a:t>
            </a:r>
            <a:r>
              <a:rPr sz="185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45" dirty="0">
                <a:solidFill>
                  <a:srgbClr val="201F1F"/>
                </a:solidFill>
                <a:latin typeface="Arial MT"/>
                <a:cs typeface="Arial MT"/>
              </a:rPr>
              <a:t>individuals</a:t>
            </a:r>
            <a:r>
              <a:rPr sz="1850" spc="-6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and</a:t>
            </a:r>
            <a:r>
              <a:rPr sz="1850" spc="-7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teams, </a:t>
            </a:r>
            <a:r>
              <a:rPr sz="1850" spc="-50" dirty="0">
                <a:solidFill>
                  <a:srgbClr val="201F1F"/>
                </a:solidFill>
                <a:latin typeface="Arial MT"/>
                <a:cs typeface="Arial MT"/>
              </a:rPr>
              <a:t>whilst </a:t>
            </a:r>
            <a:r>
              <a:rPr sz="1850" spc="-49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aiding</a:t>
            </a:r>
            <a:r>
              <a:rPr sz="1850" spc="-1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the</a:t>
            </a:r>
            <a:r>
              <a:rPr sz="1850" spc="-7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40" dirty="0">
                <a:solidFill>
                  <a:srgbClr val="201F1F"/>
                </a:solidFill>
                <a:latin typeface="Arial MT"/>
                <a:cs typeface="Arial MT"/>
              </a:rPr>
              <a:t>development</a:t>
            </a:r>
            <a:r>
              <a:rPr sz="1850" spc="2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201F1F"/>
                </a:solidFill>
                <a:latin typeface="Arial MT"/>
                <a:cs typeface="Arial MT"/>
              </a:rPr>
              <a:t>of</a:t>
            </a:r>
            <a:r>
              <a:rPr sz="1850" spc="-6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a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culture</a:t>
            </a:r>
            <a:r>
              <a:rPr sz="1850" spc="1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that</a:t>
            </a:r>
            <a:r>
              <a:rPr sz="1850" spc="-12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201F1F"/>
                </a:solidFill>
                <a:latin typeface="Arial MT"/>
                <a:cs typeface="Arial MT"/>
              </a:rPr>
              <a:t>focuses</a:t>
            </a:r>
            <a:r>
              <a:rPr sz="1850" spc="-14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on</a:t>
            </a:r>
            <a:r>
              <a:rPr sz="1850" spc="-18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health</a:t>
            </a:r>
            <a:r>
              <a:rPr sz="1850" spc="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and</a:t>
            </a:r>
            <a:r>
              <a:rPr sz="1850" spc="-5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60" dirty="0">
                <a:solidFill>
                  <a:srgbClr val="201F1F"/>
                </a:solidFill>
                <a:latin typeface="Arial MT"/>
                <a:cs typeface="Arial MT"/>
              </a:rPr>
              <a:t>wellbeing,</a:t>
            </a:r>
            <a:r>
              <a:rPr sz="1850" spc="26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compassion,</a:t>
            </a:r>
            <a:r>
              <a:rPr sz="1850" spc="-27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201F1F"/>
                </a:solidFill>
                <a:latin typeface="Arial MT"/>
                <a:cs typeface="Arial MT"/>
              </a:rPr>
              <a:t>restoration</a:t>
            </a:r>
            <a:endParaRPr sz="1850">
              <a:latin typeface="Arial MT"/>
              <a:cs typeface="Arial MT"/>
            </a:endParaRPr>
          </a:p>
          <a:p>
            <a:pPr marL="12700" marR="489584">
              <a:lnSpc>
                <a:spcPct val="97000"/>
              </a:lnSpc>
              <a:spcBef>
                <a:spcPts val="10"/>
              </a:spcBef>
              <a:tabLst>
                <a:tab pos="1330325" algn="l"/>
              </a:tabLst>
            </a:pP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and </a:t>
            </a: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learning.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Since </a:t>
            </a:r>
            <a:r>
              <a:rPr sz="1850" spc="-50" dirty="0">
                <a:solidFill>
                  <a:srgbClr val="201F1F"/>
                </a:solidFill>
                <a:latin typeface="Arial MT"/>
                <a:cs typeface="Arial MT"/>
              </a:rPr>
              <a:t>implementing 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this </a:t>
            </a: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programme </a:t>
            </a:r>
            <a:r>
              <a:rPr sz="1850" spc="-50" dirty="0">
                <a:solidFill>
                  <a:srgbClr val="201F1F"/>
                </a:solidFill>
                <a:latin typeface="Arial MT"/>
                <a:cs typeface="Arial MT"/>
              </a:rPr>
              <a:t>within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their organisation,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Mersey Care </a:t>
            </a:r>
            <a:r>
              <a:rPr sz="1850" spc="-20" dirty="0">
                <a:solidFill>
                  <a:srgbClr val="201F1F"/>
                </a:solidFill>
                <a:latin typeface="Arial MT"/>
                <a:cs typeface="Arial MT"/>
              </a:rPr>
              <a:t>have </a:t>
            </a:r>
            <a:r>
              <a:rPr sz="1850" dirty="0">
                <a:solidFill>
                  <a:srgbClr val="201F1F"/>
                </a:solidFill>
                <a:latin typeface="Arial MT"/>
                <a:cs typeface="Arial MT"/>
              </a:rPr>
              <a:t>seen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a </a:t>
            </a:r>
            <a:r>
              <a:rPr sz="185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significant</a:t>
            </a:r>
            <a:r>
              <a:rPr sz="1850" spc="-1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reduction </a:t>
            </a:r>
            <a:r>
              <a:rPr sz="1850" spc="-10" dirty="0">
                <a:solidFill>
                  <a:srgbClr val="201F1F"/>
                </a:solidFill>
                <a:latin typeface="Arial MT"/>
                <a:cs typeface="Arial MT"/>
              </a:rPr>
              <a:t>in 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disciplinary investigations, dismissals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and </a:t>
            </a:r>
            <a:r>
              <a:rPr sz="1850" spc="-25" dirty="0">
                <a:solidFill>
                  <a:srgbClr val="201F1F"/>
                </a:solidFill>
                <a:latin typeface="Arial MT"/>
                <a:cs typeface="Arial MT"/>
              </a:rPr>
              <a:t>suspensions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- </a:t>
            </a:r>
            <a:r>
              <a:rPr sz="1850" spc="-35" dirty="0">
                <a:solidFill>
                  <a:srgbClr val="201F1F"/>
                </a:solidFill>
                <a:latin typeface="Arial MT"/>
                <a:cs typeface="Arial MT"/>
              </a:rPr>
              <a:t>leading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to </a:t>
            </a:r>
            <a:r>
              <a:rPr sz="1850" spc="-5" dirty="0">
                <a:solidFill>
                  <a:srgbClr val="201F1F"/>
                </a:solidFill>
                <a:latin typeface="Arial MT"/>
                <a:cs typeface="Arial MT"/>
              </a:rPr>
              <a:t>a </a:t>
            </a:r>
            <a:r>
              <a:rPr sz="1850" spc="-30" dirty="0">
                <a:solidFill>
                  <a:srgbClr val="201F1F"/>
                </a:solidFill>
                <a:latin typeface="Arial MT"/>
                <a:cs typeface="Arial MT"/>
              </a:rPr>
              <a:t>substantial </a:t>
            </a:r>
            <a:r>
              <a:rPr sz="1850" spc="-500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5" dirty="0">
                <a:solidFill>
                  <a:srgbClr val="201F1F"/>
                </a:solidFill>
                <a:latin typeface="Arial MT"/>
                <a:cs typeface="Arial MT"/>
              </a:rPr>
              <a:t>reduction</a:t>
            </a:r>
            <a:r>
              <a:rPr sz="1850" spc="-75" dirty="0">
                <a:solidFill>
                  <a:srgbClr val="201F1F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201F1F"/>
                </a:solidFill>
                <a:latin typeface="Arial MT"/>
                <a:cs typeface="Arial MT"/>
              </a:rPr>
              <a:t>in	</a:t>
            </a:r>
            <a:r>
              <a:rPr sz="1850" spc="5" dirty="0">
                <a:solidFill>
                  <a:srgbClr val="201F1F"/>
                </a:solidFill>
                <a:latin typeface="Arial MT"/>
                <a:cs typeface="Arial MT"/>
              </a:rPr>
              <a:t>costs.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447547"/>
            <a:ext cx="5530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Managing</a:t>
            </a:r>
            <a:r>
              <a:rPr spc="-8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with</a:t>
            </a:r>
            <a:r>
              <a:rPr spc="-14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5" dirty="0">
                <a:solidFill>
                  <a:srgbClr val="005EB8"/>
                </a:solidFill>
                <a:latin typeface="Arial MT"/>
                <a:cs typeface="Arial MT"/>
              </a:rPr>
              <a:t>compassion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9672" y="5222747"/>
            <a:ext cx="6408420" cy="13914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22152" y="6106667"/>
            <a:ext cx="862583" cy="6156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017" y="402463"/>
            <a:ext cx="7054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Bespoke</a:t>
            </a:r>
            <a:r>
              <a:rPr spc="-15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support</a:t>
            </a:r>
            <a:r>
              <a:rPr spc="-16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5" dirty="0">
                <a:solidFill>
                  <a:srgbClr val="0069B3"/>
                </a:solidFill>
                <a:latin typeface="Arial MT"/>
                <a:cs typeface="Arial MT"/>
              </a:rPr>
              <a:t>for</a:t>
            </a:r>
            <a:r>
              <a:rPr spc="-12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senior</a:t>
            </a:r>
            <a:r>
              <a:rPr spc="-12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leaders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7575" y="1491488"/>
            <a:ext cx="10293350" cy="396112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180"/>
              </a:spcBef>
            </a:pPr>
            <a:r>
              <a:rPr sz="1850" spc="-20" dirty="0">
                <a:latin typeface="Arial MT"/>
                <a:cs typeface="Arial MT"/>
              </a:rPr>
              <a:t>The </a:t>
            </a:r>
            <a:r>
              <a:rPr sz="1850" spc="-30" dirty="0">
                <a:latin typeface="Arial MT"/>
                <a:cs typeface="Arial MT"/>
              </a:rPr>
              <a:t>Executive Suite </a:t>
            </a:r>
            <a:r>
              <a:rPr sz="1850" spc="-20" dirty="0">
                <a:latin typeface="Arial MT"/>
                <a:cs typeface="Arial MT"/>
              </a:rPr>
              <a:t>has been </a:t>
            </a:r>
            <a:r>
              <a:rPr sz="1850" spc="-25" dirty="0">
                <a:latin typeface="Arial MT"/>
                <a:cs typeface="Arial MT"/>
              </a:rPr>
              <a:t>designed </a:t>
            </a:r>
            <a:r>
              <a:rPr sz="1850" spc="-15" dirty="0">
                <a:latin typeface="Arial MT"/>
                <a:cs typeface="Arial MT"/>
              </a:rPr>
              <a:t>to </a:t>
            </a:r>
            <a:r>
              <a:rPr sz="1850" spc="-25" dirty="0">
                <a:latin typeface="Arial MT"/>
                <a:cs typeface="Arial MT"/>
              </a:rPr>
              <a:t>support </a:t>
            </a:r>
            <a:r>
              <a:rPr sz="1850" spc="-15" dirty="0">
                <a:latin typeface="Arial MT"/>
                <a:cs typeface="Arial MT"/>
              </a:rPr>
              <a:t>senior </a:t>
            </a:r>
            <a:r>
              <a:rPr sz="1850" spc="-25" dirty="0">
                <a:latin typeface="Arial MT"/>
                <a:cs typeface="Arial MT"/>
              </a:rPr>
              <a:t>leaders </a:t>
            </a:r>
            <a:r>
              <a:rPr sz="1850" spc="-40" dirty="0">
                <a:latin typeface="Arial MT"/>
                <a:cs typeface="Arial MT"/>
              </a:rPr>
              <a:t>working </a:t>
            </a:r>
            <a:r>
              <a:rPr sz="1850" dirty="0">
                <a:latin typeface="Arial MT"/>
                <a:cs typeface="Arial MT"/>
              </a:rPr>
              <a:t>across </a:t>
            </a:r>
            <a:r>
              <a:rPr sz="1850" spc="-25" dirty="0">
                <a:latin typeface="Arial MT"/>
                <a:cs typeface="Arial MT"/>
              </a:rPr>
              <a:t>the </a:t>
            </a:r>
            <a:r>
              <a:rPr sz="1850" spc="-35" dirty="0">
                <a:latin typeface="Arial MT"/>
                <a:cs typeface="Arial MT"/>
              </a:rPr>
              <a:t>health </a:t>
            </a:r>
            <a:r>
              <a:rPr sz="1850" spc="-15" dirty="0">
                <a:latin typeface="Arial MT"/>
                <a:cs typeface="Arial MT"/>
              </a:rPr>
              <a:t>and </a:t>
            </a:r>
            <a:r>
              <a:rPr sz="1850" dirty="0">
                <a:latin typeface="Arial MT"/>
                <a:cs typeface="Arial MT"/>
              </a:rPr>
              <a:t>care </a:t>
            </a:r>
            <a:r>
              <a:rPr sz="1850" spc="-50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system</a:t>
            </a:r>
            <a:r>
              <a:rPr sz="1850" spc="-31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(CEO,</a:t>
            </a:r>
            <a:r>
              <a:rPr sz="1850" spc="-185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AO,</a:t>
            </a:r>
            <a:r>
              <a:rPr sz="1850" spc="-155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Chair,</a:t>
            </a:r>
            <a:r>
              <a:rPr sz="1850" spc="-85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PCN</a:t>
            </a:r>
            <a:r>
              <a:rPr sz="1850" spc="-15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Clinical</a:t>
            </a:r>
            <a:r>
              <a:rPr sz="1850" spc="-160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Director,</a:t>
            </a:r>
            <a:r>
              <a:rPr sz="1850" spc="-25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NED,</a:t>
            </a:r>
            <a:r>
              <a:rPr sz="1850" spc="-20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Lay</a:t>
            </a:r>
            <a:r>
              <a:rPr sz="1850" spc="-22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members,</a:t>
            </a:r>
            <a:r>
              <a:rPr sz="1850" spc="-180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Executive</a:t>
            </a:r>
            <a:r>
              <a:rPr sz="1850" spc="-229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Directors</a:t>
            </a:r>
            <a:r>
              <a:rPr sz="1850" spc="-24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or</a:t>
            </a:r>
            <a:r>
              <a:rPr sz="1850" spc="-16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equivalent).</a:t>
            </a:r>
            <a:endParaRPr sz="1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 MT"/>
              <a:cs typeface="Arial MT"/>
            </a:endParaRPr>
          </a:p>
          <a:p>
            <a:pPr marL="12700" marR="206375" algn="just">
              <a:lnSpc>
                <a:spcPct val="99200"/>
              </a:lnSpc>
            </a:pPr>
            <a:r>
              <a:rPr sz="1850" spc="-30" dirty="0">
                <a:latin typeface="Arial MT"/>
                <a:cs typeface="Arial MT"/>
              </a:rPr>
              <a:t>The</a:t>
            </a:r>
            <a:r>
              <a:rPr sz="1850" spc="-100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suite</a:t>
            </a:r>
            <a:r>
              <a:rPr sz="1850" spc="-9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includes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comprehensive</a:t>
            </a:r>
            <a:r>
              <a:rPr sz="1850" spc="-10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package</a:t>
            </a:r>
            <a:r>
              <a:rPr sz="1850" spc="-95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of</a:t>
            </a:r>
            <a:r>
              <a:rPr sz="1850" spc="-8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supportive</a:t>
            </a:r>
            <a:r>
              <a:rPr sz="1850" spc="-100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offers</a:t>
            </a:r>
            <a:r>
              <a:rPr sz="1850" spc="-8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and</a:t>
            </a:r>
            <a:r>
              <a:rPr sz="1850" spc="-11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resources</a:t>
            </a:r>
            <a:r>
              <a:rPr sz="1850" spc="-9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that</a:t>
            </a:r>
            <a:r>
              <a:rPr sz="1850" spc="-11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are</a:t>
            </a:r>
            <a:r>
              <a:rPr sz="1850" spc="-85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designed</a:t>
            </a:r>
            <a:r>
              <a:rPr sz="1850" spc="-12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to </a:t>
            </a:r>
            <a:r>
              <a:rPr sz="1850" spc="-50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support</a:t>
            </a:r>
            <a:r>
              <a:rPr sz="1850" spc="-6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you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to</a:t>
            </a:r>
            <a:r>
              <a:rPr sz="1850" spc="-7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remain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-3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resilient</a:t>
            </a:r>
            <a:r>
              <a:rPr sz="1850" spc="-50" dirty="0">
                <a:latin typeface="Arial MT"/>
                <a:cs typeface="Arial MT"/>
              </a:rPr>
              <a:t> leader,</a:t>
            </a:r>
            <a:r>
              <a:rPr sz="1850" spc="-7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continue</a:t>
            </a:r>
            <a:r>
              <a:rPr sz="1850" spc="-7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to</a:t>
            </a:r>
            <a:r>
              <a:rPr sz="1850" spc="-4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thrive</a:t>
            </a:r>
            <a:r>
              <a:rPr sz="1850" spc="-60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in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your</a:t>
            </a:r>
            <a:r>
              <a:rPr sz="1850" spc="-7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role,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and</a:t>
            </a:r>
            <a:r>
              <a:rPr sz="1850" spc="-8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set</a:t>
            </a:r>
            <a:r>
              <a:rPr sz="1850" spc="-35" dirty="0">
                <a:latin typeface="Arial MT"/>
                <a:cs typeface="Arial MT"/>
              </a:rPr>
              <a:t> cultures</a:t>
            </a:r>
            <a:r>
              <a:rPr sz="1850" spc="-9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that</a:t>
            </a:r>
            <a:r>
              <a:rPr sz="1850" spc="-85" dirty="0">
                <a:latin typeface="Arial MT"/>
                <a:cs typeface="Arial MT"/>
              </a:rPr>
              <a:t> </a:t>
            </a:r>
            <a:r>
              <a:rPr sz="1850" spc="-55" dirty="0">
                <a:latin typeface="Arial MT"/>
                <a:cs typeface="Arial MT"/>
              </a:rPr>
              <a:t>value</a:t>
            </a:r>
            <a:r>
              <a:rPr sz="1850" spc="1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the </a:t>
            </a:r>
            <a:r>
              <a:rPr sz="1850" spc="-50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importance</a:t>
            </a:r>
            <a:r>
              <a:rPr sz="1850" spc="-22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of</a:t>
            </a:r>
            <a:r>
              <a:rPr sz="1850" spc="-165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health</a:t>
            </a:r>
            <a:r>
              <a:rPr sz="1850" spc="-15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and</a:t>
            </a:r>
            <a:r>
              <a:rPr sz="1850" spc="-150" dirty="0">
                <a:latin typeface="Arial MT"/>
                <a:cs typeface="Arial MT"/>
              </a:rPr>
              <a:t> </a:t>
            </a:r>
            <a:r>
              <a:rPr sz="1850" spc="-60" dirty="0">
                <a:latin typeface="Arial MT"/>
                <a:cs typeface="Arial MT"/>
              </a:rPr>
              <a:t>wellbeing.</a:t>
            </a:r>
            <a:r>
              <a:rPr sz="1850" spc="50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This</a:t>
            </a:r>
            <a:r>
              <a:rPr sz="1850" spc="-10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includes:</a:t>
            </a:r>
            <a:endParaRPr sz="1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 MT"/>
              <a:cs typeface="Arial MT"/>
            </a:endParaRPr>
          </a:p>
          <a:p>
            <a:pPr marL="358140" indent="-346075">
              <a:lnSpc>
                <a:spcPct val="100000"/>
              </a:lnSpc>
              <a:buChar char="•"/>
              <a:tabLst>
                <a:tab pos="358140" algn="l"/>
                <a:tab pos="358775" algn="l"/>
              </a:tabLst>
            </a:pPr>
            <a:r>
              <a:rPr sz="1850" spc="-25" dirty="0">
                <a:latin typeface="Arial MT"/>
                <a:cs typeface="Arial MT"/>
              </a:rPr>
              <a:t>Seminars</a:t>
            </a:r>
            <a:r>
              <a:rPr sz="1850" spc="-195" dirty="0">
                <a:latin typeface="Arial MT"/>
                <a:cs typeface="Arial MT"/>
              </a:rPr>
              <a:t> </a:t>
            </a:r>
            <a:r>
              <a:rPr sz="1850" spc="5" dirty="0">
                <a:latin typeface="Arial MT"/>
                <a:cs typeface="Arial MT"/>
              </a:rPr>
              <a:t>from</a:t>
            </a:r>
            <a:r>
              <a:rPr sz="1850" spc="-26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internationally</a:t>
            </a:r>
            <a:r>
              <a:rPr sz="1850" spc="-26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renowned</a:t>
            </a:r>
            <a:r>
              <a:rPr sz="1850" spc="-18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and</a:t>
            </a:r>
            <a:r>
              <a:rPr sz="1850" spc="-14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prominent</a:t>
            </a:r>
            <a:r>
              <a:rPr sz="1850" spc="-105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health</a:t>
            </a:r>
            <a:r>
              <a:rPr sz="1850" spc="-150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and</a:t>
            </a:r>
            <a:r>
              <a:rPr sz="1850" spc="-125" dirty="0">
                <a:latin typeface="Arial MT"/>
                <a:cs typeface="Arial MT"/>
              </a:rPr>
              <a:t> </a:t>
            </a:r>
            <a:r>
              <a:rPr sz="1850" spc="5" dirty="0">
                <a:latin typeface="Arial MT"/>
                <a:cs typeface="Arial MT"/>
              </a:rPr>
              <a:t>care</a:t>
            </a:r>
            <a:r>
              <a:rPr sz="1850" spc="-190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experts</a:t>
            </a:r>
            <a:endParaRPr sz="1850">
              <a:latin typeface="Arial MT"/>
              <a:cs typeface="Arial MT"/>
            </a:endParaRPr>
          </a:p>
          <a:p>
            <a:pPr marL="358140" indent="-346075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1850" spc="20" dirty="0">
                <a:latin typeface="Arial MT"/>
                <a:cs typeface="Arial MT"/>
              </a:rPr>
              <a:t>A</a:t>
            </a:r>
            <a:r>
              <a:rPr sz="1850" spc="15" dirty="0">
                <a:latin typeface="Arial MT"/>
                <a:cs typeface="Arial MT"/>
              </a:rPr>
              <a:t>cc</a:t>
            </a:r>
            <a:r>
              <a:rPr sz="1850" spc="20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5" dirty="0">
                <a:latin typeface="Arial MT"/>
                <a:cs typeface="Arial MT"/>
              </a:rPr>
              <a:t>s</a:t>
            </a:r>
            <a:r>
              <a:rPr sz="1850" spc="60" dirty="0">
                <a:latin typeface="Arial MT"/>
                <a:cs typeface="Arial MT"/>
              </a:rPr>
              <a:t> </a:t>
            </a:r>
            <a:r>
              <a:rPr sz="1850" spc="2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8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vi</a:t>
            </a:r>
            <a:r>
              <a:rPr sz="1850" spc="-15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t</a:t>
            </a:r>
            <a:r>
              <a:rPr sz="1850" dirty="0">
                <a:latin typeface="Arial MT"/>
                <a:cs typeface="Arial MT"/>
              </a:rPr>
              <a:t>u</a:t>
            </a:r>
            <a:r>
              <a:rPr sz="1850" spc="-15" dirty="0">
                <a:latin typeface="Arial MT"/>
                <a:cs typeface="Arial MT"/>
              </a:rPr>
              <a:t>a</a:t>
            </a:r>
            <a:r>
              <a:rPr sz="1850" spc="-5" dirty="0">
                <a:latin typeface="Arial MT"/>
                <a:cs typeface="Arial MT"/>
              </a:rPr>
              <a:t>l</a:t>
            </a:r>
            <a:r>
              <a:rPr sz="1850" spc="-14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Action</a:t>
            </a:r>
            <a:r>
              <a:rPr sz="1850" spc="-22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Lea</a:t>
            </a:r>
            <a:r>
              <a:rPr sz="1850" spc="-20" dirty="0">
                <a:latin typeface="Arial MT"/>
                <a:cs typeface="Arial MT"/>
              </a:rPr>
              <a:t>r</a:t>
            </a:r>
            <a:r>
              <a:rPr sz="1850" spc="-15" dirty="0">
                <a:latin typeface="Arial MT"/>
                <a:cs typeface="Arial MT"/>
              </a:rPr>
              <a:t>n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30" dirty="0">
                <a:latin typeface="Arial MT"/>
                <a:cs typeface="Arial MT"/>
              </a:rPr>
              <a:t>n</a:t>
            </a:r>
            <a:r>
              <a:rPr sz="1850" spc="-5" dirty="0">
                <a:latin typeface="Arial MT"/>
                <a:cs typeface="Arial MT"/>
              </a:rPr>
              <a:t>g</a:t>
            </a:r>
            <a:r>
              <a:rPr sz="1850" spc="-32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Set</a:t>
            </a:r>
            <a:r>
              <a:rPr sz="1850" spc="-5" dirty="0">
                <a:latin typeface="Arial MT"/>
                <a:cs typeface="Arial MT"/>
              </a:rPr>
              <a:t>s</a:t>
            </a:r>
            <a:endParaRPr sz="1850">
              <a:latin typeface="Arial MT"/>
              <a:cs typeface="Arial MT"/>
            </a:endParaRPr>
          </a:p>
          <a:p>
            <a:pPr marL="358140" indent="-346075">
              <a:lnSpc>
                <a:spcPct val="100000"/>
              </a:lnSpc>
              <a:buChar char="•"/>
              <a:tabLst>
                <a:tab pos="358140" algn="l"/>
                <a:tab pos="358775" algn="l"/>
              </a:tabLst>
            </a:pPr>
            <a:r>
              <a:rPr sz="1850" spc="-5" dirty="0">
                <a:latin typeface="Arial MT"/>
                <a:cs typeface="Arial MT"/>
              </a:rPr>
              <a:t>Curated</a:t>
            </a:r>
            <a:r>
              <a:rPr sz="1850" spc="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resources</a:t>
            </a:r>
            <a:endParaRPr sz="1850">
              <a:latin typeface="Arial MT"/>
              <a:cs typeface="Arial MT"/>
            </a:endParaRPr>
          </a:p>
          <a:p>
            <a:pPr marL="358140" indent="-346075">
              <a:lnSpc>
                <a:spcPct val="100000"/>
              </a:lnSpc>
              <a:spcBef>
                <a:spcPts val="95"/>
              </a:spcBef>
              <a:buChar char="•"/>
              <a:tabLst>
                <a:tab pos="358140" algn="l"/>
                <a:tab pos="358775" algn="l"/>
              </a:tabLst>
            </a:pPr>
            <a:r>
              <a:rPr sz="1850" spc="-40" dirty="0">
                <a:latin typeface="Arial MT"/>
                <a:cs typeface="Arial MT"/>
              </a:rPr>
              <a:t>A</a:t>
            </a:r>
            <a:r>
              <a:rPr sz="1850" spc="15" dirty="0">
                <a:latin typeface="Arial MT"/>
                <a:cs typeface="Arial MT"/>
              </a:rPr>
              <a:t>cc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220" dirty="0">
                <a:latin typeface="Arial MT"/>
                <a:cs typeface="Arial MT"/>
              </a:rPr>
              <a:t>s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130" dirty="0">
                <a:latin typeface="Arial MT"/>
                <a:cs typeface="Arial MT"/>
              </a:rPr>
              <a:t> </a:t>
            </a:r>
            <a:r>
              <a:rPr sz="1850" spc="10" dirty="0">
                <a:latin typeface="Arial MT"/>
                <a:cs typeface="Arial MT"/>
              </a:rPr>
              <a:t>1</a:t>
            </a:r>
            <a:r>
              <a:rPr sz="1850" spc="-40" dirty="0">
                <a:latin typeface="Arial MT"/>
                <a:cs typeface="Arial MT"/>
              </a:rPr>
              <a:t>:</a:t>
            </a:r>
            <a:r>
              <a:rPr sz="1850" spc="-5" dirty="0">
                <a:latin typeface="Arial MT"/>
                <a:cs typeface="Arial MT"/>
              </a:rPr>
              <a:t>1</a:t>
            </a:r>
            <a:r>
              <a:rPr sz="1850" spc="-200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p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55" dirty="0">
                <a:latin typeface="Arial MT"/>
                <a:cs typeface="Arial MT"/>
              </a:rPr>
              <a:t>y</a:t>
            </a:r>
            <a:r>
              <a:rPr sz="1850" spc="15" dirty="0">
                <a:latin typeface="Arial MT"/>
                <a:cs typeface="Arial MT"/>
              </a:rPr>
              <a:t>c</a:t>
            </a:r>
            <a:r>
              <a:rPr sz="1850" spc="-75" dirty="0">
                <a:latin typeface="Arial MT"/>
                <a:cs typeface="Arial MT"/>
              </a:rPr>
              <a:t>h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105" dirty="0">
                <a:latin typeface="Arial MT"/>
                <a:cs typeface="Arial MT"/>
              </a:rPr>
              <a:t>l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75" dirty="0">
                <a:latin typeface="Arial MT"/>
                <a:cs typeface="Arial MT"/>
              </a:rPr>
              <a:t>g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15" dirty="0">
                <a:latin typeface="Arial MT"/>
                <a:cs typeface="Arial MT"/>
              </a:rPr>
              <a:t>c</a:t>
            </a:r>
            <a:r>
              <a:rPr sz="1850" spc="-5" dirty="0">
                <a:latin typeface="Arial MT"/>
                <a:cs typeface="Arial MT"/>
              </a:rPr>
              <a:t>al</a:t>
            </a:r>
            <a:r>
              <a:rPr sz="1850" spc="-265" dirty="0">
                <a:latin typeface="Arial MT"/>
                <a:cs typeface="Arial MT"/>
              </a:rPr>
              <a:t> 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75" dirty="0">
                <a:latin typeface="Arial MT"/>
                <a:cs typeface="Arial MT"/>
              </a:rPr>
              <a:t>upp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t</a:t>
            </a:r>
            <a:endParaRPr sz="1850">
              <a:latin typeface="Arial MT"/>
              <a:cs typeface="Arial MT"/>
            </a:endParaRPr>
          </a:p>
          <a:p>
            <a:pPr marL="358140" indent="-346075">
              <a:lnSpc>
                <a:spcPct val="100000"/>
              </a:lnSpc>
              <a:buChar char="•"/>
              <a:tabLst>
                <a:tab pos="358140" algn="l"/>
                <a:tab pos="358775" algn="l"/>
              </a:tabLst>
            </a:pPr>
            <a:r>
              <a:rPr sz="1850" spc="-40" dirty="0">
                <a:latin typeface="Arial MT"/>
                <a:cs typeface="Arial MT"/>
              </a:rPr>
              <a:t>A</a:t>
            </a:r>
            <a:r>
              <a:rPr sz="1850" spc="15" dirty="0">
                <a:latin typeface="Arial MT"/>
                <a:cs typeface="Arial MT"/>
              </a:rPr>
              <a:t>cc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210" dirty="0">
                <a:latin typeface="Arial MT"/>
                <a:cs typeface="Arial MT"/>
              </a:rPr>
              <a:t>s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200" dirty="0">
                <a:latin typeface="Arial MT"/>
                <a:cs typeface="Arial MT"/>
              </a:rPr>
              <a:t> </a:t>
            </a:r>
            <a:r>
              <a:rPr sz="1850" spc="-105" dirty="0">
                <a:latin typeface="Arial MT"/>
                <a:cs typeface="Arial MT"/>
              </a:rPr>
              <a:t>m</a:t>
            </a:r>
            <a:r>
              <a:rPr sz="1850" spc="-5" dirty="0">
                <a:latin typeface="Arial MT"/>
                <a:cs typeface="Arial MT"/>
              </a:rPr>
              <a:t>e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5" dirty="0">
                <a:latin typeface="Arial MT"/>
                <a:cs typeface="Arial MT"/>
              </a:rPr>
              <a:t>r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-5" dirty="0">
                <a:latin typeface="Arial MT"/>
                <a:cs typeface="Arial MT"/>
              </a:rPr>
              <a:t>g</a:t>
            </a:r>
            <a:endParaRPr sz="1850">
              <a:latin typeface="Arial MT"/>
              <a:cs typeface="Arial MT"/>
            </a:endParaRPr>
          </a:p>
          <a:p>
            <a:pPr marL="358140" indent="-346075">
              <a:lnSpc>
                <a:spcPct val="100000"/>
              </a:lnSpc>
              <a:buChar char="•"/>
              <a:tabLst>
                <a:tab pos="358140" algn="l"/>
                <a:tab pos="358775" algn="l"/>
              </a:tabLst>
            </a:pPr>
            <a:r>
              <a:rPr sz="1850" dirty="0">
                <a:latin typeface="Arial MT"/>
                <a:cs typeface="Arial MT"/>
              </a:rPr>
              <a:t>C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5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ee</a:t>
            </a:r>
            <a:r>
              <a:rPr sz="1850" dirty="0">
                <a:latin typeface="Arial MT"/>
                <a:cs typeface="Arial MT"/>
              </a:rPr>
              <a:t>r </a:t>
            </a:r>
            <a:r>
              <a:rPr sz="1850" spc="-125" dirty="0">
                <a:latin typeface="Arial MT"/>
                <a:cs typeface="Arial MT"/>
              </a:rPr>
              <a:t> </a:t>
            </a:r>
            <a:r>
              <a:rPr sz="1850" spc="-75" dirty="0">
                <a:latin typeface="Arial MT"/>
                <a:cs typeface="Arial MT"/>
              </a:rPr>
              <a:t>d</a:t>
            </a:r>
            <a:r>
              <a:rPr sz="1850" spc="10" dirty="0">
                <a:latin typeface="Arial MT"/>
                <a:cs typeface="Arial MT"/>
              </a:rPr>
              <a:t>e</a:t>
            </a:r>
            <a:r>
              <a:rPr sz="1850" spc="-50" dirty="0">
                <a:latin typeface="Arial MT"/>
                <a:cs typeface="Arial MT"/>
              </a:rPr>
              <a:t>v</a:t>
            </a:r>
            <a:r>
              <a:rPr sz="1850" spc="10" dirty="0">
                <a:latin typeface="Arial MT"/>
                <a:cs typeface="Arial MT"/>
              </a:rPr>
              <a:t>e</a:t>
            </a:r>
            <a:r>
              <a:rPr sz="1850" spc="-105" dirty="0">
                <a:latin typeface="Arial MT"/>
                <a:cs typeface="Arial MT"/>
              </a:rPr>
              <a:t>l</a:t>
            </a:r>
            <a:r>
              <a:rPr sz="1850" spc="10" dirty="0">
                <a:latin typeface="Arial MT"/>
                <a:cs typeface="Arial MT"/>
              </a:rPr>
              <a:t>o</a:t>
            </a:r>
            <a:r>
              <a:rPr sz="1850" spc="-75" dirty="0">
                <a:latin typeface="Arial MT"/>
                <a:cs typeface="Arial MT"/>
              </a:rPr>
              <a:t>p</a:t>
            </a:r>
            <a:r>
              <a:rPr sz="1850" spc="-114" dirty="0">
                <a:latin typeface="Arial MT"/>
                <a:cs typeface="Arial MT"/>
              </a:rPr>
              <a:t>m</a:t>
            </a:r>
            <a:r>
              <a:rPr sz="1850" spc="10" dirty="0">
                <a:latin typeface="Arial MT"/>
                <a:cs typeface="Arial MT"/>
              </a:rPr>
              <a:t>e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dirty="0">
                <a:latin typeface="Arial MT"/>
                <a:cs typeface="Arial MT"/>
              </a:rPr>
              <a:t>t</a:t>
            </a:r>
            <a:r>
              <a:rPr sz="1850" spc="-204" dirty="0">
                <a:latin typeface="Arial MT"/>
                <a:cs typeface="Arial MT"/>
              </a:rPr>
              <a:t> </a:t>
            </a:r>
            <a:r>
              <a:rPr sz="1850" spc="20" dirty="0">
                <a:latin typeface="Arial MT"/>
                <a:cs typeface="Arial MT"/>
              </a:rPr>
              <a:t>s</a:t>
            </a:r>
            <a:r>
              <a:rPr sz="1850" spc="-75" dirty="0">
                <a:latin typeface="Arial MT"/>
                <a:cs typeface="Arial MT"/>
              </a:rPr>
              <a:t>upp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5" dirty="0">
                <a:latin typeface="Arial MT"/>
                <a:cs typeface="Arial MT"/>
              </a:rPr>
              <a:t>r</a:t>
            </a:r>
            <a:r>
              <a:rPr sz="1850" dirty="0">
                <a:latin typeface="Arial MT"/>
                <a:cs typeface="Arial MT"/>
              </a:rPr>
              <a:t>t</a:t>
            </a:r>
            <a:endParaRPr sz="1850">
              <a:latin typeface="Arial MT"/>
              <a:cs typeface="Arial MT"/>
            </a:endParaRPr>
          </a:p>
          <a:p>
            <a:pPr marL="358140" indent="-346075">
              <a:lnSpc>
                <a:spcPct val="100000"/>
              </a:lnSpc>
              <a:buChar char="•"/>
              <a:tabLst>
                <a:tab pos="358140" algn="l"/>
                <a:tab pos="358775" algn="l"/>
              </a:tabLst>
            </a:pPr>
            <a:r>
              <a:rPr sz="1850" spc="-40" dirty="0">
                <a:latin typeface="Arial MT"/>
                <a:cs typeface="Arial MT"/>
              </a:rPr>
              <a:t>S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75" dirty="0">
                <a:latin typeface="Arial MT"/>
                <a:cs typeface="Arial MT"/>
              </a:rPr>
              <a:t>gnp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-5" dirty="0">
                <a:latin typeface="Arial MT"/>
                <a:cs typeface="Arial MT"/>
              </a:rPr>
              <a:t>g</a:t>
            </a:r>
            <a:r>
              <a:rPr sz="1850" spc="-200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t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spc="-30" dirty="0">
                <a:latin typeface="Arial MT"/>
                <a:cs typeface="Arial MT"/>
              </a:rPr>
              <a:t> </a:t>
            </a:r>
            <a:r>
              <a:rPr sz="1850" spc="15" dirty="0">
                <a:latin typeface="Arial MT"/>
                <a:cs typeface="Arial MT"/>
              </a:rPr>
              <a:t>r</a:t>
            </a:r>
            <a:r>
              <a:rPr sz="1850" spc="10" dirty="0">
                <a:latin typeface="Arial MT"/>
                <a:cs typeface="Arial MT"/>
              </a:rPr>
              <a:t>e</a:t>
            </a:r>
            <a:r>
              <a:rPr sz="1850" spc="-75" dirty="0">
                <a:latin typeface="Arial MT"/>
                <a:cs typeface="Arial MT"/>
              </a:rPr>
              <a:t>g</a:t>
            </a:r>
            <a:r>
              <a:rPr sz="1850" spc="-20" dirty="0">
                <a:latin typeface="Arial MT"/>
                <a:cs typeface="Arial MT"/>
              </a:rPr>
              <a:t>i</a:t>
            </a:r>
            <a:r>
              <a:rPr sz="1850" spc="10" dirty="0">
                <a:latin typeface="Arial MT"/>
                <a:cs typeface="Arial MT"/>
              </a:rPr>
              <a:t>o</a:t>
            </a:r>
            <a:r>
              <a:rPr sz="1850" spc="-75" dirty="0">
                <a:latin typeface="Arial MT"/>
                <a:cs typeface="Arial MT"/>
              </a:rPr>
              <a:t>n</a:t>
            </a:r>
            <a:r>
              <a:rPr sz="1850" spc="-5" dirty="0">
                <a:latin typeface="Arial MT"/>
                <a:cs typeface="Arial MT"/>
              </a:rPr>
              <a:t>al</a:t>
            </a:r>
            <a:r>
              <a:rPr sz="1850" spc="-245" dirty="0">
                <a:latin typeface="Arial MT"/>
                <a:cs typeface="Arial MT"/>
              </a:rPr>
              <a:t> </a:t>
            </a:r>
            <a:r>
              <a:rPr sz="1850" spc="15" dirty="0">
                <a:latin typeface="Arial MT"/>
                <a:cs typeface="Arial MT"/>
              </a:rPr>
              <a:t>s</a:t>
            </a:r>
            <a:r>
              <a:rPr sz="1850" spc="-75" dirty="0">
                <a:latin typeface="Arial MT"/>
                <a:cs typeface="Arial MT"/>
              </a:rPr>
              <a:t>upp</a:t>
            </a:r>
            <a:r>
              <a:rPr sz="1850" spc="-5" dirty="0">
                <a:latin typeface="Arial MT"/>
                <a:cs typeface="Arial MT"/>
              </a:rPr>
              <a:t>o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t</a:t>
            </a:r>
            <a:r>
              <a:rPr sz="1850" spc="-22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of</a:t>
            </a:r>
            <a:r>
              <a:rPr sz="1850" spc="30" dirty="0">
                <a:latin typeface="Arial MT"/>
                <a:cs typeface="Arial MT"/>
              </a:rPr>
              <a:t>f</a:t>
            </a:r>
            <a:r>
              <a:rPr sz="1850" spc="-75" dirty="0">
                <a:latin typeface="Arial MT"/>
                <a:cs typeface="Arial MT"/>
              </a:rPr>
              <a:t>e</a:t>
            </a:r>
            <a:r>
              <a:rPr sz="1850" dirty="0">
                <a:latin typeface="Arial MT"/>
                <a:cs typeface="Arial MT"/>
              </a:rPr>
              <a:t>r</a:t>
            </a:r>
            <a:r>
              <a:rPr sz="1850" spc="-5" dirty="0">
                <a:latin typeface="Arial MT"/>
                <a:cs typeface="Arial MT"/>
              </a:rPr>
              <a:t>s</a:t>
            </a:r>
            <a:endParaRPr sz="185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56576" y="4319015"/>
            <a:ext cx="4328160" cy="2403475"/>
            <a:chOff x="7656576" y="4319015"/>
            <a:chExt cx="4328160" cy="24034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6576" y="4319015"/>
              <a:ext cx="3465576" cy="19705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2152" y="6106667"/>
              <a:ext cx="862583" cy="6156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1017" y="6377432"/>
            <a:ext cx="3963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spc="40" dirty="0">
                <a:latin typeface="Arial"/>
                <a:cs typeface="Arial"/>
              </a:rPr>
              <a:t>i</a:t>
            </a:r>
            <a:r>
              <a:rPr sz="1400" b="1" spc="65" dirty="0">
                <a:latin typeface="Arial"/>
                <a:cs typeface="Arial"/>
              </a:rPr>
              <a:t>n</a:t>
            </a:r>
            <a:r>
              <a:rPr sz="1400" b="1" spc="75" dirty="0">
                <a:latin typeface="Arial"/>
                <a:cs typeface="Arial"/>
              </a:rPr>
              <a:t>d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5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m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1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h</a:t>
            </a:r>
            <a:r>
              <a:rPr sz="1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tt</a:t>
            </a:r>
            <a:r>
              <a:rPr sz="14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p</a:t>
            </a:r>
            <a:r>
              <a:rPr sz="14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s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://</a:t>
            </a:r>
            <a:r>
              <a:rPr sz="14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p</a:t>
            </a:r>
            <a:r>
              <a:rPr sz="1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eo</a:t>
            </a:r>
            <a:r>
              <a:rPr sz="1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p</a:t>
            </a:r>
            <a:r>
              <a:rPr sz="1400" u="heavy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l</a:t>
            </a:r>
            <a:r>
              <a:rPr sz="1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e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.</a:t>
            </a:r>
            <a:r>
              <a:rPr sz="14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nh</a:t>
            </a:r>
            <a:r>
              <a:rPr sz="14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s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.</a:t>
            </a:r>
            <a:r>
              <a:rPr sz="1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u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k/</a:t>
            </a:r>
            <a:r>
              <a:rPr sz="1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e</a:t>
            </a:r>
            <a:r>
              <a:rPr sz="1400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x</a:t>
            </a:r>
            <a:r>
              <a:rPr sz="1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e</a:t>
            </a:r>
            <a:r>
              <a:rPr sz="1400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c</a:t>
            </a:r>
            <a:r>
              <a:rPr sz="1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u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t</a:t>
            </a:r>
            <a:r>
              <a:rPr sz="1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i</a:t>
            </a:r>
            <a:r>
              <a:rPr sz="1400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v</a:t>
            </a:r>
            <a:r>
              <a:rPr sz="1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e</a:t>
            </a:r>
            <a:r>
              <a:rPr sz="1400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s</a:t>
            </a:r>
            <a:r>
              <a:rPr sz="14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u</a:t>
            </a:r>
            <a:r>
              <a:rPr sz="1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i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t</a:t>
            </a:r>
            <a:r>
              <a:rPr sz="1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e</a:t>
            </a:r>
            <a:r>
              <a:rPr sz="1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/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01" y="459994"/>
            <a:ext cx="70110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What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 is </a:t>
            </a:r>
            <a:r>
              <a:rPr spc="-10" dirty="0">
                <a:solidFill>
                  <a:srgbClr val="005EB8"/>
                </a:solidFill>
                <a:latin typeface="Arial MT"/>
                <a:cs typeface="Arial MT"/>
              </a:rPr>
              <a:t>the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 NHS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 People</a:t>
            </a:r>
            <a:r>
              <a:rPr spc="-2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Promise?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7801" y="1239139"/>
            <a:ext cx="1046480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05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NHS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People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Promise</a:t>
            </a:r>
            <a:r>
              <a:rPr sz="1800" b="1" dirty="0">
                <a:latin typeface="Arial"/>
                <a:cs typeface="Arial"/>
              </a:rPr>
              <a:t> is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 promise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we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must </a:t>
            </a:r>
            <a:r>
              <a:rPr sz="1800" b="1" spc="-5" dirty="0">
                <a:latin typeface="Arial"/>
                <a:cs typeface="Arial"/>
              </a:rPr>
              <a:t>all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make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10" dirty="0">
                <a:latin typeface="Arial"/>
                <a:cs typeface="Arial"/>
              </a:rPr>
              <a:t>each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other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5" dirty="0">
                <a:latin typeface="Arial"/>
                <a:cs typeface="Arial"/>
              </a:rPr>
              <a:t>work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together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improve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experience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working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NHS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0" dirty="0">
                <a:latin typeface="Arial"/>
                <a:cs typeface="Arial"/>
              </a:rPr>
              <a:t> everyone.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themes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words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make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up </a:t>
            </a:r>
            <a:r>
              <a:rPr sz="1800" dirty="0">
                <a:latin typeface="Arial MT"/>
                <a:cs typeface="Arial MT"/>
              </a:rPr>
              <a:t>Our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Promise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have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 </a:t>
            </a:r>
            <a:r>
              <a:rPr sz="1800" spc="-5" dirty="0">
                <a:latin typeface="Arial MT"/>
                <a:cs typeface="Arial MT"/>
              </a:rPr>
              <a:t>those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dirty="0">
                <a:latin typeface="Arial MT"/>
                <a:cs typeface="Arial MT"/>
              </a:rPr>
              <a:t>the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685800" algn="l"/>
              </a:tabLst>
            </a:pPr>
            <a:r>
              <a:rPr sz="1800" spc="-5" dirty="0">
                <a:latin typeface="Arial MT"/>
                <a:cs typeface="Arial MT"/>
              </a:rPr>
              <a:t>NHS.	People</a:t>
            </a:r>
            <a:r>
              <a:rPr sz="1800" dirty="0">
                <a:latin typeface="Arial MT"/>
                <a:cs typeface="Arial MT"/>
              </a:rPr>
              <a:t> 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different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healthcare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roles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organisations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have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made </a:t>
            </a:r>
            <a:r>
              <a:rPr sz="1800" dirty="0">
                <a:latin typeface="Arial MT"/>
                <a:cs typeface="Arial MT"/>
              </a:rPr>
              <a:t>it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clear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what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matters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most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them,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what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would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make</a:t>
            </a:r>
            <a:r>
              <a:rPr sz="1800" dirty="0">
                <a:latin typeface="Arial MT"/>
                <a:cs typeface="Arial MT"/>
              </a:rPr>
              <a:t> the </a:t>
            </a:r>
            <a:r>
              <a:rPr sz="1800" spc="-5" dirty="0">
                <a:latin typeface="Arial MT"/>
                <a:cs typeface="Arial MT"/>
              </a:rPr>
              <a:t>greatest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difference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improving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experience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workplace.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This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what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we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should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say</a:t>
            </a:r>
            <a:r>
              <a:rPr sz="1800" spc="-5" dirty="0">
                <a:latin typeface="Arial MT"/>
                <a:cs typeface="Arial MT"/>
              </a:rPr>
              <a:t> about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working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NHS, </a:t>
            </a:r>
            <a:r>
              <a:rPr sz="1800" spc="-5" dirty="0">
                <a:latin typeface="Arial MT"/>
                <a:cs typeface="Arial MT"/>
              </a:rPr>
              <a:t>by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2024.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32384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For </a:t>
            </a:r>
            <a:r>
              <a:rPr sz="1800" spc="-10" dirty="0">
                <a:latin typeface="Arial MT"/>
                <a:cs typeface="Arial MT"/>
              </a:rPr>
              <a:t>many,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some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People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Promise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will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already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match</a:t>
            </a:r>
            <a:r>
              <a:rPr sz="1800" spc="-5" dirty="0">
                <a:latin typeface="Arial MT"/>
                <a:cs typeface="Arial MT"/>
              </a:rPr>
              <a:t> our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current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experience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" dirty="0">
                <a:latin typeface="Arial MT"/>
                <a:cs typeface="Arial MT"/>
              </a:rPr>
              <a:t> others,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still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feel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out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reach.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must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pledge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together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make these ambitions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reality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 </a:t>
            </a:r>
            <a:r>
              <a:rPr sz="1800" dirty="0">
                <a:latin typeface="Arial MT"/>
                <a:cs typeface="Arial MT"/>
              </a:rPr>
              <a:t> of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us,</a:t>
            </a:r>
            <a:r>
              <a:rPr sz="1800" spc="-10" dirty="0">
                <a:latin typeface="Arial MT"/>
                <a:cs typeface="Arial MT"/>
              </a:rPr>
              <a:t> within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next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four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years.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0432" y="4458970"/>
            <a:ext cx="9913620" cy="1951355"/>
            <a:chOff x="1170432" y="4458970"/>
            <a:chExt cx="9913620" cy="19513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432" y="4607052"/>
              <a:ext cx="9913620" cy="1803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59508" y="4465320"/>
              <a:ext cx="352425" cy="471170"/>
            </a:xfrm>
            <a:custGeom>
              <a:avLst/>
              <a:gdLst/>
              <a:ahLst/>
              <a:cxnLst/>
              <a:rect l="l" t="t" r="r" b="b"/>
              <a:pathLst>
                <a:path w="352425" h="471170">
                  <a:moveTo>
                    <a:pt x="352044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352044" y="470915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59508" y="4465320"/>
              <a:ext cx="352425" cy="471170"/>
            </a:xfrm>
            <a:custGeom>
              <a:avLst/>
              <a:gdLst/>
              <a:ahLst/>
              <a:cxnLst/>
              <a:rect l="l" t="t" r="r" b="b"/>
              <a:pathLst>
                <a:path w="352425" h="471170">
                  <a:moveTo>
                    <a:pt x="0" y="470915"/>
                  </a:moveTo>
                  <a:lnTo>
                    <a:pt x="352044" y="470915"/>
                  </a:lnTo>
                  <a:lnTo>
                    <a:pt x="352044" y="0"/>
                  </a:lnTo>
                  <a:lnTo>
                    <a:pt x="0" y="0"/>
                  </a:lnTo>
                  <a:lnTo>
                    <a:pt x="0" y="4709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2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017" y="544144"/>
            <a:ext cx="7067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Online</a:t>
            </a:r>
            <a:r>
              <a:rPr spc="-9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health</a:t>
            </a:r>
            <a:r>
              <a:rPr spc="-14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and</a:t>
            </a:r>
            <a:r>
              <a:rPr spc="-8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wellbeing</a:t>
            </a:r>
            <a:r>
              <a:rPr spc="-21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guides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7982" y="6408521"/>
            <a:ext cx="5992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latin typeface="Arial"/>
                <a:cs typeface="Arial"/>
              </a:rPr>
              <a:t>Find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out</a:t>
            </a:r>
            <a:r>
              <a:rPr sz="1400" b="1" spc="-16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more: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www.england.nhs.uk/supporting-our-nhs-people/How-to-guides/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263" y="1562226"/>
            <a:ext cx="10631170" cy="2491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u="heavy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H</a:t>
            </a:r>
            <a:r>
              <a:rPr sz="1850" b="1" u="heavy" spc="-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ea</a:t>
            </a:r>
            <a:r>
              <a:rPr sz="1850" b="1" u="heavy" spc="3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l</a:t>
            </a:r>
            <a:r>
              <a:rPr sz="1850" b="1" u="heavy" spc="-7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t</a:t>
            </a:r>
            <a:r>
              <a:rPr sz="1850" b="1" u="heavy" spc="-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h</a:t>
            </a:r>
            <a:r>
              <a:rPr sz="1850" b="1" u="heavy" spc="-12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spc="-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a</a:t>
            </a:r>
            <a:r>
              <a:rPr sz="1850" b="1" u="heavy" spc="-2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n</a:t>
            </a:r>
            <a:r>
              <a:rPr sz="1850" b="1" u="heavy" spc="-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d</a:t>
            </a:r>
            <a:r>
              <a:rPr sz="1850" b="1" u="heavy" spc="-21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spc="10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w</a:t>
            </a:r>
            <a:r>
              <a:rPr sz="1850" b="1" u="heavy" spc="-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e</a:t>
            </a:r>
            <a:r>
              <a:rPr sz="1850" b="1" u="heavy" spc="-5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l</a:t>
            </a:r>
            <a:r>
              <a:rPr sz="1850" b="1" u="heavy" spc="-4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l</a:t>
            </a:r>
            <a:r>
              <a:rPr sz="1850" b="1" u="heavy" spc="-3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b</a:t>
            </a:r>
            <a:r>
              <a:rPr sz="1850" b="1" u="heavy" spc="-7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e</a:t>
            </a:r>
            <a:r>
              <a:rPr sz="1850" b="1" u="heavy" spc="-5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i</a:t>
            </a:r>
            <a:r>
              <a:rPr sz="1850" b="1" u="heavy" spc="-2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n</a:t>
            </a:r>
            <a:r>
              <a:rPr sz="1850" b="1" u="heavy" spc="18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g</a:t>
            </a:r>
            <a:r>
              <a:rPr sz="1850" b="1" u="heavy" spc="-2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g</a:t>
            </a:r>
            <a:r>
              <a:rPr sz="1850" b="1" u="heavy" spc="5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u</a:t>
            </a:r>
            <a:r>
              <a:rPr sz="1850" b="1" u="heavy" spc="-4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i</a:t>
            </a:r>
            <a:r>
              <a:rPr sz="1850" b="1" u="heavy" spc="-20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d</a:t>
            </a:r>
            <a:r>
              <a:rPr sz="1850" b="1" u="heavy" spc="-5" dirty="0">
                <a:solidFill>
                  <a:srgbClr val="001F5F"/>
                </a:solidFill>
                <a:uFill>
                  <a:solidFill>
                    <a:srgbClr val="446EC4"/>
                  </a:solidFill>
                </a:uFill>
                <a:latin typeface="Arial"/>
                <a:cs typeface="Arial"/>
              </a:rPr>
              <a:t>es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95900"/>
              </a:lnSpc>
            </a:pPr>
            <a:r>
              <a:rPr sz="1850" spc="-15" dirty="0">
                <a:latin typeface="Arial MT"/>
                <a:cs typeface="Arial MT"/>
              </a:rPr>
              <a:t>We’ve</a:t>
            </a:r>
            <a:r>
              <a:rPr sz="1850" spc="-225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worked</a:t>
            </a:r>
            <a:r>
              <a:rPr sz="1850" spc="-185" dirty="0">
                <a:latin typeface="Arial MT"/>
                <a:cs typeface="Arial MT"/>
              </a:rPr>
              <a:t> </a:t>
            </a:r>
            <a:r>
              <a:rPr sz="1850" spc="-50" dirty="0">
                <a:latin typeface="Arial MT"/>
                <a:cs typeface="Arial MT"/>
              </a:rPr>
              <a:t>with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-30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team</a:t>
            </a:r>
            <a:r>
              <a:rPr sz="1850" spc="-145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of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experts</a:t>
            </a:r>
            <a:r>
              <a:rPr sz="1850" spc="-17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to</a:t>
            </a:r>
            <a:r>
              <a:rPr sz="1850" spc="-3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develop</a:t>
            </a:r>
            <a:r>
              <a:rPr sz="1850" spc="-9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-25" dirty="0">
                <a:latin typeface="Arial MT"/>
                <a:cs typeface="Arial MT"/>
              </a:rPr>
              <a:t> range</a:t>
            </a:r>
            <a:r>
              <a:rPr sz="1850" spc="-85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of</a:t>
            </a:r>
            <a:r>
              <a:rPr sz="1850" spc="-65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short</a:t>
            </a:r>
            <a:r>
              <a:rPr sz="1850" spc="-135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guides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to</a:t>
            </a:r>
            <a:r>
              <a:rPr sz="1850" spc="-50" dirty="0">
                <a:latin typeface="Arial MT"/>
                <a:cs typeface="Arial MT"/>
              </a:rPr>
              <a:t> </a:t>
            </a:r>
            <a:r>
              <a:rPr sz="1850" spc="-40" dirty="0">
                <a:latin typeface="Arial MT"/>
                <a:cs typeface="Arial MT"/>
              </a:rPr>
              <a:t>help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support</a:t>
            </a:r>
            <a:r>
              <a:rPr sz="1850" spc="-12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you</a:t>
            </a:r>
            <a:r>
              <a:rPr sz="1850" spc="-110" dirty="0">
                <a:latin typeface="Arial MT"/>
                <a:cs typeface="Arial MT"/>
              </a:rPr>
              <a:t> </a:t>
            </a:r>
            <a:r>
              <a:rPr sz="1850" spc="-50" dirty="0">
                <a:latin typeface="Arial MT"/>
                <a:cs typeface="Arial MT"/>
              </a:rPr>
              <a:t>with</a:t>
            </a:r>
            <a:r>
              <a:rPr sz="1850" spc="45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skills</a:t>
            </a:r>
            <a:r>
              <a:rPr sz="1850" spc="4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and </a:t>
            </a:r>
            <a:r>
              <a:rPr sz="1850" spc="-49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new </a:t>
            </a:r>
            <a:r>
              <a:rPr sz="1850" spc="-45" dirty="0">
                <a:latin typeface="Arial MT"/>
                <a:cs typeface="Arial MT"/>
              </a:rPr>
              <a:t>ways </a:t>
            </a:r>
            <a:r>
              <a:rPr sz="1850" spc="-15" dirty="0">
                <a:latin typeface="Arial MT"/>
                <a:cs typeface="Arial MT"/>
              </a:rPr>
              <a:t>to </a:t>
            </a:r>
            <a:r>
              <a:rPr sz="1850" spc="-25" dirty="0">
                <a:latin typeface="Arial MT"/>
                <a:cs typeface="Arial MT"/>
              </a:rPr>
              <a:t>improve </a:t>
            </a:r>
            <a:r>
              <a:rPr sz="1850" spc="-20" dirty="0">
                <a:latin typeface="Arial MT"/>
                <a:cs typeface="Arial MT"/>
              </a:rPr>
              <a:t>your </a:t>
            </a:r>
            <a:r>
              <a:rPr sz="1850" spc="-15" dirty="0">
                <a:latin typeface="Arial MT"/>
                <a:cs typeface="Arial MT"/>
              </a:rPr>
              <a:t>experience </a:t>
            </a:r>
            <a:r>
              <a:rPr sz="1850" spc="-5" dirty="0">
                <a:latin typeface="Arial MT"/>
                <a:cs typeface="Arial MT"/>
              </a:rPr>
              <a:t>of </a:t>
            </a:r>
            <a:r>
              <a:rPr sz="1850" spc="-30" dirty="0">
                <a:latin typeface="Arial MT"/>
                <a:cs typeface="Arial MT"/>
              </a:rPr>
              <a:t>work. </a:t>
            </a:r>
            <a:r>
              <a:rPr sz="1850" spc="-20" dirty="0">
                <a:latin typeface="Arial MT"/>
                <a:cs typeface="Arial MT"/>
              </a:rPr>
              <a:t>Our </a:t>
            </a:r>
            <a:r>
              <a:rPr sz="1850" spc="-35" dirty="0">
                <a:latin typeface="Arial MT"/>
                <a:cs typeface="Arial MT"/>
              </a:rPr>
              <a:t>guides </a:t>
            </a:r>
            <a:r>
              <a:rPr sz="1850" spc="-5" dirty="0">
                <a:latin typeface="Arial MT"/>
                <a:cs typeface="Arial MT"/>
              </a:rPr>
              <a:t>cover </a:t>
            </a:r>
            <a:r>
              <a:rPr sz="1850" spc="-15" dirty="0">
                <a:latin typeface="Arial MT"/>
                <a:cs typeface="Arial MT"/>
              </a:rPr>
              <a:t>topics </a:t>
            </a:r>
            <a:r>
              <a:rPr sz="1850" spc="-5" dirty="0">
                <a:latin typeface="Arial MT"/>
                <a:cs typeface="Arial MT"/>
              </a:rPr>
              <a:t>such as </a:t>
            </a:r>
            <a:r>
              <a:rPr sz="1850" spc="-35" dirty="0">
                <a:latin typeface="Arial MT"/>
                <a:cs typeface="Arial MT"/>
              </a:rPr>
              <a:t>getting </a:t>
            </a:r>
            <a:r>
              <a:rPr sz="1850" spc="-5" dirty="0">
                <a:latin typeface="Arial MT"/>
                <a:cs typeface="Arial MT"/>
              </a:rPr>
              <a:t>a </a:t>
            </a:r>
            <a:r>
              <a:rPr sz="1850" spc="-20" dirty="0">
                <a:latin typeface="Arial MT"/>
                <a:cs typeface="Arial MT"/>
              </a:rPr>
              <a:t>good </a:t>
            </a:r>
            <a:r>
              <a:rPr sz="1850" spc="-40" dirty="0">
                <a:latin typeface="Arial MT"/>
                <a:cs typeface="Arial MT"/>
              </a:rPr>
              <a:t>night </a:t>
            </a:r>
            <a:r>
              <a:rPr sz="1850" dirty="0">
                <a:latin typeface="Arial MT"/>
                <a:cs typeface="Arial MT"/>
              </a:rPr>
              <a:t>of </a:t>
            </a:r>
            <a:r>
              <a:rPr sz="1850" spc="5" dirty="0">
                <a:latin typeface="Arial MT"/>
                <a:cs typeface="Arial MT"/>
              </a:rPr>
              <a:t> </a:t>
            </a:r>
            <a:r>
              <a:rPr sz="1850" spc="-25" dirty="0">
                <a:latin typeface="Arial MT"/>
                <a:cs typeface="Arial MT"/>
              </a:rPr>
              <a:t>sleep, </a:t>
            </a:r>
            <a:r>
              <a:rPr sz="1850" spc="-5" dirty="0">
                <a:latin typeface="Arial MT"/>
                <a:cs typeface="Arial MT"/>
              </a:rPr>
              <a:t>personal resilience, </a:t>
            </a:r>
            <a:r>
              <a:rPr sz="1850" spc="-25" dirty="0">
                <a:latin typeface="Arial MT"/>
                <a:cs typeface="Arial MT"/>
              </a:rPr>
              <a:t>support </a:t>
            </a:r>
            <a:r>
              <a:rPr sz="1850" spc="5" dirty="0">
                <a:latin typeface="Arial MT"/>
                <a:cs typeface="Arial MT"/>
              </a:rPr>
              <a:t>for </a:t>
            </a:r>
            <a:r>
              <a:rPr sz="1850" spc="-40" dirty="0">
                <a:latin typeface="Arial MT"/>
                <a:cs typeface="Arial MT"/>
              </a:rPr>
              <a:t>line </a:t>
            </a:r>
            <a:r>
              <a:rPr sz="1850" spc="-25" dirty="0">
                <a:latin typeface="Arial MT"/>
                <a:cs typeface="Arial MT"/>
              </a:rPr>
              <a:t>managers, </a:t>
            </a:r>
            <a:r>
              <a:rPr sz="1850" spc="-35" dirty="0">
                <a:latin typeface="Arial MT"/>
                <a:cs typeface="Arial MT"/>
              </a:rPr>
              <a:t>guidance </a:t>
            </a:r>
            <a:r>
              <a:rPr sz="1850" spc="-5" dirty="0">
                <a:latin typeface="Arial MT"/>
                <a:cs typeface="Arial MT"/>
              </a:rPr>
              <a:t>on </a:t>
            </a:r>
            <a:r>
              <a:rPr sz="1850" spc="-20" dirty="0">
                <a:latin typeface="Arial MT"/>
                <a:cs typeface="Arial MT"/>
              </a:rPr>
              <a:t>how </a:t>
            </a:r>
            <a:r>
              <a:rPr sz="1850" spc="-15" dirty="0">
                <a:latin typeface="Arial MT"/>
                <a:cs typeface="Arial MT"/>
              </a:rPr>
              <a:t>to </a:t>
            </a:r>
            <a:r>
              <a:rPr sz="1850" spc="-20" dirty="0">
                <a:latin typeface="Arial MT"/>
                <a:cs typeface="Arial MT"/>
              </a:rPr>
              <a:t>be </a:t>
            </a:r>
            <a:r>
              <a:rPr sz="1850" spc="-5" dirty="0">
                <a:latin typeface="Arial MT"/>
                <a:cs typeface="Arial MT"/>
              </a:rPr>
              <a:t>a </a:t>
            </a:r>
            <a:r>
              <a:rPr sz="1850" spc="-30" dirty="0">
                <a:latin typeface="Arial MT"/>
                <a:cs typeface="Arial MT"/>
              </a:rPr>
              <a:t>compassionate </a:t>
            </a:r>
            <a:r>
              <a:rPr sz="1850" spc="-25" dirty="0">
                <a:latin typeface="Arial MT"/>
                <a:cs typeface="Arial MT"/>
              </a:rPr>
              <a:t>leader 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during</a:t>
            </a:r>
            <a:r>
              <a:rPr sz="1850" spc="1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</a:t>
            </a:r>
            <a:r>
              <a:rPr sz="1850" spc="-30" dirty="0">
                <a:latin typeface="Arial MT"/>
                <a:cs typeface="Arial MT"/>
              </a:rPr>
              <a:t> </a:t>
            </a:r>
            <a:r>
              <a:rPr sz="1850" spc="-35" dirty="0">
                <a:latin typeface="Arial MT"/>
                <a:cs typeface="Arial MT"/>
              </a:rPr>
              <a:t>bereavement</a:t>
            </a:r>
            <a:r>
              <a:rPr sz="1850" spc="-27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and</a:t>
            </a:r>
            <a:r>
              <a:rPr sz="1850" spc="-70" dirty="0">
                <a:latin typeface="Arial MT"/>
                <a:cs typeface="Arial MT"/>
              </a:rPr>
              <a:t> </a:t>
            </a:r>
            <a:r>
              <a:rPr sz="1850" spc="-30" dirty="0">
                <a:latin typeface="Arial MT"/>
                <a:cs typeface="Arial MT"/>
              </a:rPr>
              <a:t>tips </a:t>
            </a:r>
            <a:r>
              <a:rPr sz="1850" spc="-5" dirty="0">
                <a:latin typeface="Arial MT"/>
                <a:cs typeface="Arial MT"/>
              </a:rPr>
              <a:t>on</a:t>
            </a:r>
            <a:r>
              <a:rPr sz="1850" spc="-105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how</a:t>
            </a:r>
            <a:r>
              <a:rPr sz="1850" spc="-12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to</a:t>
            </a:r>
            <a:r>
              <a:rPr sz="1850" spc="-55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run</a:t>
            </a:r>
            <a:r>
              <a:rPr sz="1850" spc="-40" dirty="0">
                <a:latin typeface="Arial MT"/>
                <a:cs typeface="Arial MT"/>
              </a:rPr>
              <a:t> </a:t>
            </a:r>
            <a:r>
              <a:rPr sz="1850" spc="-20" dirty="0">
                <a:latin typeface="Arial MT"/>
                <a:cs typeface="Arial MT"/>
              </a:rPr>
              <a:t>your</a:t>
            </a:r>
            <a:r>
              <a:rPr sz="1850" spc="-145" dirty="0">
                <a:latin typeface="Arial MT"/>
                <a:cs typeface="Arial MT"/>
              </a:rPr>
              <a:t> </a:t>
            </a:r>
            <a:r>
              <a:rPr sz="1850" spc="-45" dirty="0">
                <a:latin typeface="Arial MT"/>
                <a:cs typeface="Arial MT"/>
              </a:rPr>
              <a:t>own</a:t>
            </a:r>
            <a:r>
              <a:rPr sz="1850" spc="-6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10</a:t>
            </a:r>
            <a:r>
              <a:rPr sz="1850" spc="-30" dirty="0">
                <a:latin typeface="Arial MT"/>
                <a:cs typeface="Arial MT"/>
              </a:rPr>
              <a:t> </a:t>
            </a:r>
            <a:r>
              <a:rPr sz="1850" spc="-45" dirty="0">
                <a:latin typeface="Arial MT"/>
                <a:cs typeface="Arial MT"/>
              </a:rPr>
              <a:t>minute</a:t>
            </a:r>
            <a:r>
              <a:rPr sz="185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Pause</a:t>
            </a:r>
            <a:r>
              <a:rPr sz="1850" spc="-130" dirty="0">
                <a:latin typeface="Arial MT"/>
                <a:cs typeface="Arial MT"/>
              </a:rPr>
              <a:t> </a:t>
            </a:r>
            <a:r>
              <a:rPr sz="1850" spc="-15" dirty="0">
                <a:latin typeface="Arial MT"/>
                <a:cs typeface="Arial MT"/>
              </a:rPr>
              <a:t>Space.</a:t>
            </a:r>
            <a:endParaRPr sz="1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ts val="2180"/>
              </a:lnSpc>
            </a:pPr>
            <a:r>
              <a:rPr sz="1850" spc="-25" dirty="0">
                <a:latin typeface="Arial MT"/>
                <a:cs typeface="Arial MT"/>
              </a:rPr>
              <a:t>We</a:t>
            </a:r>
            <a:r>
              <a:rPr sz="185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have</a:t>
            </a:r>
            <a:r>
              <a:rPr sz="1850" spc="-1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also</a:t>
            </a:r>
            <a:r>
              <a:rPr sz="185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recently</a:t>
            </a:r>
            <a:r>
              <a:rPr sz="1850" spc="-2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published</a:t>
            </a:r>
            <a:r>
              <a:rPr sz="1850" spc="-10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a </a:t>
            </a:r>
            <a:r>
              <a:rPr sz="1850" spc="-5" dirty="0">
                <a:latin typeface="Arial MT"/>
                <a:cs typeface="Arial MT"/>
              </a:rPr>
              <a:t>new</a:t>
            </a:r>
            <a:r>
              <a:rPr sz="1850" spc="-10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and</a:t>
            </a:r>
            <a:r>
              <a:rPr sz="1850" spc="-1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comprehensive</a:t>
            </a:r>
            <a:r>
              <a:rPr sz="1850" spc="-2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‘</a:t>
            </a:r>
            <a:r>
              <a:rPr sz="1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Looking</a:t>
            </a:r>
            <a:r>
              <a:rPr sz="185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after</a:t>
            </a:r>
            <a:r>
              <a:rPr sz="185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your</a:t>
            </a:r>
            <a:r>
              <a:rPr sz="185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85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team’s</a:t>
            </a:r>
            <a:r>
              <a:rPr sz="1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health</a:t>
            </a:r>
            <a:r>
              <a:rPr sz="185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and</a:t>
            </a:r>
            <a:endParaRPr sz="1850">
              <a:latin typeface="Arial MT"/>
              <a:cs typeface="Arial MT"/>
            </a:endParaRPr>
          </a:p>
          <a:p>
            <a:pPr marL="12700">
              <a:lnSpc>
                <a:spcPts val="2180"/>
              </a:lnSpc>
            </a:pPr>
            <a:r>
              <a:rPr sz="1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wellbeing</a:t>
            </a:r>
            <a:r>
              <a:rPr sz="1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guide</a:t>
            </a:r>
            <a:r>
              <a:rPr sz="1850" dirty="0">
                <a:latin typeface="Arial MT"/>
                <a:cs typeface="Arial MT"/>
              </a:rPr>
              <a:t>’</a:t>
            </a:r>
            <a:r>
              <a:rPr sz="1850" spc="-90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which</a:t>
            </a:r>
            <a:r>
              <a:rPr sz="1850" spc="15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focussed</a:t>
            </a:r>
            <a:r>
              <a:rPr sz="1850" spc="-2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on</a:t>
            </a:r>
            <a:r>
              <a:rPr sz="1850" spc="-2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looking</a:t>
            </a:r>
            <a:r>
              <a:rPr sz="1850" spc="-20" dirty="0">
                <a:latin typeface="Arial MT"/>
                <a:cs typeface="Arial MT"/>
              </a:rPr>
              <a:t> </a:t>
            </a:r>
            <a:r>
              <a:rPr sz="1850" dirty="0">
                <a:latin typeface="Arial MT"/>
                <a:cs typeface="Arial MT"/>
              </a:rPr>
              <a:t>after</a:t>
            </a:r>
            <a:r>
              <a:rPr sz="1850" spc="-35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whole</a:t>
            </a:r>
            <a:r>
              <a:rPr sz="1850" spc="5" dirty="0">
                <a:latin typeface="Arial MT"/>
                <a:cs typeface="Arial MT"/>
              </a:rPr>
              <a:t> </a:t>
            </a:r>
            <a:r>
              <a:rPr sz="1850" spc="-5" dirty="0">
                <a:latin typeface="Arial MT"/>
                <a:cs typeface="Arial MT"/>
              </a:rPr>
              <a:t>teams.</a:t>
            </a:r>
            <a:endParaRPr sz="18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9155" y="4209288"/>
            <a:ext cx="8382000" cy="17785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22152" y="6106667"/>
            <a:ext cx="862583" cy="6156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2457" y="1642998"/>
            <a:ext cx="1101725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13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 People Plan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sets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national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ambition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enable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colleagues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create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cultures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 across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their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organisation.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This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includes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inviting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 organisations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implement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network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</a:rPr>
              <a:t>Health</a:t>
            </a:r>
            <a:r>
              <a:rPr sz="1600" u="heavy" spc="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</a:rPr>
              <a:t>and</a:t>
            </a:r>
            <a:r>
              <a:rPr sz="1600" u="heavy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</a:rPr>
              <a:t>Wellbeing</a:t>
            </a:r>
            <a:r>
              <a:rPr sz="1600" u="heavy" spc="-1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</a:rPr>
              <a:t>Champions</a:t>
            </a:r>
            <a:r>
              <a:rPr sz="1600" spc="-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 MT"/>
              <a:cs typeface="Arial MT"/>
            </a:endParaRPr>
          </a:p>
          <a:p>
            <a:pPr marL="12700" marR="217804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order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organisations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rolling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supporting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their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Wellbeing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Champions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across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England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offering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Champions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across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free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access 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range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opportunities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national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support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offers.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This includes: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MT"/>
              <a:cs typeface="Arial MT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Free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access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national</a:t>
            </a:r>
            <a:r>
              <a:rPr sz="1600" spc="10" dirty="0">
                <a:solidFill>
                  <a:srgbClr val="0071CE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3"/>
              </a:rPr>
              <a:t>e-learning</a:t>
            </a:r>
            <a:r>
              <a:rPr sz="1600" u="heavy" spc="10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3"/>
              </a:rPr>
              <a:t>module</a:t>
            </a:r>
            <a:r>
              <a:rPr sz="1600" spc="5" dirty="0">
                <a:solidFill>
                  <a:srgbClr val="0071CE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600" spc="-5" dirty="0">
                <a:latin typeface="Arial MT"/>
                <a:cs typeface="Arial MT"/>
              </a:rPr>
              <a:t>that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helps </a:t>
            </a:r>
            <a:r>
              <a:rPr sz="1600" spc="-10" dirty="0">
                <a:latin typeface="Arial MT"/>
                <a:cs typeface="Arial MT"/>
              </a:rPr>
              <a:t>you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understand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role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remit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Champion</a:t>
            </a:r>
            <a:endParaRPr sz="1600">
              <a:latin typeface="Arial MT"/>
              <a:cs typeface="Arial MT"/>
            </a:endParaRPr>
          </a:p>
          <a:p>
            <a:pPr marL="756285" marR="5080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monthly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programme,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hosted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by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national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team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free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Champions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attend,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talk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through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specific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topics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meet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other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Champions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(see following page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details)</a:t>
            </a:r>
            <a:endParaRPr sz="1600">
              <a:latin typeface="Arial MT"/>
              <a:cs typeface="Arial MT"/>
            </a:endParaRPr>
          </a:p>
          <a:p>
            <a:pPr marL="7562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regular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bulletin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share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ideas,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best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practice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learning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opportunities</a:t>
            </a:r>
            <a:endParaRPr sz="1600">
              <a:latin typeface="Arial MT"/>
              <a:cs typeface="Arial MT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Priority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access 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range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training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personal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opportunities</a:t>
            </a:r>
            <a:endParaRPr sz="1600">
              <a:latin typeface="Arial MT"/>
              <a:cs typeface="Arial MT"/>
            </a:endParaRPr>
          </a:p>
          <a:p>
            <a:pPr marL="756285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756285" algn="l"/>
                <a:tab pos="756920" algn="l"/>
              </a:tabLst>
            </a:pP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A</a:t>
            </a:r>
            <a:r>
              <a:rPr sz="1600" u="heavy" spc="-80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dedicated,</a:t>
            </a:r>
            <a:r>
              <a:rPr sz="1600" u="heavy" spc="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closed forum</a:t>
            </a:r>
            <a:r>
              <a:rPr sz="1600" u="heavy" spc="2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on</a:t>
            </a:r>
            <a:r>
              <a:rPr sz="1600" u="heavy" spc="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Future</a:t>
            </a:r>
            <a:r>
              <a:rPr sz="1600" u="heavy" spc="2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heavy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NHS</a:t>
            </a:r>
            <a:r>
              <a:rPr sz="1600" u="heavy" spc="1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share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ideas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questions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network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with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other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Champions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709" y="444246"/>
            <a:ext cx="845883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Development</a:t>
            </a:r>
            <a:r>
              <a:rPr spc="-5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opportunities</a:t>
            </a:r>
            <a:r>
              <a:rPr spc="-3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for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Health</a:t>
            </a:r>
            <a:r>
              <a:rPr spc="-1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and </a:t>
            </a:r>
            <a:r>
              <a:rPr spc="-98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005EB8"/>
                </a:solidFill>
                <a:latin typeface="Arial MT"/>
                <a:cs typeface="Arial MT"/>
              </a:rPr>
              <a:t>Wellbeing</a:t>
            </a:r>
            <a:r>
              <a:rPr spc="-3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Champions</a:t>
            </a: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8811" y="5074920"/>
            <a:ext cx="5294376" cy="15880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21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9426" y="3691126"/>
            <a:ext cx="9283065" cy="3167380"/>
            <a:chOff x="2909426" y="3691126"/>
            <a:chExt cx="9283065" cy="3167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9426" y="3691126"/>
              <a:ext cx="9282573" cy="31668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404" y="5978652"/>
              <a:ext cx="1621536" cy="617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9531" y="5875020"/>
              <a:ext cx="931164" cy="66294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57348" y="2056587"/>
            <a:ext cx="6783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Thank</a:t>
            </a:r>
            <a:r>
              <a:rPr sz="3600" spc="-1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you</a:t>
            </a:r>
            <a:r>
              <a:rPr sz="3600" spc="-3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all</a:t>
            </a:r>
            <a:r>
              <a:rPr sz="3600" spc="-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for</a:t>
            </a:r>
            <a:r>
              <a:rPr sz="3600" spc="-5" dirty="0">
                <a:solidFill>
                  <a:srgbClr val="005EB8"/>
                </a:solidFill>
                <a:latin typeface="Arial MT"/>
                <a:cs typeface="Arial MT"/>
              </a:rPr>
              <a:t> attending today.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435" y="3204413"/>
            <a:ext cx="104178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4965" marR="5080" indent="-16129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Please</a:t>
            </a:r>
            <a:r>
              <a:rPr sz="3600" spc="-2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feel</a:t>
            </a:r>
            <a:r>
              <a:rPr sz="3600" spc="-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free</a:t>
            </a:r>
            <a:r>
              <a:rPr sz="3600" spc="-2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to</a:t>
            </a:r>
            <a:r>
              <a:rPr sz="3600" spc="-5" dirty="0">
                <a:solidFill>
                  <a:srgbClr val="005EB8"/>
                </a:solidFill>
                <a:latin typeface="Arial MT"/>
                <a:cs typeface="Arial MT"/>
              </a:rPr>
              <a:t> contact</a:t>
            </a:r>
            <a:r>
              <a:rPr sz="3600" spc="-2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our</a:t>
            </a:r>
            <a:r>
              <a:rPr sz="3600" spc="-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team</a:t>
            </a:r>
            <a:r>
              <a:rPr sz="3600" spc="-1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for</a:t>
            </a:r>
            <a:r>
              <a:rPr sz="3600" spc="-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any</a:t>
            </a:r>
            <a:r>
              <a:rPr sz="3600" spc="-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support </a:t>
            </a:r>
            <a:r>
              <a:rPr sz="3600" spc="-98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5EB8"/>
                </a:solidFill>
                <a:latin typeface="Arial MT"/>
                <a:cs typeface="Arial MT"/>
              </a:rPr>
              <a:t>you and your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 organisations</a:t>
            </a:r>
            <a:r>
              <a:rPr sz="3600" spc="-4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5EB8"/>
                </a:solidFill>
                <a:latin typeface="Arial MT"/>
                <a:cs typeface="Arial MT"/>
              </a:rPr>
              <a:t>require.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01" y="459994"/>
            <a:ext cx="954913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How</a:t>
            </a:r>
            <a:r>
              <a:rPr spc="-2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do we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measure</a:t>
            </a:r>
            <a:r>
              <a:rPr spc="-2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progress</a:t>
            </a:r>
            <a:r>
              <a:rPr spc="-2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against</a:t>
            </a:r>
            <a:r>
              <a:rPr spc="-2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the NHS </a:t>
            </a:r>
            <a:r>
              <a:rPr spc="-98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People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Promise?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0128" y="1629155"/>
            <a:ext cx="4664964" cy="24213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7801" y="1881632"/>
            <a:ext cx="10982960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61255">
              <a:lnSpc>
                <a:spcPct val="100000"/>
              </a:lnSpc>
              <a:spcBef>
                <a:spcPts val="100"/>
              </a:spcBef>
              <a:tabLst>
                <a:tab pos="3352165" algn="l"/>
                <a:tab pos="4494530" algn="l"/>
              </a:tabLst>
            </a:pPr>
            <a:r>
              <a:rPr sz="1800" dirty="0">
                <a:latin typeface="Arial MT"/>
                <a:cs typeface="Arial MT"/>
              </a:rPr>
              <a:t>Our </a:t>
            </a:r>
            <a:r>
              <a:rPr sz="1800" spc="-5" dirty="0">
                <a:latin typeface="Arial MT"/>
                <a:cs typeface="Arial MT"/>
              </a:rPr>
              <a:t>NHS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people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best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placed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when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progress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been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" dirty="0">
                <a:latin typeface="Arial MT"/>
                <a:cs typeface="Arial MT"/>
              </a:rPr>
              <a:t> those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dirty="0">
                <a:latin typeface="Arial MT"/>
                <a:cs typeface="Arial MT"/>
              </a:rPr>
              <a:t>the NHS.	As </a:t>
            </a:r>
            <a:r>
              <a:rPr sz="1800" spc="-5" dirty="0">
                <a:latin typeface="Arial MT"/>
                <a:cs typeface="Arial MT"/>
              </a:rPr>
              <a:t>such,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annual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NHS</a:t>
            </a:r>
            <a:r>
              <a:rPr sz="1800" dirty="0">
                <a:latin typeface="Arial MT"/>
                <a:cs typeface="Arial MT"/>
              </a:rPr>
              <a:t> Staff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Survey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been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redesigned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align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Promise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</a:t>
            </a:r>
            <a:r>
              <a:rPr sz="1800" spc="-5" dirty="0">
                <a:latin typeface="Arial MT"/>
                <a:cs typeface="Arial MT"/>
              </a:rPr>
              <a:t> 2021.	</a:t>
            </a:r>
            <a:r>
              <a:rPr sz="1800" dirty="0">
                <a:latin typeface="Arial MT"/>
                <a:cs typeface="Arial MT"/>
              </a:rPr>
              <a:t>This Staff </a:t>
            </a:r>
            <a:r>
              <a:rPr sz="1800" spc="-5" dirty="0">
                <a:latin typeface="Arial MT"/>
                <a:cs typeface="Arial MT"/>
              </a:rPr>
              <a:t>Survey is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currently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rolled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across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general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practice,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will 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eventually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 available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5" dirty="0">
                <a:latin typeface="Arial MT"/>
                <a:cs typeface="Arial MT"/>
              </a:rPr>
              <a:t>all contractor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groups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primary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800" dirty="0">
                <a:latin typeface="Arial MT"/>
                <a:cs typeface="Arial MT"/>
              </a:rPr>
              <a:t>We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NHS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Staff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Survey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principal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way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measure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progress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enable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teams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departments,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well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whole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organisations,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progress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take action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improve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things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workforce.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20701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We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also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Integrated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Systems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individual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organisations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hear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examples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how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supporting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workforce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against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NHS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Promise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number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whom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will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 hearing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today.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1425"/>
              </a:lnSpc>
              <a:tabLst>
                <a:tab pos="431800" algn="l"/>
              </a:tabLst>
            </a:pPr>
            <a:fld id="{81D60167-4931-47E6-BA6A-407CBD079E47}" type="slidenum">
              <a:rPr spc="-5" dirty="0"/>
              <a:t>3</a:t>
            </a:fld>
            <a:r>
              <a:rPr spc="-5" dirty="0"/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368" y="478916"/>
            <a:ext cx="72459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DC0"/>
                </a:solidFill>
                <a:latin typeface="Arial MT"/>
                <a:cs typeface="Arial MT"/>
              </a:rPr>
              <a:t>The</a:t>
            </a:r>
            <a:r>
              <a:rPr spc="-60" dirty="0">
                <a:solidFill>
                  <a:srgbClr val="006DC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DC0"/>
                </a:solidFill>
                <a:latin typeface="Arial MT"/>
                <a:cs typeface="Arial MT"/>
              </a:rPr>
              <a:t>national</a:t>
            </a:r>
            <a:r>
              <a:rPr spc="-65" dirty="0">
                <a:solidFill>
                  <a:srgbClr val="006DC0"/>
                </a:solidFill>
                <a:latin typeface="Arial MT"/>
                <a:cs typeface="Arial MT"/>
              </a:rPr>
              <a:t> </a:t>
            </a:r>
            <a:r>
              <a:rPr spc="5" dirty="0">
                <a:solidFill>
                  <a:srgbClr val="006DC0"/>
                </a:solidFill>
                <a:latin typeface="Arial MT"/>
                <a:cs typeface="Arial MT"/>
              </a:rPr>
              <a:t>offer</a:t>
            </a:r>
            <a:r>
              <a:rPr spc="-125" dirty="0">
                <a:solidFill>
                  <a:srgbClr val="006DC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DC0"/>
                </a:solidFill>
                <a:latin typeface="Arial MT"/>
                <a:cs typeface="Arial MT"/>
              </a:rPr>
              <a:t>to</a:t>
            </a:r>
            <a:r>
              <a:rPr spc="-40" dirty="0">
                <a:solidFill>
                  <a:srgbClr val="006DC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DC0"/>
                </a:solidFill>
                <a:latin typeface="Arial MT"/>
                <a:cs typeface="Arial MT"/>
              </a:rPr>
              <a:t>all</a:t>
            </a:r>
            <a:r>
              <a:rPr spc="15" dirty="0">
                <a:solidFill>
                  <a:srgbClr val="006DC0"/>
                </a:solidFill>
                <a:latin typeface="Arial MT"/>
                <a:cs typeface="Arial MT"/>
              </a:rPr>
              <a:t> </a:t>
            </a:r>
            <a:r>
              <a:rPr spc="-15" dirty="0">
                <a:solidFill>
                  <a:srgbClr val="006DC0"/>
                </a:solidFill>
                <a:latin typeface="Arial MT"/>
                <a:cs typeface="Arial MT"/>
              </a:rPr>
              <a:t>NHS</a:t>
            </a:r>
            <a:r>
              <a:rPr spc="-25" dirty="0">
                <a:solidFill>
                  <a:srgbClr val="006DC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DC0"/>
                </a:solidFill>
                <a:latin typeface="Arial MT"/>
                <a:cs typeface="Arial MT"/>
              </a:rPr>
              <a:t>people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3877" y="1432687"/>
            <a:ext cx="7722870" cy="4902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Arial MT"/>
                <a:cs typeface="Arial MT"/>
              </a:rPr>
              <a:t>All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the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latest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support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found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via: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u="heavy" spc="-15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Arial MT"/>
                <a:cs typeface="Arial MT"/>
                <a:hlinkClick r:id="rId2"/>
              </a:rPr>
              <a:t>www.england.nhs.uk/people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-405" dirty="0">
                <a:latin typeface="Arial MT"/>
                <a:cs typeface="Arial MT"/>
              </a:rPr>
              <a:t>Y</a:t>
            </a:r>
            <a:r>
              <a:rPr sz="2000" dirty="0">
                <a:latin typeface="Arial MT"/>
                <a:cs typeface="Arial MT"/>
              </a:rPr>
              <a:t>ou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40" dirty="0">
                <a:latin typeface="Arial MT"/>
                <a:cs typeface="Arial MT"/>
              </a:rPr>
              <a:t>c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30" dirty="0">
                <a:latin typeface="Arial MT"/>
                <a:cs typeface="Arial MT"/>
              </a:rPr>
              <a:t>l</a:t>
            </a:r>
            <a:r>
              <a:rPr sz="2000" spc="40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175" dirty="0">
                <a:latin typeface="Arial MT"/>
                <a:cs typeface="Arial MT"/>
              </a:rPr>
              <a:t> </a:t>
            </a:r>
            <a:r>
              <a:rPr sz="2000" spc="40" dirty="0">
                <a:latin typeface="Arial MT"/>
                <a:cs typeface="Arial MT"/>
              </a:rPr>
              <a:t>c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40" dirty="0">
                <a:latin typeface="Arial MT"/>
                <a:cs typeface="Arial MT"/>
              </a:rPr>
              <a:t>c</a:t>
            </a:r>
            <a:r>
              <a:rPr sz="2000" dirty="0">
                <a:latin typeface="Arial MT"/>
                <a:cs typeface="Arial MT"/>
              </a:rPr>
              <a:t>t</a:t>
            </a:r>
            <a:r>
              <a:rPr sz="2000" spc="-204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he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spc="3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onal</a:t>
            </a:r>
            <a:r>
              <a:rPr sz="2000" spc="-1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eam</a:t>
            </a:r>
            <a:endParaRPr sz="2000">
              <a:latin typeface="Arial MT"/>
              <a:cs typeface="Arial MT"/>
            </a:endParaRPr>
          </a:p>
          <a:p>
            <a:pPr marL="428625" marR="3012440">
              <a:lnSpc>
                <a:spcPct val="100000"/>
              </a:lnSpc>
            </a:pPr>
            <a:r>
              <a:rPr sz="2000" spc="5" dirty="0">
                <a:solidFill>
                  <a:srgbClr val="002F86"/>
                </a:solidFill>
                <a:latin typeface="Arial MT"/>
                <a:cs typeface="Arial MT"/>
              </a:rPr>
              <a:t>By</a:t>
            </a:r>
            <a:r>
              <a:rPr sz="2000" spc="-3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2000" spc="25" dirty="0">
                <a:solidFill>
                  <a:srgbClr val="002F86"/>
                </a:solidFill>
                <a:latin typeface="Arial MT"/>
                <a:cs typeface="Arial MT"/>
              </a:rPr>
              <a:t>email:</a:t>
            </a:r>
            <a:r>
              <a:rPr sz="2000" spc="-24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ournhspeople.hwb@nhs.net </a:t>
            </a:r>
            <a:r>
              <a:rPr sz="2000" spc="-5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002F86"/>
                </a:solidFill>
                <a:latin typeface="Arial MT"/>
                <a:cs typeface="Arial MT"/>
              </a:rPr>
              <a:t>B</a:t>
            </a:r>
            <a:r>
              <a:rPr sz="2000" dirty="0">
                <a:solidFill>
                  <a:srgbClr val="002F86"/>
                </a:solidFill>
                <a:latin typeface="Arial MT"/>
                <a:cs typeface="Arial MT"/>
              </a:rPr>
              <a:t>y</a:t>
            </a:r>
            <a:r>
              <a:rPr sz="2000" spc="-170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2000" spc="-290" dirty="0">
                <a:solidFill>
                  <a:srgbClr val="002F86"/>
                </a:solidFill>
                <a:latin typeface="Arial MT"/>
                <a:cs typeface="Arial MT"/>
              </a:rPr>
              <a:t>T</a:t>
            </a:r>
            <a:r>
              <a:rPr sz="2000" spc="75" dirty="0">
                <a:solidFill>
                  <a:srgbClr val="002F86"/>
                </a:solidFill>
                <a:latin typeface="Arial MT"/>
                <a:cs typeface="Arial MT"/>
              </a:rPr>
              <a:t>w</a:t>
            </a:r>
            <a:r>
              <a:rPr sz="2000" spc="35" dirty="0">
                <a:solidFill>
                  <a:srgbClr val="002F86"/>
                </a:solidFill>
                <a:latin typeface="Arial MT"/>
                <a:cs typeface="Arial MT"/>
              </a:rPr>
              <a:t>i</a:t>
            </a:r>
            <a:r>
              <a:rPr sz="2000" spc="-10" dirty="0">
                <a:solidFill>
                  <a:srgbClr val="002F86"/>
                </a:solidFill>
                <a:latin typeface="Arial MT"/>
                <a:cs typeface="Arial MT"/>
              </a:rPr>
              <a:t>tt</a:t>
            </a:r>
            <a:r>
              <a:rPr sz="2000" dirty="0">
                <a:solidFill>
                  <a:srgbClr val="002F86"/>
                </a:solidFill>
                <a:latin typeface="Arial MT"/>
                <a:cs typeface="Arial MT"/>
              </a:rPr>
              <a:t>e</a:t>
            </a:r>
            <a:r>
              <a:rPr sz="2000" spc="-35" dirty="0">
                <a:solidFill>
                  <a:srgbClr val="002F86"/>
                </a:solidFill>
                <a:latin typeface="Arial MT"/>
                <a:cs typeface="Arial MT"/>
              </a:rPr>
              <a:t>r</a:t>
            </a:r>
            <a:r>
              <a:rPr sz="2000" dirty="0">
                <a:solidFill>
                  <a:srgbClr val="002F86"/>
                </a:solidFill>
                <a:latin typeface="Arial MT"/>
                <a:cs typeface="Arial MT"/>
              </a:rPr>
              <a:t>:</a:t>
            </a:r>
            <a:r>
              <a:rPr sz="2000" spc="-105" dirty="0">
                <a:solidFill>
                  <a:srgbClr val="002F86"/>
                </a:solidFill>
                <a:latin typeface="Arial MT"/>
                <a:cs typeface="Arial MT"/>
              </a:rPr>
              <a:t> </a:t>
            </a:r>
            <a:r>
              <a:rPr sz="2000" spc="-35" dirty="0">
                <a:solidFill>
                  <a:srgbClr val="002F86"/>
                </a:solidFill>
                <a:latin typeface="Arial MT"/>
                <a:cs typeface="Arial MT"/>
              </a:rPr>
              <a:t>@</a:t>
            </a:r>
            <a:r>
              <a:rPr sz="2000" dirty="0">
                <a:solidFill>
                  <a:srgbClr val="002F86"/>
                </a:solidFill>
                <a:latin typeface="Arial MT"/>
                <a:cs typeface="Arial MT"/>
              </a:rPr>
              <a:t>peop</a:t>
            </a:r>
            <a:r>
              <a:rPr sz="2000" spc="35" dirty="0">
                <a:solidFill>
                  <a:srgbClr val="002F86"/>
                </a:solidFill>
                <a:latin typeface="Arial MT"/>
                <a:cs typeface="Arial MT"/>
              </a:rPr>
              <a:t>l</a:t>
            </a:r>
            <a:r>
              <a:rPr sz="2000" dirty="0">
                <a:solidFill>
                  <a:srgbClr val="002F86"/>
                </a:solidFill>
                <a:latin typeface="Arial MT"/>
                <a:cs typeface="Arial MT"/>
              </a:rPr>
              <a:t>e_nhs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spc="-15" dirty="0">
                <a:latin typeface="Arial MT"/>
                <a:cs typeface="Arial MT"/>
              </a:rPr>
              <a:t>u</a:t>
            </a: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p</a:t>
            </a:r>
            <a:r>
              <a:rPr sz="1800" dirty="0">
                <a:latin typeface="Arial MT"/>
                <a:cs typeface="Arial MT"/>
              </a:rPr>
              <a:t>ort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opti</a:t>
            </a:r>
            <a:r>
              <a:rPr sz="1800" spc="-15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ns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10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lude:</a:t>
            </a:r>
            <a:endParaRPr sz="1800">
              <a:latin typeface="Arial MT"/>
              <a:cs typeface="Arial MT"/>
            </a:endParaRPr>
          </a:p>
          <a:p>
            <a:pPr marL="1273175" marR="149225" indent="-346710">
              <a:lnSpc>
                <a:spcPct val="100000"/>
              </a:lnSpc>
              <a:buFont typeface="Arial MT"/>
              <a:buChar char="•"/>
              <a:tabLst>
                <a:tab pos="1273175" algn="l"/>
                <a:tab pos="1273810" algn="l"/>
              </a:tabLst>
            </a:pPr>
            <a:r>
              <a:rPr sz="1800" b="1" dirty="0">
                <a:latin typeface="Arial"/>
                <a:cs typeface="Arial"/>
              </a:rPr>
              <a:t>Support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individuals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including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access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local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staff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mental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health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hubs,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text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support,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free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access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to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mental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health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wellbeing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counselling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options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lifestyle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support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guides</a:t>
            </a:r>
            <a:endParaRPr sz="1800">
              <a:latin typeface="Arial MT"/>
              <a:cs typeface="Arial MT"/>
            </a:endParaRPr>
          </a:p>
          <a:p>
            <a:pPr marL="1273175" marR="189230" indent="-346710">
              <a:lnSpc>
                <a:spcPct val="100000"/>
              </a:lnSpc>
              <a:buFont typeface="Arial MT"/>
              <a:buChar char="•"/>
              <a:tabLst>
                <a:tab pos="1273175" algn="l"/>
                <a:tab pos="1273810" algn="l"/>
              </a:tabLst>
            </a:pPr>
            <a:r>
              <a:rPr sz="1800" b="1" dirty="0">
                <a:latin typeface="Arial"/>
                <a:cs typeface="Arial"/>
              </a:rPr>
              <a:t>Support for </a:t>
            </a:r>
            <a:r>
              <a:rPr sz="1800" b="1" spc="-5" dirty="0">
                <a:latin typeface="Arial"/>
                <a:cs typeface="Arial"/>
              </a:rPr>
              <a:t>teams </a:t>
            </a:r>
            <a:r>
              <a:rPr sz="1800" spc="-5" dirty="0">
                <a:latin typeface="Arial MT"/>
                <a:cs typeface="Arial MT"/>
              </a:rPr>
              <a:t>through learning and development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opportunities</a:t>
            </a:r>
            <a:r>
              <a:rPr sz="1800" spc="-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leaders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10" dirty="0">
                <a:latin typeface="Arial MT"/>
                <a:cs typeface="Arial MT"/>
              </a:rPr>
              <a:t>line</a:t>
            </a:r>
            <a:r>
              <a:rPr sz="1800" spc="-14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managers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such as</a:t>
            </a:r>
            <a:r>
              <a:rPr sz="1800" spc="5" dirty="0">
                <a:latin typeface="Arial MT"/>
                <a:cs typeface="Arial MT"/>
              </a:rPr>
              <a:t> coaching,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counselling</a:t>
            </a:r>
            <a:r>
              <a:rPr sz="1800" spc="-2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mentoring</a:t>
            </a:r>
            <a:r>
              <a:rPr sz="1800" spc="-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programmes</a:t>
            </a:r>
            <a:endParaRPr sz="1800">
              <a:latin typeface="Arial MT"/>
              <a:cs typeface="Arial MT"/>
            </a:endParaRPr>
          </a:p>
          <a:p>
            <a:pPr marL="1273175" marR="492125" indent="-34671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273175" algn="l"/>
                <a:tab pos="1273810" algn="l"/>
              </a:tabLst>
            </a:pPr>
            <a:r>
              <a:rPr sz="1800" b="1" dirty="0">
                <a:latin typeface="Arial"/>
                <a:cs typeface="Arial"/>
              </a:rPr>
              <a:t>Support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your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organisation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 MT"/>
                <a:cs typeface="Arial MT"/>
              </a:rPr>
              <a:t>which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covers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various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health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wellbeing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programmes,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toolkits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frameworks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available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15" dirty="0">
                <a:latin typeface="Arial MT"/>
                <a:cs typeface="Arial MT"/>
              </a:rPr>
              <a:t>you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1248155"/>
            <a:ext cx="3311652" cy="457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268" y="2770632"/>
            <a:ext cx="222503" cy="188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0268" y="2449067"/>
            <a:ext cx="222503" cy="2225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776" y="5343144"/>
            <a:ext cx="1016508" cy="952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3776" y="3781044"/>
            <a:ext cx="882396" cy="1066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619" y="528065"/>
            <a:ext cx="7823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Who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5EB8"/>
                </a:solidFill>
                <a:latin typeface="Arial MT"/>
                <a:cs typeface="Arial MT"/>
              </a:rPr>
              <a:t>has</a:t>
            </a:r>
            <a:r>
              <a:rPr spc="-1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access</a:t>
            </a:r>
            <a:r>
              <a:rPr spc="-2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to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the</a:t>
            </a:r>
            <a:r>
              <a:rPr spc="-1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support</a:t>
            </a:r>
            <a:r>
              <a:rPr spc="-3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offers?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784080" y="5744074"/>
            <a:ext cx="2047239" cy="766445"/>
            <a:chOff x="9784080" y="5744074"/>
            <a:chExt cx="2047239" cy="7664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4096" y="5744074"/>
              <a:ext cx="1156716" cy="7663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80" y="5843016"/>
              <a:ext cx="932687" cy="5638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73911" y="1581657"/>
            <a:ext cx="989965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All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NHS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people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have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access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national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health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wellbeing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offers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our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offers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completely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free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access.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12700" marR="393065">
              <a:lnSpc>
                <a:spcPct val="100000"/>
              </a:lnSpc>
              <a:spcBef>
                <a:spcPts val="5"/>
              </a:spcBef>
              <a:tabLst>
                <a:tab pos="2778760" algn="l"/>
              </a:tabLst>
            </a:pP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primary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includes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anyone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providing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primary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services,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across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four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sectors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primary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care.	This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includes: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1270000" indent="-343535">
              <a:lnSpc>
                <a:spcPct val="100000"/>
              </a:lnSpc>
              <a:buChar char="•"/>
              <a:tabLst>
                <a:tab pos="1270000" algn="l"/>
                <a:tab pos="1270635" algn="l"/>
              </a:tabLst>
            </a:pPr>
            <a:r>
              <a:rPr sz="2000" spc="-5" dirty="0">
                <a:latin typeface="Arial MT"/>
                <a:cs typeface="Arial MT"/>
              </a:rPr>
              <a:t>General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practice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staff,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including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personalised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roles</a:t>
            </a:r>
            <a:endParaRPr sz="2000">
              <a:latin typeface="Arial MT"/>
              <a:cs typeface="Arial MT"/>
            </a:endParaRPr>
          </a:p>
          <a:p>
            <a:pPr marL="12700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1270000" algn="l"/>
                <a:tab pos="1270635" algn="l"/>
              </a:tabLst>
            </a:pPr>
            <a:r>
              <a:rPr sz="2000" spc="-5" dirty="0">
                <a:latin typeface="Arial MT"/>
                <a:cs typeface="Arial MT"/>
              </a:rPr>
              <a:t>Dentistry</a:t>
            </a:r>
            <a:endParaRPr sz="2000">
              <a:latin typeface="Arial MT"/>
              <a:cs typeface="Arial MT"/>
            </a:endParaRPr>
          </a:p>
          <a:p>
            <a:pPr marL="1270000" indent="-343535">
              <a:lnSpc>
                <a:spcPct val="100000"/>
              </a:lnSpc>
              <a:buChar char="•"/>
              <a:tabLst>
                <a:tab pos="1270000" algn="l"/>
                <a:tab pos="1270635" algn="l"/>
              </a:tabLst>
            </a:pPr>
            <a:r>
              <a:rPr sz="2000" spc="-5" dirty="0">
                <a:latin typeface="Arial MT"/>
                <a:cs typeface="Arial MT"/>
              </a:rPr>
              <a:t>Optometry</a:t>
            </a:r>
            <a:endParaRPr sz="2000">
              <a:latin typeface="Arial MT"/>
              <a:cs typeface="Arial MT"/>
            </a:endParaRPr>
          </a:p>
          <a:p>
            <a:pPr marL="1270000" indent="-343535">
              <a:lnSpc>
                <a:spcPct val="100000"/>
              </a:lnSpc>
              <a:buChar char="•"/>
              <a:tabLst>
                <a:tab pos="1270000" algn="l"/>
                <a:tab pos="1270635" algn="l"/>
              </a:tabLst>
            </a:pPr>
            <a:r>
              <a:rPr sz="2000" dirty="0">
                <a:latin typeface="Arial MT"/>
                <a:cs typeface="Arial MT"/>
              </a:rPr>
              <a:t>Pharmacy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1425"/>
              </a:lnSpc>
              <a:tabLst>
                <a:tab pos="432434" algn="l"/>
              </a:tabLst>
            </a:pPr>
            <a:fld id="{81D60167-4931-47E6-BA6A-407CBD079E47}" type="slidenum">
              <a:rPr spc="-5" dirty="0">
                <a:solidFill>
                  <a:srgbClr val="FFBA5B"/>
                </a:solidFill>
              </a:rPr>
              <a:t>5</a:t>
            </a:fld>
            <a:r>
              <a:rPr spc="-5" dirty="0">
                <a:solidFill>
                  <a:srgbClr val="FFBA5B"/>
                </a:solidFill>
              </a:rPr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688" y="425272"/>
            <a:ext cx="9046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Supporting</a:t>
            </a:r>
            <a:r>
              <a:rPr spc="-4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your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mental</a:t>
            </a:r>
            <a:r>
              <a:rPr spc="-3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health</a:t>
            </a:r>
            <a:r>
              <a:rPr spc="-3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and</a:t>
            </a:r>
            <a:r>
              <a:rPr spc="-1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5EB8"/>
                </a:solidFill>
                <a:latin typeface="Arial MT"/>
                <a:cs typeface="Arial MT"/>
              </a:rPr>
              <a:t>wellbeing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1425"/>
              </a:lnSpc>
              <a:tabLst>
                <a:tab pos="432434" algn="l"/>
              </a:tabLst>
            </a:pPr>
            <a:fld id="{81D60167-4931-47E6-BA6A-407CBD079E47}" type="slidenum">
              <a:rPr spc="-5" dirty="0">
                <a:solidFill>
                  <a:srgbClr val="FFBA5B"/>
                </a:solidFill>
              </a:rPr>
              <a:t>6</a:t>
            </a:fld>
            <a:r>
              <a:rPr spc="-5" dirty="0">
                <a:solidFill>
                  <a:srgbClr val="FFBA5B"/>
                </a:solidFill>
              </a:rPr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0984" y="1218438"/>
          <a:ext cx="3591560" cy="4804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Staff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455">
                <a:tc>
                  <a:txBody>
                    <a:bodyPr/>
                    <a:lstStyle/>
                    <a:p>
                      <a:pPr marL="103505" marR="553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If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you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would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like to speak to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someone through text,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you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can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access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confidential, free support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by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texting</a:t>
                      </a:r>
                      <a:r>
                        <a:rPr sz="1600" spc="-40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FRONTLINE</a:t>
                      </a:r>
                      <a:r>
                        <a:rPr sz="1600" spc="-40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-40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85258, </a:t>
                      </a:r>
                      <a:r>
                        <a:rPr sz="1600" spc="-430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available</a:t>
                      </a:r>
                      <a:r>
                        <a:rPr sz="1600" spc="-65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4F81BC"/>
                          </a:solidFill>
                          <a:latin typeface="Arial MT"/>
                          <a:cs typeface="Arial MT"/>
                        </a:rPr>
                        <a:t>24/7.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03505" marR="41783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MT"/>
                          <a:cs typeface="Arial MT"/>
                        </a:rPr>
                        <a:t>This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support</a:t>
                      </a:r>
                      <a:r>
                        <a:rPr sz="16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service is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here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for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when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you’ve</a:t>
                      </a:r>
                      <a:r>
                        <a:rPr sz="1600" spc="3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had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tough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day, </a:t>
                      </a:r>
                      <a:r>
                        <a:rPr sz="1600" spc="-4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are feeling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worried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or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overwhelmed. Whatever your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worries, trained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advisers can help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with signposting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confidential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advice.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3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Text: </a:t>
                      </a:r>
                      <a:r>
                        <a:rPr sz="1600" spc="-5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FRONTLINE</a:t>
                      </a:r>
                      <a:r>
                        <a:rPr sz="1600" spc="10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85258</a:t>
                      </a:r>
                      <a:r>
                        <a:rPr sz="1600" spc="-30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(24/7</a:t>
                      </a:r>
                      <a:r>
                        <a:rPr sz="1600" spc="15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via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6EC0"/>
                          </a:solidFill>
                          <a:latin typeface="Arial MT"/>
                          <a:cs typeface="Arial MT"/>
                        </a:rPr>
                        <a:t>text)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79772" y="1218438"/>
          <a:ext cx="3591560" cy="4787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Staff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mental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094">
                <a:tc>
                  <a:txBody>
                    <a:bodyPr/>
                    <a:lstStyle/>
                    <a:p>
                      <a:pPr marL="104139" marR="2679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Many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ICSs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offering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staff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access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 dedicated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mental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health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04139" marR="5200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and wellbeing hubs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which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provide rapid access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evidence </a:t>
                      </a:r>
                      <a:r>
                        <a:rPr sz="1600" spc="-4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based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mental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health</a:t>
                      </a:r>
                      <a:r>
                        <a:rPr sz="16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services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psychosocial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support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where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needed.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139" marR="35369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Staff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complex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needs, such as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addiction, can also access support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through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 national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enhanced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mental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health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service, delivered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by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NHS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Practitioner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Health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Service.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25841" y="1218438"/>
          <a:ext cx="3591560" cy="4784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Spiritual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faith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counselling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516">
                <a:tc>
                  <a:txBody>
                    <a:bodyPr/>
                    <a:lstStyle/>
                    <a:p>
                      <a:pPr marL="104775" marR="165735">
                        <a:lnSpc>
                          <a:spcPct val="97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confidential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free faith based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c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oun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ll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vic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ab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taf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f 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all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beliefs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none. The sessions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are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delivered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by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professional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counsellors who are sensitive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religious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non-religious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s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tua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li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vi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ls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y 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match clients with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counsellor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by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ethnicity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if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requested.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4775" marR="171450">
                        <a:lnSpc>
                          <a:spcPct val="971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find out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about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service,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which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is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delivered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Association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Christian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Counsellors, and to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self-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refer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please follow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this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 MT"/>
                          <a:cs typeface="Arial MT"/>
                          <a:hlinkClick r:id="rId3"/>
                        </a:rPr>
                        <a:t>link.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416" y="244855"/>
            <a:ext cx="8728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A</a:t>
            </a:r>
            <a:r>
              <a:rPr spc="-21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dedicated</a:t>
            </a:r>
            <a:r>
              <a:rPr spc="-3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coaching</a:t>
            </a:r>
            <a:r>
              <a:rPr spc="-35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15" dirty="0">
                <a:solidFill>
                  <a:srgbClr val="0069B3"/>
                </a:solidFill>
                <a:latin typeface="Arial MT"/>
                <a:cs typeface="Arial MT"/>
              </a:rPr>
              <a:t>offer</a:t>
            </a:r>
            <a:r>
              <a:rPr spc="-1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for</a:t>
            </a:r>
            <a:r>
              <a:rPr spc="-1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9B3"/>
                </a:solidFill>
                <a:latin typeface="Arial MT"/>
                <a:cs typeface="Arial MT"/>
              </a:rPr>
              <a:t>primary</a:t>
            </a:r>
            <a:r>
              <a:rPr spc="-30" dirty="0">
                <a:solidFill>
                  <a:srgbClr val="0069B3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9B3"/>
                </a:solidFill>
                <a:latin typeface="Arial MT"/>
                <a:cs typeface="Arial MT"/>
              </a:rPr>
              <a:t>care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9285732" cy="52242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1425"/>
              </a:lnSpc>
              <a:tabLst>
                <a:tab pos="432434" algn="l"/>
              </a:tabLst>
            </a:pPr>
            <a:fld id="{81D60167-4931-47E6-BA6A-407CBD079E47}" type="slidenum">
              <a:rPr spc="-5" dirty="0">
                <a:solidFill>
                  <a:srgbClr val="FFBA5B"/>
                </a:solidFill>
              </a:rPr>
              <a:t>7</a:t>
            </a:fld>
            <a:r>
              <a:rPr spc="-5" dirty="0">
                <a:solidFill>
                  <a:srgbClr val="FFBA5B"/>
                </a:solidFill>
              </a:rPr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0504" y="359663"/>
            <a:ext cx="952500" cy="7208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5992" y="120200"/>
            <a:ext cx="1101352" cy="10776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243" y="264921"/>
            <a:ext cx="8272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5EB8"/>
                </a:solidFill>
                <a:latin typeface="Arial"/>
                <a:cs typeface="Arial"/>
              </a:rPr>
              <a:t>‘Loo</a:t>
            </a:r>
            <a:r>
              <a:rPr sz="3200" b="1" spc="-15" dirty="0">
                <a:solidFill>
                  <a:srgbClr val="005EB8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srgbClr val="005EB8"/>
                </a:solidFill>
                <a:latin typeface="Arial"/>
                <a:cs typeface="Arial"/>
              </a:rPr>
              <a:t>ing</a:t>
            </a:r>
            <a:r>
              <a:rPr sz="3200" b="1" spc="-165" dirty="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5EB8"/>
                </a:solidFill>
                <a:latin typeface="Arial"/>
                <a:cs typeface="Arial"/>
              </a:rPr>
              <a:t>Afte</a:t>
            </a:r>
            <a:r>
              <a:rPr sz="3200" b="1" dirty="0">
                <a:solidFill>
                  <a:srgbClr val="005EB8"/>
                </a:solidFill>
                <a:latin typeface="Arial"/>
                <a:cs typeface="Arial"/>
              </a:rPr>
              <a:t>r</a:t>
            </a:r>
            <a:r>
              <a:rPr sz="3200" b="1" spc="-75" dirty="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005EB8"/>
                </a:solidFill>
                <a:latin typeface="Arial"/>
                <a:cs typeface="Arial"/>
              </a:rPr>
              <a:t>Y</a:t>
            </a:r>
            <a:r>
              <a:rPr sz="3200" b="1" dirty="0">
                <a:solidFill>
                  <a:srgbClr val="005EB8"/>
                </a:solidFill>
                <a:latin typeface="Arial"/>
                <a:cs typeface="Arial"/>
              </a:rPr>
              <a:t>ou’</a:t>
            </a:r>
            <a:r>
              <a:rPr sz="3200" b="1" spc="-185" dirty="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5EB8"/>
                </a:solidFill>
                <a:latin typeface="Arial"/>
                <a:cs typeface="Arial"/>
              </a:rPr>
              <a:t>Suite</a:t>
            </a:r>
            <a:r>
              <a:rPr sz="3200" b="1" spc="-30" dirty="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5EB8"/>
                </a:solidFill>
                <a:latin typeface="Arial"/>
                <a:cs typeface="Arial"/>
              </a:rPr>
              <a:t>of</a:t>
            </a:r>
            <a:r>
              <a:rPr sz="3200" b="1" spc="-15" dirty="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5EB8"/>
                </a:solidFill>
                <a:latin typeface="Arial"/>
                <a:cs typeface="Arial"/>
              </a:rPr>
              <a:t>Support</a:t>
            </a:r>
            <a:r>
              <a:rPr sz="3200" b="1" spc="-35" dirty="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5EB8"/>
                </a:solidFill>
                <a:latin typeface="Arial"/>
                <a:cs typeface="Arial"/>
              </a:rPr>
              <a:t>Offers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1425"/>
              </a:lnSpc>
              <a:tabLst>
                <a:tab pos="432434" algn="l"/>
              </a:tabLst>
            </a:pPr>
            <a:fld id="{81D60167-4931-47E6-BA6A-407CBD079E47}" type="slidenum">
              <a:rPr spc="-5" dirty="0">
                <a:solidFill>
                  <a:srgbClr val="FFBA5B"/>
                </a:solidFill>
              </a:rPr>
              <a:t>8</a:t>
            </a:fld>
            <a:r>
              <a:rPr spc="-5" dirty="0">
                <a:solidFill>
                  <a:srgbClr val="FFBA5B"/>
                </a:solidFill>
              </a:rPr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4215" y="1278661"/>
          <a:ext cx="11607165" cy="5170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8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Looking</a:t>
                      </a:r>
                      <a:r>
                        <a:rPr sz="1800" b="1" spc="-10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800" b="1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1800" b="1" spc="-20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Too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508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This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coaching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focuses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6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6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6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wellbeing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60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talk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about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things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like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pressures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challenges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facing,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how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are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thinking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feeling, and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coping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with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demands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your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role.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Looking</a:t>
                      </a:r>
                      <a:r>
                        <a:rPr sz="1800" b="1" spc="-100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800" b="1" spc="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800" b="1" spc="-10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Team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38100">
                      <a:solidFill>
                        <a:srgbClr val="2E528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3302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This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coaching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leaders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managers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is orientated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towards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supporting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develop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practical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strategies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make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small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improvements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that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enable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healthy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team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117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Looking</a:t>
                      </a:r>
                      <a:r>
                        <a:rPr sz="1800" b="1" spc="-90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800" b="1" spc="1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800" b="1" spc="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Team</a:t>
                      </a:r>
                      <a:r>
                        <a:rPr sz="1800" b="1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Virtual</a:t>
                      </a:r>
                      <a:r>
                        <a:rPr sz="1800" b="1" spc="-6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Away </a:t>
                      </a:r>
                      <a:r>
                        <a:rPr sz="1800" b="1" spc="-484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1800" b="1" spc="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(NEW)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330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Staff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working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primary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care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now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book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free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two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four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hour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virtual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way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day for up to eight team members. A highly skilled coach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will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support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 session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suit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6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objectives</a:t>
                      </a:r>
                      <a:r>
                        <a:rPr sz="16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 to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ensure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session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focuses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your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team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needs.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2E528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Looking</a:t>
                      </a:r>
                      <a:r>
                        <a:rPr sz="1800" b="1" spc="-10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800" b="1" spc="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800" b="1" spc="-1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Career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38100">
                      <a:solidFill>
                        <a:srgbClr val="2E528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2965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This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is an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opportunity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focus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6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6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career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coaching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is </a:t>
                      </a:r>
                      <a:r>
                        <a:rPr sz="1600" spc="-4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designed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support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take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practical steps,</a:t>
                      </a:r>
                      <a:r>
                        <a:rPr sz="16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take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control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over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6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career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direction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proactively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advance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it.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lnT w="381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7729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Peer</a:t>
                      </a:r>
                      <a:r>
                        <a:rPr sz="1800" b="1" spc="-2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wellbeing</a:t>
                      </a:r>
                      <a:r>
                        <a:rPr sz="1800" b="1" spc="-4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sessions </a:t>
                      </a:r>
                      <a:r>
                        <a:rPr sz="1800" b="1" spc="-484" dirty="0">
                          <a:solidFill>
                            <a:srgbClr val="005E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(Launching</a:t>
                      </a:r>
                      <a:r>
                        <a:rPr sz="1800" b="1" spc="-3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Soon)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38100">
                      <a:solidFill>
                        <a:srgbClr val="2E528F"/>
                      </a:solidFill>
                      <a:prstDash val="solid"/>
                    </a:lnR>
                    <a:lnB w="38100">
                      <a:solidFill>
                        <a:srgbClr val="2E528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2425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facilitated peer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wellbeing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sessions aim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bring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people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together</a:t>
                      </a:r>
                      <a:r>
                        <a:rPr sz="16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600" spc="-4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trained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coach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6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maintain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wellbeing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Each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group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will be made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up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six-eight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people that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will meet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2E528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5240" algn="ctr">
                        <a:lnSpc>
                          <a:spcPts val="126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fortnightly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for four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weeks.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04915" y="0"/>
            <a:ext cx="6387465" cy="6858000"/>
            <a:chOff x="5804915" y="0"/>
            <a:chExt cx="638746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0503" y="359663"/>
              <a:ext cx="952500" cy="7208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04916" y="0"/>
              <a:ext cx="6387465" cy="6858000"/>
            </a:xfrm>
            <a:custGeom>
              <a:avLst/>
              <a:gdLst/>
              <a:ahLst/>
              <a:cxnLst/>
              <a:rect l="l" t="t" r="r" b="b"/>
              <a:pathLst>
                <a:path w="6387465" h="6858000">
                  <a:moveTo>
                    <a:pt x="3118104" y="4209288"/>
                  </a:moveTo>
                  <a:lnTo>
                    <a:pt x="3117354" y="4160736"/>
                  </a:lnTo>
                  <a:lnTo>
                    <a:pt x="3115145" y="4112539"/>
                  </a:lnTo>
                  <a:lnTo>
                    <a:pt x="3111487" y="4064736"/>
                  </a:lnTo>
                  <a:lnTo>
                    <a:pt x="3106394" y="4017353"/>
                  </a:lnTo>
                  <a:lnTo>
                    <a:pt x="3099905" y="3970401"/>
                  </a:lnTo>
                  <a:lnTo>
                    <a:pt x="3092043" y="3923906"/>
                  </a:lnTo>
                  <a:lnTo>
                    <a:pt x="3082798" y="3877881"/>
                  </a:lnTo>
                  <a:lnTo>
                    <a:pt x="3072231" y="3832364"/>
                  </a:lnTo>
                  <a:lnTo>
                    <a:pt x="3060331" y="3787368"/>
                  </a:lnTo>
                  <a:lnTo>
                    <a:pt x="3047149" y="3742906"/>
                  </a:lnTo>
                  <a:lnTo>
                    <a:pt x="3032683" y="3699014"/>
                  </a:lnTo>
                  <a:lnTo>
                    <a:pt x="3016961" y="3655707"/>
                  </a:lnTo>
                  <a:lnTo>
                    <a:pt x="3000006" y="3613010"/>
                  </a:lnTo>
                  <a:lnTo>
                    <a:pt x="2981845" y="3570935"/>
                  </a:lnTo>
                  <a:lnTo>
                    <a:pt x="2962503" y="3529520"/>
                  </a:lnTo>
                  <a:lnTo>
                    <a:pt x="2941980" y="3488766"/>
                  </a:lnTo>
                  <a:lnTo>
                    <a:pt x="2920314" y="3448710"/>
                  </a:lnTo>
                  <a:lnTo>
                    <a:pt x="2897530" y="3409365"/>
                  </a:lnTo>
                  <a:lnTo>
                    <a:pt x="2873629" y="3370757"/>
                  </a:lnTo>
                  <a:lnTo>
                    <a:pt x="2848660" y="3332911"/>
                  </a:lnTo>
                  <a:lnTo>
                    <a:pt x="2822625" y="3295853"/>
                  </a:lnTo>
                  <a:lnTo>
                    <a:pt x="2795562" y="3259582"/>
                  </a:lnTo>
                  <a:lnTo>
                    <a:pt x="2767469" y="3224136"/>
                  </a:lnTo>
                  <a:lnTo>
                    <a:pt x="2738386" y="3189541"/>
                  </a:lnTo>
                  <a:lnTo>
                    <a:pt x="2708325" y="3155797"/>
                  </a:lnTo>
                  <a:lnTo>
                    <a:pt x="2677325" y="3122955"/>
                  </a:lnTo>
                  <a:lnTo>
                    <a:pt x="2645384" y="3091015"/>
                  </a:lnTo>
                  <a:lnTo>
                    <a:pt x="2612542" y="3060014"/>
                  </a:lnTo>
                  <a:lnTo>
                    <a:pt x="2578798" y="3029953"/>
                  </a:lnTo>
                  <a:lnTo>
                    <a:pt x="2544203" y="3000870"/>
                  </a:lnTo>
                  <a:lnTo>
                    <a:pt x="2508758" y="2972778"/>
                  </a:lnTo>
                  <a:lnTo>
                    <a:pt x="2472486" y="2945714"/>
                  </a:lnTo>
                  <a:lnTo>
                    <a:pt x="2435428" y="2919679"/>
                  </a:lnTo>
                  <a:lnTo>
                    <a:pt x="2397582" y="2894711"/>
                  </a:lnTo>
                  <a:lnTo>
                    <a:pt x="2358974" y="2870809"/>
                  </a:lnTo>
                  <a:lnTo>
                    <a:pt x="2319629" y="2848025"/>
                  </a:lnTo>
                  <a:lnTo>
                    <a:pt x="2279573" y="2826359"/>
                  </a:lnTo>
                  <a:lnTo>
                    <a:pt x="2238819" y="2805836"/>
                  </a:lnTo>
                  <a:lnTo>
                    <a:pt x="2197404" y="2786494"/>
                  </a:lnTo>
                  <a:lnTo>
                    <a:pt x="2155329" y="2768333"/>
                  </a:lnTo>
                  <a:lnTo>
                    <a:pt x="2112632" y="2751378"/>
                  </a:lnTo>
                  <a:lnTo>
                    <a:pt x="2069325" y="2735656"/>
                  </a:lnTo>
                  <a:lnTo>
                    <a:pt x="2025434" y="2721191"/>
                  </a:lnTo>
                  <a:lnTo>
                    <a:pt x="1980971" y="2708008"/>
                  </a:lnTo>
                  <a:lnTo>
                    <a:pt x="1935975" y="2696108"/>
                  </a:lnTo>
                  <a:lnTo>
                    <a:pt x="1890458" y="2685542"/>
                  </a:lnTo>
                  <a:lnTo>
                    <a:pt x="1844433" y="2676296"/>
                  </a:lnTo>
                  <a:lnTo>
                    <a:pt x="1797939" y="2668435"/>
                  </a:lnTo>
                  <a:lnTo>
                    <a:pt x="1750987" y="2661945"/>
                  </a:lnTo>
                  <a:lnTo>
                    <a:pt x="1703603" y="2656852"/>
                  </a:lnTo>
                  <a:lnTo>
                    <a:pt x="1655800" y="2653195"/>
                  </a:lnTo>
                  <a:lnTo>
                    <a:pt x="1607604" y="2650985"/>
                  </a:lnTo>
                  <a:lnTo>
                    <a:pt x="1559052" y="2650236"/>
                  </a:lnTo>
                  <a:lnTo>
                    <a:pt x="1510487" y="2650985"/>
                  </a:lnTo>
                  <a:lnTo>
                    <a:pt x="1462290" y="2653195"/>
                  </a:lnTo>
                  <a:lnTo>
                    <a:pt x="1414487" y="2656852"/>
                  </a:lnTo>
                  <a:lnTo>
                    <a:pt x="1367104" y="2661945"/>
                  </a:lnTo>
                  <a:lnTo>
                    <a:pt x="1320152" y="2668435"/>
                  </a:lnTo>
                  <a:lnTo>
                    <a:pt x="1273657" y="2676296"/>
                  </a:lnTo>
                  <a:lnTo>
                    <a:pt x="1227632" y="2685542"/>
                  </a:lnTo>
                  <a:lnTo>
                    <a:pt x="1182116" y="2696108"/>
                  </a:lnTo>
                  <a:lnTo>
                    <a:pt x="1137119" y="2708008"/>
                  </a:lnTo>
                  <a:lnTo>
                    <a:pt x="1092657" y="2721191"/>
                  </a:lnTo>
                  <a:lnTo>
                    <a:pt x="1048766" y="2735656"/>
                  </a:lnTo>
                  <a:lnTo>
                    <a:pt x="1005459" y="2751378"/>
                  </a:lnTo>
                  <a:lnTo>
                    <a:pt x="962761" y="2768333"/>
                  </a:lnTo>
                  <a:lnTo>
                    <a:pt x="920686" y="2786494"/>
                  </a:lnTo>
                  <a:lnTo>
                    <a:pt x="879271" y="2805836"/>
                  </a:lnTo>
                  <a:lnTo>
                    <a:pt x="838517" y="2826359"/>
                  </a:lnTo>
                  <a:lnTo>
                    <a:pt x="798461" y="2848025"/>
                  </a:lnTo>
                  <a:lnTo>
                    <a:pt x="759117" y="2870809"/>
                  </a:lnTo>
                  <a:lnTo>
                    <a:pt x="720509" y="2894711"/>
                  </a:lnTo>
                  <a:lnTo>
                    <a:pt x="682663" y="2919679"/>
                  </a:lnTo>
                  <a:lnTo>
                    <a:pt x="645604" y="2945714"/>
                  </a:lnTo>
                  <a:lnTo>
                    <a:pt x="609333" y="2972778"/>
                  </a:lnTo>
                  <a:lnTo>
                    <a:pt x="573887" y="3000870"/>
                  </a:lnTo>
                  <a:lnTo>
                    <a:pt x="539292" y="3029953"/>
                  </a:lnTo>
                  <a:lnTo>
                    <a:pt x="505548" y="3060014"/>
                  </a:lnTo>
                  <a:lnTo>
                    <a:pt x="472706" y="3091015"/>
                  </a:lnTo>
                  <a:lnTo>
                    <a:pt x="440766" y="3122955"/>
                  </a:lnTo>
                  <a:lnTo>
                    <a:pt x="409765" y="3155797"/>
                  </a:lnTo>
                  <a:lnTo>
                    <a:pt x="379704" y="3189541"/>
                  </a:lnTo>
                  <a:lnTo>
                    <a:pt x="350621" y="3224136"/>
                  </a:lnTo>
                  <a:lnTo>
                    <a:pt x="322529" y="3259582"/>
                  </a:lnTo>
                  <a:lnTo>
                    <a:pt x="295465" y="3295853"/>
                  </a:lnTo>
                  <a:lnTo>
                    <a:pt x="269430" y="3332911"/>
                  </a:lnTo>
                  <a:lnTo>
                    <a:pt x="244462" y="3370757"/>
                  </a:lnTo>
                  <a:lnTo>
                    <a:pt x="220560" y="3409365"/>
                  </a:lnTo>
                  <a:lnTo>
                    <a:pt x="197777" y="3448710"/>
                  </a:lnTo>
                  <a:lnTo>
                    <a:pt x="176110" y="3488766"/>
                  </a:lnTo>
                  <a:lnTo>
                    <a:pt x="155587" y="3529520"/>
                  </a:lnTo>
                  <a:lnTo>
                    <a:pt x="136245" y="3570935"/>
                  </a:lnTo>
                  <a:lnTo>
                    <a:pt x="118084" y="3613010"/>
                  </a:lnTo>
                  <a:lnTo>
                    <a:pt x="101130" y="3655707"/>
                  </a:lnTo>
                  <a:lnTo>
                    <a:pt x="85407" y="3699014"/>
                  </a:lnTo>
                  <a:lnTo>
                    <a:pt x="70942" y="3742906"/>
                  </a:lnTo>
                  <a:lnTo>
                    <a:pt x="57759" y="3787368"/>
                  </a:lnTo>
                  <a:lnTo>
                    <a:pt x="45859" y="3832364"/>
                  </a:lnTo>
                  <a:lnTo>
                    <a:pt x="35293" y="3877881"/>
                  </a:lnTo>
                  <a:lnTo>
                    <a:pt x="26047" y="3923906"/>
                  </a:lnTo>
                  <a:lnTo>
                    <a:pt x="18186" y="3970401"/>
                  </a:lnTo>
                  <a:lnTo>
                    <a:pt x="11696" y="4017353"/>
                  </a:lnTo>
                  <a:lnTo>
                    <a:pt x="6604" y="4064736"/>
                  </a:lnTo>
                  <a:lnTo>
                    <a:pt x="2946" y="4112539"/>
                  </a:lnTo>
                  <a:lnTo>
                    <a:pt x="736" y="4160736"/>
                  </a:lnTo>
                  <a:lnTo>
                    <a:pt x="0" y="4209288"/>
                  </a:lnTo>
                  <a:lnTo>
                    <a:pt x="736" y="4257853"/>
                  </a:lnTo>
                  <a:lnTo>
                    <a:pt x="2946" y="4306049"/>
                  </a:lnTo>
                  <a:lnTo>
                    <a:pt x="6604" y="4353852"/>
                  </a:lnTo>
                  <a:lnTo>
                    <a:pt x="11696" y="4401236"/>
                  </a:lnTo>
                  <a:lnTo>
                    <a:pt x="18186" y="4448187"/>
                  </a:lnTo>
                  <a:lnTo>
                    <a:pt x="26047" y="4494682"/>
                  </a:lnTo>
                  <a:lnTo>
                    <a:pt x="35293" y="4540707"/>
                  </a:lnTo>
                  <a:lnTo>
                    <a:pt x="45859" y="4586224"/>
                  </a:lnTo>
                  <a:lnTo>
                    <a:pt x="57759" y="4631220"/>
                  </a:lnTo>
                  <a:lnTo>
                    <a:pt x="70942" y="4675683"/>
                  </a:lnTo>
                  <a:lnTo>
                    <a:pt x="85407" y="4719574"/>
                  </a:lnTo>
                  <a:lnTo>
                    <a:pt x="101130" y="4762881"/>
                  </a:lnTo>
                  <a:lnTo>
                    <a:pt x="118084" y="4805578"/>
                  </a:lnTo>
                  <a:lnTo>
                    <a:pt x="136245" y="4847653"/>
                  </a:lnTo>
                  <a:lnTo>
                    <a:pt x="155587" y="4889068"/>
                  </a:lnTo>
                  <a:lnTo>
                    <a:pt x="176110" y="4929822"/>
                  </a:lnTo>
                  <a:lnTo>
                    <a:pt x="197777" y="4969878"/>
                  </a:lnTo>
                  <a:lnTo>
                    <a:pt x="220560" y="5009223"/>
                  </a:lnTo>
                  <a:lnTo>
                    <a:pt x="244462" y="5047831"/>
                  </a:lnTo>
                  <a:lnTo>
                    <a:pt x="269430" y="5085677"/>
                  </a:lnTo>
                  <a:lnTo>
                    <a:pt x="295465" y="5122735"/>
                  </a:lnTo>
                  <a:lnTo>
                    <a:pt x="322529" y="5159006"/>
                  </a:lnTo>
                  <a:lnTo>
                    <a:pt x="350621" y="5194452"/>
                  </a:lnTo>
                  <a:lnTo>
                    <a:pt x="379704" y="5229047"/>
                  </a:lnTo>
                  <a:lnTo>
                    <a:pt x="409765" y="5262791"/>
                  </a:lnTo>
                  <a:lnTo>
                    <a:pt x="440766" y="5295633"/>
                  </a:lnTo>
                  <a:lnTo>
                    <a:pt x="472706" y="5327574"/>
                  </a:lnTo>
                  <a:lnTo>
                    <a:pt x="505548" y="5358574"/>
                  </a:lnTo>
                  <a:lnTo>
                    <a:pt x="539292" y="5388635"/>
                  </a:lnTo>
                  <a:lnTo>
                    <a:pt x="573887" y="5417718"/>
                  </a:lnTo>
                  <a:lnTo>
                    <a:pt x="609333" y="5445811"/>
                  </a:lnTo>
                  <a:lnTo>
                    <a:pt x="645604" y="5472874"/>
                  </a:lnTo>
                  <a:lnTo>
                    <a:pt x="682663" y="5498909"/>
                  </a:lnTo>
                  <a:lnTo>
                    <a:pt x="720509" y="5523877"/>
                  </a:lnTo>
                  <a:lnTo>
                    <a:pt x="759117" y="5547779"/>
                  </a:lnTo>
                  <a:lnTo>
                    <a:pt x="798461" y="5570563"/>
                  </a:lnTo>
                  <a:lnTo>
                    <a:pt x="838517" y="5592229"/>
                  </a:lnTo>
                  <a:lnTo>
                    <a:pt x="879271" y="5612752"/>
                  </a:lnTo>
                  <a:lnTo>
                    <a:pt x="920686" y="5632094"/>
                  </a:lnTo>
                  <a:lnTo>
                    <a:pt x="962761" y="5650255"/>
                  </a:lnTo>
                  <a:lnTo>
                    <a:pt x="1005459" y="5667210"/>
                  </a:lnTo>
                  <a:lnTo>
                    <a:pt x="1048766" y="5682932"/>
                  </a:lnTo>
                  <a:lnTo>
                    <a:pt x="1092657" y="5697398"/>
                  </a:lnTo>
                  <a:lnTo>
                    <a:pt x="1137119" y="5710580"/>
                  </a:lnTo>
                  <a:lnTo>
                    <a:pt x="1182116" y="5722480"/>
                  </a:lnTo>
                  <a:lnTo>
                    <a:pt x="1227632" y="5733046"/>
                  </a:lnTo>
                  <a:lnTo>
                    <a:pt x="1273657" y="5742292"/>
                  </a:lnTo>
                  <a:lnTo>
                    <a:pt x="1320152" y="5750153"/>
                  </a:lnTo>
                  <a:lnTo>
                    <a:pt x="1367104" y="5756643"/>
                  </a:lnTo>
                  <a:lnTo>
                    <a:pt x="1414487" y="5761736"/>
                  </a:lnTo>
                  <a:lnTo>
                    <a:pt x="1462290" y="5765393"/>
                  </a:lnTo>
                  <a:lnTo>
                    <a:pt x="1510487" y="5767603"/>
                  </a:lnTo>
                  <a:lnTo>
                    <a:pt x="1559052" y="5768340"/>
                  </a:lnTo>
                  <a:lnTo>
                    <a:pt x="1607604" y="5767603"/>
                  </a:lnTo>
                  <a:lnTo>
                    <a:pt x="1655800" y="5765393"/>
                  </a:lnTo>
                  <a:lnTo>
                    <a:pt x="1703603" y="5761736"/>
                  </a:lnTo>
                  <a:lnTo>
                    <a:pt x="1750987" y="5756643"/>
                  </a:lnTo>
                  <a:lnTo>
                    <a:pt x="1797939" y="5750153"/>
                  </a:lnTo>
                  <a:lnTo>
                    <a:pt x="1844433" y="5742292"/>
                  </a:lnTo>
                  <a:lnTo>
                    <a:pt x="1890458" y="5733046"/>
                  </a:lnTo>
                  <a:lnTo>
                    <a:pt x="1935975" y="5722480"/>
                  </a:lnTo>
                  <a:lnTo>
                    <a:pt x="1980971" y="5710580"/>
                  </a:lnTo>
                  <a:lnTo>
                    <a:pt x="2025434" y="5697398"/>
                  </a:lnTo>
                  <a:lnTo>
                    <a:pt x="2069325" y="5682932"/>
                  </a:lnTo>
                  <a:lnTo>
                    <a:pt x="2112632" y="5667210"/>
                  </a:lnTo>
                  <a:lnTo>
                    <a:pt x="2155329" y="5650255"/>
                  </a:lnTo>
                  <a:lnTo>
                    <a:pt x="2197404" y="5632094"/>
                  </a:lnTo>
                  <a:lnTo>
                    <a:pt x="2238819" y="5612752"/>
                  </a:lnTo>
                  <a:lnTo>
                    <a:pt x="2279573" y="5592229"/>
                  </a:lnTo>
                  <a:lnTo>
                    <a:pt x="2319629" y="5570563"/>
                  </a:lnTo>
                  <a:lnTo>
                    <a:pt x="2358974" y="5547779"/>
                  </a:lnTo>
                  <a:lnTo>
                    <a:pt x="2397582" y="5523877"/>
                  </a:lnTo>
                  <a:lnTo>
                    <a:pt x="2435428" y="5498909"/>
                  </a:lnTo>
                  <a:lnTo>
                    <a:pt x="2472486" y="5472874"/>
                  </a:lnTo>
                  <a:lnTo>
                    <a:pt x="2508758" y="5445811"/>
                  </a:lnTo>
                  <a:lnTo>
                    <a:pt x="2544203" y="5417718"/>
                  </a:lnTo>
                  <a:lnTo>
                    <a:pt x="2578798" y="5388635"/>
                  </a:lnTo>
                  <a:lnTo>
                    <a:pt x="2612542" y="5358574"/>
                  </a:lnTo>
                  <a:lnTo>
                    <a:pt x="2645384" y="5327574"/>
                  </a:lnTo>
                  <a:lnTo>
                    <a:pt x="2677325" y="5295633"/>
                  </a:lnTo>
                  <a:lnTo>
                    <a:pt x="2708325" y="5262791"/>
                  </a:lnTo>
                  <a:lnTo>
                    <a:pt x="2738386" y="5229047"/>
                  </a:lnTo>
                  <a:lnTo>
                    <a:pt x="2767469" y="5194452"/>
                  </a:lnTo>
                  <a:lnTo>
                    <a:pt x="2795562" y="5159006"/>
                  </a:lnTo>
                  <a:lnTo>
                    <a:pt x="2822625" y="5122735"/>
                  </a:lnTo>
                  <a:lnTo>
                    <a:pt x="2848660" y="5085677"/>
                  </a:lnTo>
                  <a:lnTo>
                    <a:pt x="2873629" y="5047831"/>
                  </a:lnTo>
                  <a:lnTo>
                    <a:pt x="2897530" y="5009223"/>
                  </a:lnTo>
                  <a:lnTo>
                    <a:pt x="2920314" y="4969878"/>
                  </a:lnTo>
                  <a:lnTo>
                    <a:pt x="2941980" y="4929822"/>
                  </a:lnTo>
                  <a:lnTo>
                    <a:pt x="2962503" y="4889068"/>
                  </a:lnTo>
                  <a:lnTo>
                    <a:pt x="2981845" y="4847653"/>
                  </a:lnTo>
                  <a:lnTo>
                    <a:pt x="3000006" y="4805578"/>
                  </a:lnTo>
                  <a:lnTo>
                    <a:pt x="3016961" y="4762881"/>
                  </a:lnTo>
                  <a:lnTo>
                    <a:pt x="3032683" y="4719574"/>
                  </a:lnTo>
                  <a:lnTo>
                    <a:pt x="3047149" y="4675683"/>
                  </a:lnTo>
                  <a:lnTo>
                    <a:pt x="3060331" y="4631220"/>
                  </a:lnTo>
                  <a:lnTo>
                    <a:pt x="3072231" y="4586224"/>
                  </a:lnTo>
                  <a:lnTo>
                    <a:pt x="3082798" y="4540707"/>
                  </a:lnTo>
                  <a:lnTo>
                    <a:pt x="3092043" y="4494682"/>
                  </a:lnTo>
                  <a:lnTo>
                    <a:pt x="3099905" y="4448187"/>
                  </a:lnTo>
                  <a:lnTo>
                    <a:pt x="3106394" y="4401236"/>
                  </a:lnTo>
                  <a:lnTo>
                    <a:pt x="3111487" y="4353852"/>
                  </a:lnTo>
                  <a:lnTo>
                    <a:pt x="3115145" y="4306049"/>
                  </a:lnTo>
                  <a:lnTo>
                    <a:pt x="3117354" y="4257853"/>
                  </a:lnTo>
                  <a:lnTo>
                    <a:pt x="3118104" y="4209288"/>
                  </a:lnTo>
                  <a:close/>
                </a:path>
                <a:path w="6387465" h="6858000">
                  <a:moveTo>
                    <a:pt x="6387084" y="4673473"/>
                  </a:moveTo>
                  <a:lnTo>
                    <a:pt x="6307201" y="4585589"/>
                  </a:lnTo>
                  <a:lnTo>
                    <a:pt x="6272593" y="4551858"/>
                  </a:lnTo>
                  <a:lnTo>
                    <a:pt x="6237122" y="4519003"/>
                  </a:lnTo>
                  <a:lnTo>
                    <a:pt x="6200838" y="4487062"/>
                  </a:lnTo>
                  <a:lnTo>
                    <a:pt x="6163729" y="4456036"/>
                  </a:lnTo>
                  <a:lnTo>
                    <a:pt x="6125819" y="4425962"/>
                  </a:lnTo>
                  <a:lnTo>
                    <a:pt x="6087135" y="4396841"/>
                  </a:lnTo>
                  <a:lnTo>
                    <a:pt x="6047689" y="4368698"/>
                  </a:lnTo>
                  <a:lnTo>
                    <a:pt x="6007506" y="4341546"/>
                  </a:lnTo>
                  <a:lnTo>
                    <a:pt x="5966587" y="4315409"/>
                  </a:lnTo>
                  <a:lnTo>
                    <a:pt x="5924969" y="4290314"/>
                  </a:lnTo>
                  <a:lnTo>
                    <a:pt x="5882652" y="4266260"/>
                  </a:lnTo>
                  <a:lnTo>
                    <a:pt x="5839676" y="4243273"/>
                  </a:lnTo>
                  <a:lnTo>
                    <a:pt x="5796038" y="4221365"/>
                  </a:lnTo>
                  <a:lnTo>
                    <a:pt x="5751766" y="4200575"/>
                  </a:lnTo>
                  <a:lnTo>
                    <a:pt x="5706884" y="4180890"/>
                  </a:lnTo>
                  <a:lnTo>
                    <a:pt x="5661393" y="4162361"/>
                  </a:lnTo>
                  <a:lnTo>
                    <a:pt x="5615330" y="4144975"/>
                  </a:lnTo>
                  <a:lnTo>
                    <a:pt x="5568696" y="4128770"/>
                  </a:lnTo>
                  <a:lnTo>
                    <a:pt x="5521528" y="4113758"/>
                  </a:lnTo>
                  <a:lnTo>
                    <a:pt x="5473814" y="4099953"/>
                  </a:lnTo>
                  <a:lnTo>
                    <a:pt x="5425605" y="4087380"/>
                  </a:lnTo>
                  <a:lnTo>
                    <a:pt x="5376913" y="4076065"/>
                  </a:lnTo>
                  <a:lnTo>
                    <a:pt x="5327739" y="4065994"/>
                  </a:lnTo>
                  <a:lnTo>
                    <a:pt x="5278107" y="4057218"/>
                  </a:lnTo>
                  <a:lnTo>
                    <a:pt x="5228044" y="4049750"/>
                  </a:lnTo>
                  <a:lnTo>
                    <a:pt x="5177548" y="4043591"/>
                  </a:lnTo>
                  <a:lnTo>
                    <a:pt x="5126672" y="4038765"/>
                  </a:lnTo>
                  <a:lnTo>
                    <a:pt x="5075402" y="4035298"/>
                  </a:lnTo>
                  <a:lnTo>
                    <a:pt x="5023764" y="4033215"/>
                  </a:lnTo>
                  <a:lnTo>
                    <a:pt x="4971796" y="4032504"/>
                  </a:lnTo>
                  <a:lnTo>
                    <a:pt x="4923790" y="4033113"/>
                  </a:lnTo>
                  <a:lnTo>
                    <a:pt x="4876076" y="4034891"/>
                  </a:lnTo>
                  <a:lnTo>
                    <a:pt x="4828679" y="4037850"/>
                  </a:lnTo>
                  <a:lnTo>
                    <a:pt x="4781601" y="4041965"/>
                  </a:lnTo>
                  <a:lnTo>
                    <a:pt x="4734865" y="4047223"/>
                  </a:lnTo>
                  <a:lnTo>
                    <a:pt x="4688471" y="4053611"/>
                  </a:lnTo>
                  <a:lnTo>
                    <a:pt x="4642447" y="4061117"/>
                  </a:lnTo>
                  <a:lnTo>
                    <a:pt x="4596803" y="4069727"/>
                  </a:lnTo>
                  <a:lnTo>
                    <a:pt x="4551553" y="4079417"/>
                  </a:lnTo>
                  <a:lnTo>
                    <a:pt x="4506709" y="4090187"/>
                  </a:lnTo>
                  <a:lnTo>
                    <a:pt x="4462297" y="4102011"/>
                  </a:lnTo>
                  <a:lnTo>
                    <a:pt x="4418317" y="4114876"/>
                  </a:lnTo>
                  <a:lnTo>
                    <a:pt x="4374781" y="4128782"/>
                  </a:lnTo>
                  <a:lnTo>
                    <a:pt x="4331716" y="4143692"/>
                  </a:lnTo>
                  <a:lnTo>
                    <a:pt x="4289120" y="4159618"/>
                  </a:lnTo>
                  <a:lnTo>
                    <a:pt x="4247032" y="4176522"/>
                  </a:lnTo>
                  <a:lnTo>
                    <a:pt x="4205440" y="4194403"/>
                  </a:lnTo>
                  <a:lnTo>
                    <a:pt x="4164368" y="4213250"/>
                  </a:lnTo>
                  <a:lnTo>
                    <a:pt x="4123842" y="4233037"/>
                  </a:lnTo>
                  <a:lnTo>
                    <a:pt x="4083862" y="4253763"/>
                  </a:lnTo>
                  <a:lnTo>
                    <a:pt x="4044442" y="4275404"/>
                  </a:lnTo>
                  <a:lnTo>
                    <a:pt x="4005592" y="4297946"/>
                  </a:lnTo>
                  <a:lnTo>
                    <a:pt x="3967353" y="4321365"/>
                  </a:lnTo>
                  <a:lnTo>
                    <a:pt x="3929710" y="4345673"/>
                  </a:lnTo>
                  <a:lnTo>
                    <a:pt x="3892689" y="4370844"/>
                  </a:lnTo>
                  <a:lnTo>
                    <a:pt x="3856304" y="4396854"/>
                  </a:lnTo>
                  <a:lnTo>
                    <a:pt x="3820566" y="4423702"/>
                  </a:lnTo>
                  <a:lnTo>
                    <a:pt x="3785489" y="4451362"/>
                  </a:lnTo>
                  <a:lnTo>
                    <a:pt x="3751084" y="4479836"/>
                  </a:lnTo>
                  <a:lnTo>
                    <a:pt x="3717379" y="4509097"/>
                  </a:lnTo>
                  <a:lnTo>
                    <a:pt x="3684371" y="4539132"/>
                  </a:lnTo>
                  <a:lnTo>
                    <a:pt x="3652088" y="4569930"/>
                  </a:lnTo>
                  <a:lnTo>
                    <a:pt x="3620541" y="4601464"/>
                  </a:lnTo>
                  <a:lnTo>
                    <a:pt x="3589744" y="4633747"/>
                  </a:lnTo>
                  <a:lnTo>
                    <a:pt x="3559708" y="4666742"/>
                  </a:lnTo>
                  <a:lnTo>
                    <a:pt x="3530435" y="4700448"/>
                  </a:lnTo>
                  <a:lnTo>
                    <a:pt x="3501961" y="4734839"/>
                  </a:lnTo>
                  <a:lnTo>
                    <a:pt x="3474301" y="4769904"/>
                  </a:lnTo>
                  <a:lnTo>
                    <a:pt x="3447453" y="4805642"/>
                  </a:lnTo>
                  <a:lnTo>
                    <a:pt x="3421430" y="4842027"/>
                  </a:lnTo>
                  <a:lnTo>
                    <a:pt x="3396259" y="4879035"/>
                  </a:lnTo>
                  <a:lnTo>
                    <a:pt x="3371951" y="4916678"/>
                  </a:lnTo>
                  <a:lnTo>
                    <a:pt x="3348520" y="4954917"/>
                  </a:lnTo>
                  <a:lnTo>
                    <a:pt x="3325977" y="4993754"/>
                  </a:lnTo>
                  <a:lnTo>
                    <a:pt x="3304336" y="5033162"/>
                  </a:lnTo>
                  <a:lnTo>
                    <a:pt x="3283610" y="5073142"/>
                  </a:lnTo>
                  <a:lnTo>
                    <a:pt x="3263811" y="5113667"/>
                  </a:lnTo>
                  <a:lnTo>
                    <a:pt x="3244964" y="5154727"/>
                  </a:lnTo>
                  <a:lnTo>
                    <a:pt x="3227082" y="5196306"/>
                  </a:lnTo>
                  <a:lnTo>
                    <a:pt x="3210179" y="5238394"/>
                  </a:lnTo>
                  <a:lnTo>
                    <a:pt x="3194253" y="5280977"/>
                  </a:lnTo>
                  <a:lnTo>
                    <a:pt x="3179330" y="5324030"/>
                  </a:lnTo>
                  <a:lnTo>
                    <a:pt x="3165424" y="5367553"/>
                  </a:lnTo>
                  <a:lnTo>
                    <a:pt x="3152559" y="5411533"/>
                  </a:lnTo>
                  <a:lnTo>
                    <a:pt x="3140722" y="5455945"/>
                  </a:lnTo>
                  <a:lnTo>
                    <a:pt x="3129953" y="5500776"/>
                  </a:lnTo>
                  <a:lnTo>
                    <a:pt x="3120263" y="5546014"/>
                  </a:lnTo>
                  <a:lnTo>
                    <a:pt x="3111652" y="5591657"/>
                  </a:lnTo>
                  <a:lnTo>
                    <a:pt x="3104146" y="5637669"/>
                  </a:lnTo>
                  <a:lnTo>
                    <a:pt x="3097758" y="5684050"/>
                  </a:lnTo>
                  <a:lnTo>
                    <a:pt x="3092500" y="5730786"/>
                  </a:lnTo>
                  <a:lnTo>
                    <a:pt x="3088386" y="5777852"/>
                  </a:lnTo>
                  <a:lnTo>
                    <a:pt x="3085427" y="5825236"/>
                  </a:lnTo>
                  <a:lnTo>
                    <a:pt x="3083649" y="5872937"/>
                  </a:lnTo>
                  <a:lnTo>
                    <a:pt x="3083052" y="5920930"/>
                  </a:lnTo>
                  <a:lnTo>
                    <a:pt x="3083725" y="5972238"/>
                  </a:lnTo>
                  <a:lnTo>
                    <a:pt x="3085769" y="6023191"/>
                  </a:lnTo>
                  <a:lnTo>
                    <a:pt x="3089148" y="6073800"/>
                  </a:lnTo>
                  <a:lnTo>
                    <a:pt x="3093834" y="6124029"/>
                  </a:lnTo>
                  <a:lnTo>
                    <a:pt x="3099841" y="6173876"/>
                  </a:lnTo>
                  <a:lnTo>
                    <a:pt x="3107118" y="6223317"/>
                  </a:lnTo>
                  <a:lnTo>
                    <a:pt x="3115678" y="6272327"/>
                  </a:lnTo>
                  <a:lnTo>
                    <a:pt x="3125482" y="6320891"/>
                  </a:lnTo>
                  <a:lnTo>
                    <a:pt x="3136519" y="6369012"/>
                  </a:lnTo>
                  <a:lnTo>
                    <a:pt x="3148774" y="6416637"/>
                  </a:lnTo>
                  <a:lnTo>
                    <a:pt x="3162236" y="6463779"/>
                  </a:lnTo>
                  <a:lnTo>
                    <a:pt x="3176867" y="6510414"/>
                  </a:lnTo>
                  <a:lnTo>
                    <a:pt x="3192678" y="6556515"/>
                  </a:lnTo>
                  <a:lnTo>
                    <a:pt x="3209633" y="6602082"/>
                  </a:lnTo>
                  <a:lnTo>
                    <a:pt x="3227717" y="6647066"/>
                  </a:lnTo>
                  <a:lnTo>
                    <a:pt x="3246907" y="6691490"/>
                  </a:lnTo>
                  <a:lnTo>
                    <a:pt x="3267202" y="6735305"/>
                  </a:lnTo>
                  <a:lnTo>
                    <a:pt x="3288576" y="6778511"/>
                  </a:lnTo>
                  <a:lnTo>
                    <a:pt x="3311017" y="6821081"/>
                  </a:lnTo>
                  <a:lnTo>
                    <a:pt x="3333496" y="6858000"/>
                  </a:lnTo>
                  <a:lnTo>
                    <a:pt x="6387084" y="6858000"/>
                  </a:lnTo>
                  <a:lnTo>
                    <a:pt x="6387084" y="4673473"/>
                  </a:lnTo>
                  <a:close/>
                </a:path>
                <a:path w="6387465" h="6858000">
                  <a:moveTo>
                    <a:pt x="6387084" y="0"/>
                  </a:moveTo>
                  <a:lnTo>
                    <a:pt x="2454402" y="0"/>
                  </a:lnTo>
                  <a:lnTo>
                    <a:pt x="2390521" y="132588"/>
                  </a:lnTo>
                  <a:lnTo>
                    <a:pt x="2371725" y="178257"/>
                  </a:lnTo>
                  <a:lnTo>
                    <a:pt x="2353805" y="224358"/>
                  </a:lnTo>
                  <a:lnTo>
                    <a:pt x="2336762" y="270878"/>
                  </a:lnTo>
                  <a:lnTo>
                    <a:pt x="2320607" y="317830"/>
                  </a:lnTo>
                  <a:lnTo>
                    <a:pt x="2305354" y="365201"/>
                  </a:lnTo>
                  <a:lnTo>
                    <a:pt x="2291016" y="412965"/>
                  </a:lnTo>
                  <a:lnTo>
                    <a:pt x="2277592" y="461124"/>
                  </a:lnTo>
                  <a:lnTo>
                    <a:pt x="2265108" y="509651"/>
                  </a:lnTo>
                  <a:lnTo>
                    <a:pt x="2253551" y="558558"/>
                  </a:lnTo>
                  <a:lnTo>
                    <a:pt x="2242959" y="607834"/>
                  </a:lnTo>
                  <a:lnTo>
                    <a:pt x="2233320" y="657440"/>
                  </a:lnTo>
                  <a:lnTo>
                    <a:pt x="2224646" y="707402"/>
                  </a:lnTo>
                  <a:lnTo>
                    <a:pt x="2216962" y="757694"/>
                  </a:lnTo>
                  <a:lnTo>
                    <a:pt x="2210270" y="808304"/>
                  </a:lnTo>
                  <a:lnTo>
                    <a:pt x="2204580" y="859218"/>
                  </a:lnTo>
                  <a:lnTo>
                    <a:pt x="2199906" y="910437"/>
                  </a:lnTo>
                  <a:lnTo>
                    <a:pt x="2196249" y="961948"/>
                  </a:lnTo>
                  <a:lnTo>
                    <a:pt x="2193620" y="1013739"/>
                  </a:lnTo>
                  <a:lnTo>
                    <a:pt x="2192032" y="1065796"/>
                  </a:lnTo>
                  <a:lnTo>
                    <a:pt x="2191512" y="1118108"/>
                  </a:lnTo>
                  <a:lnTo>
                    <a:pt x="2191956" y="1166228"/>
                  </a:lnTo>
                  <a:lnTo>
                    <a:pt x="2193290" y="1214120"/>
                  </a:lnTo>
                  <a:lnTo>
                    <a:pt x="2195512" y="1261783"/>
                  </a:lnTo>
                  <a:lnTo>
                    <a:pt x="2198611" y="1309217"/>
                  </a:lnTo>
                  <a:lnTo>
                    <a:pt x="2202573" y="1356410"/>
                  </a:lnTo>
                  <a:lnTo>
                    <a:pt x="2207399" y="1403350"/>
                  </a:lnTo>
                  <a:lnTo>
                    <a:pt x="2213076" y="1450035"/>
                  </a:lnTo>
                  <a:lnTo>
                    <a:pt x="2219591" y="1496453"/>
                  </a:lnTo>
                  <a:lnTo>
                    <a:pt x="2226945" y="1542605"/>
                  </a:lnTo>
                  <a:lnTo>
                    <a:pt x="2235123" y="1588465"/>
                  </a:lnTo>
                  <a:lnTo>
                    <a:pt x="2244128" y="1634045"/>
                  </a:lnTo>
                  <a:lnTo>
                    <a:pt x="2253932" y="1679321"/>
                  </a:lnTo>
                  <a:lnTo>
                    <a:pt x="2264549" y="1724291"/>
                  </a:lnTo>
                  <a:lnTo>
                    <a:pt x="2275954" y="1768957"/>
                  </a:lnTo>
                  <a:lnTo>
                    <a:pt x="2288159" y="1813306"/>
                  </a:lnTo>
                  <a:lnTo>
                    <a:pt x="2301138" y="1857311"/>
                  </a:lnTo>
                  <a:lnTo>
                    <a:pt x="2314892" y="1900986"/>
                  </a:lnTo>
                  <a:lnTo>
                    <a:pt x="2329408" y="1944319"/>
                  </a:lnTo>
                  <a:lnTo>
                    <a:pt x="2344674" y="1987296"/>
                  </a:lnTo>
                  <a:lnTo>
                    <a:pt x="2360688" y="2029917"/>
                  </a:lnTo>
                  <a:lnTo>
                    <a:pt x="2377452" y="2072170"/>
                  </a:lnTo>
                  <a:lnTo>
                    <a:pt x="2394940" y="2114042"/>
                  </a:lnTo>
                  <a:lnTo>
                    <a:pt x="2413165" y="2155533"/>
                  </a:lnTo>
                  <a:lnTo>
                    <a:pt x="2432100" y="2196642"/>
                  </a:lnTo>
                  <a:lnTo>
                    <a:pt x="2451735" y="2237333"/>
                  </a:lnTo>
                  <a:lnTo>
                    <a:pt x="2472080" y="2277630"/>
                  </a:lnTo>
                  <a:lnTo>
                    <a:pt x="2493124" y="2317508"/>
                  </a:lnTo>
                  <a:lnTo>
                    <a:pt x="2514841" y="2356955"/>
                  </a:lnTo>
                  <a:lnTo>
                    <a:pt x="2537231" y="2395982"/>
                  </a:lnTo>
                  <a:lnTo>
                    <a:pt x="2560307" y="2434564"/>
                  </a:lnTo>
                  <a:lnTo>
                    <a:pt x="2584031" y="2472690"/>
                  </a:lnTo>
                  <a:lnTo>
                    <a:pt x="2608415" y="2510371"/>
                  </a:lnTo>
                  <a:lnTo>
                    <a:pt x="2633446" y="2547594"/>
                  </a:lnTo>
                  <a:lnTo>
                    <a:pt x="2659100" y="2584335"/>
                  </a:lnTo>
                  <a:lnTo>
                    <a:pt x="2685402" y="2620594"/>
                  </a:lnTo>
                  <a:lnTo>
                    <a:pt x="2712313" y="2656382"/>
                  </a:lnTo>
                  <a:lnTo>
                    <a:pt x="2739847" y="2691663"/>
                  </a:lnTo>
                  <a:lnTo>
                    <a:pt x="2767977" y="2726448"/>
                  </a:lnTo>
                  <a:lnTo>
                    <a:pt x="2796717" y="2760713"/>
                  </a:lnTo>
                  <a:lnTo>
                    <a:pt x="2826042" y="2794470"/>
                  </a:lnTo>
                  <a:lnTo>
                    <a:pt x="2855938" y="2827693"/>
                  </a:lnTo>
                  <a:lnTo>
                    <a:pt x="2886418" y="2860383"/>
                  </a:lnTo>
                  <a:lnTo>
                    <a:pt x="2917469" y="2892539"/>
                  </a:lnTo>
                  <a:lnTo>
                    <a:pt x="2949067" y="2924137"/>
                  </a:lnTo>
                  <a:lnTo>
                    <a:pt x="2981223" y="2955175"/>
                  </a:lnTo>
                  <a:lnTo>
                    <a:pt x="3013926" y="2985643"/>
                  </a:lnTo>
                  <a:lnTo>
                    <a:pt x="3047161" y="3015551"/>
                  </a:lnTo>
                  <a:lnTo>
                    <a:pt x="3080918" y="3044863"/>
                  </a:lnTo>
                  <a:lnTo>
                    <a:pt x="3115195" y="3073590"/>
                  </a:lnTo>
                  <a:lnTo>
                    <a:pt x="3149981" y="3101721"/>
                  </a:lnTo>
                  <a:lnTo>
                    <a:pt x="3185274" y="3129254"/>
                  </a:lnTo>
                  <a:lnTo>
                    <a:pt x="3221050" y="3156166"/>
                  </a:lnTo>
                  <a:lnTo>
                    <a:pt x="3257321" y="3182455"/>
                  </a:lnTo>
                  <a:lnTo>
                    <a:pt x="3294075" y="3208109"/>
                  </a:lnTo>
                  <a:lnTo>
                    <a:pt x="3331299" y="3233140"/>
                  </a:lnTo>
                  <a:lnTo>
                    <a:pt x="3368992" y="3257512"/>
                  </a:lnTo>
                  <a:lnTo>
                    <a:pt x="3407130" y="3281235"/>
                  </a:lnTo>
                  <a:lnTo>
                    <a:pt x="3445726" y="3304298"/>
                  </a:lnTo>
                  <a:lnTo>
                    <a:pt x="3484753" y="3326701"/>
                  </a:lnTo>
                  <a:lnTo>
                    <a:pt x="3524212" y="3348418"/>
                  </a:lnTo>
                  <a:lnTo>
                    <a:pt x="3564090" y="3369449"/>
                  </a:lnTo>
                  <a:lnTo>
                    <a:pt x="3604399" y="3389782"/>
                  </a:lnTo>
                  <a:lnTo>
                    <a:pt x="3645103" y="3409429"/>
                  </a:lnTo>
                  <a:lnTo>
                    <a:pt x="3686213" y="3428352"/>
                  </a:lnTo>
                  <a:lnTo>
                    <a:pt x="3727704" y="3446576"/>
                  </a:lnTo>
                  <a:lnTo>
                    <a:pt x="3769588" y="3464064"/>
                  </a:lnTo>
                  <a:lnTo>
                    <a:pt x="3811854" y="3480816"/>
                  </a:lnTo>
                  <a:lnTo>
                    <a:pt x="3854488" y="3496843"/>
                  </a:lnTo>
                  <a:lnTo>
                    <a:pt x="3897477" y="3512108"/>
                  </a:lnTo>
                  <a:lnTo>
                    <a:pt x="3940810" y="3526625"/>
                  </a:lnTo>
                  <a:lnTo>
                    <a:pt x="3984498" y="3540366"/>
                  </a:lnTo>
                  <a:lnTo>
                    <a:pt x="4028529" y="3553345"/>
                  </a:lnTo>
                  <a:lnTo>
                    <a:pt x="4072877" y="3565537"/>
                  </a:lnTo>
                  <a:lnTo>
                    <a:pt x="4117543" y="3576955"/>
                  </a:lnTo>
                  <a:lnTo>
                    <a:pt x="4162539" y="3587572"/>
                  </a:lnTo>
                  <a:lnTo>
                    <a:pt x="4207827" y="3597376"/>
                  </a:lnTo>
                  <a:lnTo>
                    <a:pt x="4253408" y="3606381"/>
                  </a:lnTo>
                  <a:lnTo>
                    <a:pt x="4299293" y="3614559"/>
                  </a:lnTo>
                  <a:lnTo>
                    <a:pt x="4345444" y="3621900"/>
                  </a:lnTo>
                  <a:lnTo>
                    <a:pt x="4391876" y="3628428"/>
                  </a:lnTo>
                  <a:lnTo>
                    <a:pt x="4438574" y="3634092"/>
                  </a:lnTo>
                  <a:lnTo>
                    <a:pt x="4485525" y="3638918"/>
                  </a:lnTo>
                  <a:lnTo>
                    <a:pt x="4532731" y="3642880"/>
                  </a:lnTo>
                  <a:lnTo>
                    <a:pt x="4580179" y="3645979"/>
                  </a:lnTo>
                  <a:lnTo>
                    <a:pt x="4627854" y="3648202"/>
                  </a:lnTo>
                  <a:lnTo>
                    <a:pt x="4675759" y="3649535"/>
                  </a:lnTo>
                  <a:lnTo>
                    <a:pt x="4723892" y="3649980"/>
                  </a:lnTo>
                  <a:lnTo>
                    <a:pt x="4776203" y="3649459"/>
                  </a:lnTo>
                  <a:lnTo>
                    <a:pt x="4828273" y="3647871"/>
                  </a:lnTo>
                  <a:lnTo>
                    <a:pt x="4880064" y="3645255"/>
                  </a:lnTo>
                  <a:lnTo>
                    <a:pt x="4931575" y="3641598"/>
                  </a:lnTo>
                  <a:lnTo>
                    <a:pt x="4982807" y="3636911"/>
                  </a:lnTo>
                  <a:lnTo>
                    <a:pt x="5033734" y="3631222"/>
                  </a:lnTo>
                  <a:lnTo>
                    <a:pt x="5084356" y="3624542"/>
                  </a:lnTo>
                  <a:lnTo>
                    <a:pt x="5134648" y="3616858"/>
                  </a:lnTo>
                  <a:lnTo>
                    <a:pt x="5184622" y="3608197"/>
                  </a:lnTo>
                  <a:lnTo>
                    <a:pt x="5234254" y="3598557"/>
                  </a:lnTo>
                  <a:lnTo>
                    <a:pt x="5283530" y="3587966"/>
                  </a:lnTo>
                  <a:lnTo>
                    <a:pt x="5332450" y="3576421"/>
                  </a:lnTo>
                  <a:lnTo>
                    <a:pt x="5381002" y="3563937"/>
                  </a:lnTo>
                  <a:lnTo>
                    <a:pt x="5429174" y="3550513"/>
                  </a:lnTo>
                  <a:lnTo>
                    <a:pt x="5476951" y="3536175"/>
                  </a:lnTo>
                  <a:lnTo>
                    <a:pt x="5524322" y="3520935"/>
                  </a:lnTo>
                  <a:lnTo>
                    <a:pt x="5571287" y="3504781"/>
                  </a:lnTo>
                  <a:lnTo>
                    <a:pt x="5617832" y="3487750"/>
                  </a:lnTo>
                  <a:lnTo>
                    <a:pt x="5663946" y="3469830"/>
                  </a:lnTo>
                  <a:lnTo>
                    <a:pt x="5709615" y="3451047"/>
                  </a:lnTo>
                  <a:lnTo>
                    <a:pt x="5754840" y="3431413"/>
                  </a:lnTo>
                  <a:lnTo>
                    <a:pt x="5799594" y="3410915"/>
                  </a:lnTo>
                  <a:lnTo>
                    <a:pt x="5843879" y="3389579"/>
                  </a:lnTo>
                  <a:lnTo>
                    <a:pt x="5887682" y="3367430"/>
                  </a:lnTo>
                  <a:lnTo>
                    <a:pt x="5930989" y="3344443"/>
                  </a:lnTo>
                  <a:lnTo>
                    <a:pt x="5973800" y="3320656"/>
                  </a:lnTo>
                  <a:lnTo>
                    <a:pt x="6016091" y="3296069"/>
                  </a:lnTo>
                  <a:lnTo>
                    <a:pt x="6057862" y="3270707"/>
                  </a:lnTo>
                  <a:lnTo>
                    <a:pt x="6099099" y="3244545"/>
                  </a:lnTo>
                  <a:lnTo>
                    <a:pt x="6139789" y="3217634"/>
                  </a:lnTo>
                  <a:lnTo>
                    <a:pt x="6179934" y="3189960"/>
                  </a:lnTo>
                  <a:lnTo>
                    <a:pt x="6219507" y="3161538"/>
                  </a:lnTo>
                  <a:lnTo>
                    <a:pt x="6258509" y="3132378"/>
                  </a:lnTo>
                  <a:lnTo>
                    <a:pt x="6296926" y="3102483"/>
                  </a:lnTo>
                  <a:lnTo>
                    <a:pt x="6334760" y="3071876"/>
                  </a:lnTo>
                  <a:lnTo>
                    <a:pt x="6387084" y="3024238"/>
                  </a:lnTo>
                  <a:lnTo>
                    <a:pt x="638708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4273" y="1236929"/>
            <a:ext cx="6626225" cy="465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coaching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offers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confidential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free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700">
              <a:latin typeface="Arial MT"/>
              <a:cs typeface="Arial MT"/>
            </a:endParaRPr>
          </a:p>
          <a:p>
            <a:pPr marL="240665" marR="212725" indent="-228600">
              <a:lnSpc>
                <a:spcPct val="8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The coaching </a:t>
            </a:r>
            <a:r>
              <a:rPr sz="2000" spc="-10" dirty="0">
                <a:latin typeface="Arial MT"/>
                <a:cs typeface="Arial MT"/>
              </a:rPr>
              <a:t>offers </a:t>
            </a:r>
            <a:r>
              <a:rPr sz="2000" dirty="0">
                <a:latin typeface="Arial MT"/>
                <a:cs typeface="Arial MT"/>
              </a:rPr>
              <a:t>are available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b="1" dirty="0">
                <a:latin typeface="Arial"/>
                <a:cs typeface="Arial"/>
              </a:rPr>
              <a:t>all </a:t>
            </a:r>
            <a:r>
              <a:rPr sz="2000" b="1" spc="-5" dirty="0">
                <a:latin typeface="Arial"/>
                <a:cs typeface="Arial"/>
              </a:rPr>
              <a:t>clinical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non-clinical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primary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care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workforce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either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employed</a:t>
            </a:r>
            <a:endParaRPr sz="2000">
              <a:latin typeface="Arial MT"/>
              <a:cs typeface="Arial MT"/>
            </a:endParaRPr>
          </a:p>
          <a:p>
            <a:pPr marL="240665">
              <a:lnSpc>
                <a:spcPts val="1680"/>
              </a:lnSpc>
            </a:pP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NHS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contracted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deliver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 behalf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L="240665">
              <a:lnSpc>
                <a:spcPts val="2160"/>
              </a:lnSpc>
            </a:pPr>
            <a:r>
              <a:rPr sz="2000" dirty="0">
                <a:latin typeface="Arial MT"/>
                <a:cs typeface="Arial MT"/>
              </a:rPr>
              <a:t>NHS.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Arial MT"/>
              <a:cs typeface="Arial MT"/>
            </a:endParaRPr>
          </a:p>
          <a:p>
            <a:pPr marL="190500" marR="813435" indent="-178435">
              <a:lnSpc>
                <a:spcPct val="965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/>
              <a:t>	</a:t>
            </a:r>
            <a:r>
              <a:rPr sz="2000" dirty="0">
                <a:latin typeface="Arial MT"/>
                <a:cs typeface="Arial MT"/>
              </a:rPr>
              <a:t>Primary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staff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can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find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out </a:t>
            </a:r>
            <a:r>
              <a:rPr sz="2000" b="1" spc="-5" dirty="0">
                <a:latin typeface="Arial"/>
                <a:cs typeface="Arial"/>
              </a:rPr>
              <a:t>more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book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coaching session here: </a:t>
            </a:r>
            <a:r>
              <a:rPr sz="2000" spc="5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2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https://www.england.nhs.uk/lookingafteryou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 MT"/>
              <a:cs typeface="Arial MT"/>
            </a:endParaRPr>
          </a:p>
          <a:p>
            <a:pPr marL="12700" marR="507365">
              <a:lnSpc>
                <a:spcPts val="2160"/>
              </a:lnSpc>
            </a:pPr>
            <a:r>
              <a:rPr sz="2000" spc="-60" dirty="0">
                <a:latin typeface="Arial MT"/>
                <a:cs typeface="Arial MT"/>
              </a:rPr>
              <a:t>You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also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download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poster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share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your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colleagues: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1814"/>
              </a:lnSpc>
            </a:pP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www.england.nhs.uk/publication/looking-after-you-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coaching-support-poster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7502" y="483489"/>
            <a:ext cx="4622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EC0"/>
                </a:solidFill>
                <a:latin typeface="Arial MT"/>
                <a:cs typeface="Arial MT"/>
              </a:rPr>
              <a:t>How</a:t>
            </a:r>
            <a:r>
              <a:rPr spc="-30" dirty="0">
                <a:solidFill>
                  <a:srgbClr val="006EC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EC0"/>
                </a:solidFill>
                <a:latin typeface="Arial MT"/>
                <a:cs typeface="Arial MT"/>
              </a:rPr>
              <a:t>to</a:t>
            </a:r>
            <a:r>
              <a:rPr spc="-10" dirty="0">
                <a:solidFill>
                  <a:srgbClr val="006EC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EC0"/>
                </a:solidFill>
                <a:latin typeface="Arial MT"/>
                <a:cs typeface="Arial MT"/>
              </a:rPr>
              <a:t>book</a:t>
            </a:r>
            <a:r>
              <a:rPr spc="-30" dirty="0">
                <a:solidFill>
                  <a:srgbClr val="006EC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EC0"/>
                </a:solidFill>
                <a:latin typeface="Arial MT"/>
                <a:cs typeface="Arial MT"/>
              </a:rPr>
              <a:t>a</a:t>
            </a:r>
            <a:r>
              <a:rPr spc="-10" dirty="0">
                <a:solidFill>
                  <a:srgbClr val="006EC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EC0"/>
                </a:solidFill>
                <a:latin typeface="Arial MT"/>
                <a:cs typeface="Arial MT"/>
              </a:rPr>
              <a:t>session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334567" y="83439"/>
            <a:ext cx="4734560" cy="6691630"/>
            <a:chOff x="7334567" y="83439"/>
            <a:chExt cx="4734560" cy="66916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4156" y="92960"/>
              <a:ext cx="4711519" cy="66681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39330" y="88201"/>
              <a:ext cx="4725035" cy="6682105"/>
            </a:xfrm>
            <a:custGeom>
              <a:avLst/>
              <a:gdLst/>
              <a:ahLst/>
              <a:cxnLst/>
              <a:rect l="l" t="t" r="r" b="b"/>
              <a:pathLst>
                <a:path w="4725034" h="6682105">
                  <a:moveTo>
                    <a:pt x="0" y="6681597"/>
                  </a:moveTo>
                  <a:lnTo>
                    <a:pt x="4724781" y="6681597"/>
                  </a:lnTo>
                  <a:lnTo>
                    <a:pt x="4724781" y="0"/>
                  </a:lnTo>
                  <a:lnTo>
                    <a:pt x="0" y="0"/>
                  </a:lnTo>
                  <a:lnTo>
                    <a:pt x="0" y="6681597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1425"/>
              </a:lnSpc>
              <a:tabLst>
                <a:tab pos="432434" algn="l"/>
              </a:tabLst>
            </a:pPr>
            <a:fld id="{81D60167-4931-47E6-BA6A-407CBD079E47}" type="slidenum">
              <a:rPr spc="-5" dirty="0">
                <a:solidFill>
                  <a:srgbClr val="FFBA5B"/>
                </a:solidFill>
              </a:rPr>
              <a:t>9</a:t>
            </a:fld>
            <a:r>
              <a:rPr spc="-5" dirty="0">
                <a:solidFill>
                  <a:srgbClr val="FFBA5B"/>
                </a:solidFill>
              </a:rPr>
              <a:t>	</a:t>
            </a:r>
            <a:r>
              <a:rPr dirty="0">
                <a:solidFill>
                  <a:srgbClr val="005EB8"/>
                </a:solidFill>
              </a:rPr>
              <a:t>|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62874086846E428712398880820969" ma:contentTypeVersion="14" ma:contentTypeDescription="Create a new document." ma:contentTypeScope="" ma:versionID="2269c94182918d74cd2aa03548e3c55c">
  <xsd:schema xmlns:xsd="http://www.w3.org/2001/XMLSchema" xmlns:xs="http://www.w3.org/2001/XMLSchema" xmlns:p="http://schemas.microsoft.com/office/2006/metadata/properties" xmlns:ns2="c9297745-3f22-4edd-a5cd-cd34ec920a85" xmlns:ns3="6f94a894-ae5e-4888-a6a4-eb1edbf955ef" targetNamespace="http://schemas.microsoft.com/office/2006/metadata/properties" ma:root="true" ma:fieldsID="f8cf39eab781c2ab7ff4f7e74f5627e3" ns2:_="" ns3:_="">
    <xsd:import namespace="c9297745-3f22-4edd-a5cd-cd34ec920a85"/>
    <xsd:import namespace="6f94a894-ae5e-4888-a6a4-eb1edbf95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97745-3f22-4edd-a5cd-cd34ec920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4a894-ae5e-4888-a6a4-eb1edbf95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297745-3f22-4edd-a5cd-cd34ec920a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F47223-A245-443C-902B-1C645C192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97745-3f22-4edd-a5cd-cd34ec920a85"/>
    <ds:schemaRef ds:uri="6f94a894-ae5e-4888-a6a4-eb1edbf955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740AA-DF32-4500-BF38-60824F774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99F577-D41D-404A-B906-7655D418649B}">
  <ds:schemaRefs>
    <ds:schemaRef ds:uri="http://schemas.microsoft.com/office/2006/metadata/properties"/>
    <ds:schemaRef ds:uri="http://schemas.microsoft.com/office/infopath/2007/PartnerControls"/>
    <ds:schemaRef ds:uri="c9297745-3f22-4edd-a5cd-cd34ec920a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What is the NHS People Promise?</vt:lpstr>
      <vt:lpstr>How do we measure progress against the NHS  People Promise?</vt:lpstr>
      <vt:lpstr>The national offer to all NHS people</vt:lpstr>
      <vt:lpstr>Who has access to the support offers?</vt:lpstr>
      <vt:lpstr>Supporting your mental health and wellbeing</vt:lpstr>
      <vt:lpstr>A dedicated coaching offer for primary care</vt:lpstr>
      <vt:lpstr>‘Looking After You’ Suite of Support Offers</vt:lpstr>
      <vt:lpstr>How to book a session</vt:lpstr>
      <vt:lpstr>Supporting your mental health through our digital  health and wellbeing apps</vt:lpstr>
      <vt:lpstr>Financial wellbeing support</vt:lpstr>
      <vt:lpstr>Supporting you to manage your work-life balance</vt:lpstr>
      <vt:lpstr>Support for those with Long Covid</vt:lpstr>
      <vt:lpstr>Support for those going through the Menopause</vt:lpstr>
      <vt:lpstr>Handling difficult situations – Caring for yourself  and others with compassion e-learning</vt:lpstr>
      <vt:lpstr>Supporting your team</vt:lpstr>
      <vt:lpstr>Having safe and effective wellbeing conversations</vt:lpstr>
      <vt:lpstr>Managing with compassion</vt:lpstr>
      <vt:lpstr>Bespoke support for senior leaders</vt:lpstr>
      <vt:lpstr>Online health and wellbeing guides</vt:lpstr>
      <vt:lpstr>Development opportunities for Health and  Wellbeing Champions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Allwinter</dc:creator>
  <cp:revision>21</cp:revision>
  <dcterms:created xsi:type="dcterms:W3CDTF">2023-04-24T10:17:10Z</dcterms:created>
  <dcterms:modified xsi:type="dcterms:W3CDTF">2023-05-10T12:53:52Z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2023-04-24T00:00:00Z</vt:filetime>
  </property>
  <property fmtid="{D5CDD505-2E9C-101B-9397-08002B2CF9AE}" pid="5" name="ContentTypeId">
    <vt:lpwstr>0x0101004662874086846E428712398880820969</vt:lpwstr>
  </property>
  <property fmtid="{D5CDD505-2E9C-101B-9397-08002B2CF9AE}" pid="6" name="MediaServiceImageTags">
    <vt:lpwstr/>
  </property>
</Properties>
</file>