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BD1E"/>
    <a:srgbClr val="015CB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9DA07-DFF9-42C5-ACDC-E55E04B3677B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9118F1-4FE9-4B16-A9B2-3FAA559B8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919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0122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47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4637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4637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Agree on the problem statement. 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Add causes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Brainstorm root causes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656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Agree on the problem statement. 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Add causes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Brainstorm root causes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656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9909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4098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4283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482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817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313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5591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311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3934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3847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4429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0216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851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66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931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082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GB"/>
              <a:t>AIM: separate from your connected partner</a:t>
            </a:r>
            <a:endParaRPr lang="en-US"/>
          </a:p>
          <a:p>
            <a:pPr>
              <a:spcBef>
                <a:spcPct val="20000"/>
              </a:spcBef>
            </a:pPr>
            <a:endParaRPr lang="en-GB"/>
          </a:p>
          <a:p>
            <a:pPr>
              <a:spcBef>
                <a:spcPct val="20000"/>
              </a:spcBef>
            </a:pPr>
            <a:r>
              <a:rPr lang="en-GB"/>
              <a:t>RULES: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Rope must remain on wrist at all times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You may not cut the string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You cannot untie the knots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If you get tangled you can start 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12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en-GB"/>
              <a:t>AIM: separate from your connected partner</a:t>
            </a:r>
            <a:endParaRPr lang="en-US"/>
          </a:p>
          <a:p>
            <a:pPr>
              <a:spcBef>
                <a:spcPct val="20000"/>
              </a:spcBef>
            </a:pPr>
            <a:endParaRPr lang="en-GB"/>
          </a:p>
          <a:p>
            <a:pPr>
              <a:spcBef>
                <a:spcPct val="20000"/>
              </a:spcBef>
            </a:pPr>
            <a:r>
              <a:rPr lang="en-GB"/>
              <a:t>RULES: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Rope must remain on wrist at all times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You may not cut the string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You cannot untie the knots</a:t>
            </a:r>
            <a:endParaRPr lang="en-US"/>
          </a:p>
          <a:p>
            <a:pPr marL="342900" indent="-342900">
              <a:spcBef>
                <a:spcPct val="20000"/>
              </a:spcBef>
              <a:buChar char="•"/>
            </a:pPr>
            <a:r>
              <a:rPr lang="en-GB"/>
              <a:t>If you get tangled you can start over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12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057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057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336E8-BBC3-4481-B48D-0B8D2654838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347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6000">
                <a:solidFill>
                  <a:srgbClr val="015CB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1248544"/>
          </a:xfrm>
        </p:spPr>
        <p:txBody>
          <a:bodyPr anchor="t" anchorCtr="0"/>
          <a:lstStyle>
            <a:lvl1pPr marL="0" indent="0" algn="ctr">
              <a:buNone/>
              <a:defRPr>
                <a:solidFill>
                  <a:srgbClr val="77BD1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93" y="283838"/>
            <a:ext cx="2125980" cy="123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90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26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605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826" y="1402939"/>
            <a:ext cx="8286174" cy="3622520"/>
          </a:xfrm>
        </p:spPr>
        <p:txBody>
          <a:bodyPr anchor="t"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0" hasCustomPrompt="1"/>
          </p:nvPr>
        </p:nvSpPr>
        <p:spPr>
          <a:xfrm>
            <a:off x="457200" y="5025459"/>
            <a:ext cx="6812020" cy="95992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8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/>
              <a:t>Sub heading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6459741"/>
            <a:ext cx="1819905" cy="24087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19"/>
          <p:cNvSpPr>
            <a:spLocks noGrp="1"/>
          </p:cNvSpPr>
          <p:nvPr>
            <p:ph sz="quarter" idx="11" hasCustomPrompt="1"/>
          </p:nvPr>
        </p:nvSpPr>
        <p:spPr>
          <a:xfrm>
            <a:off x="457200" y="5985383"/>
            <a:ext cx="4359965" cy="361031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600">
                <a:solidFill>
                  <a:srgbClr val="00ADC6"/>
                </a:solidFill>
              </a:defRPr>
            </a:lvl1pPr>
          </a:lstStyle>
          <a:p>
            <a:pPr lvl="0"/>
            <a:r>
              <a:rPr lang="en-US"/>
              <a:t>Insert date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077" y="5517237"/>
            <a:ext cx="1222923" cy="95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1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5475069" cy="1143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9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570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912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99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53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96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86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69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04188"/>
            <a:ext cx="5079492" cy="535381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550425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8073C-6826-405F-A9CE-6C8BE8FF6AB1}" type="datetimeFigureOut">
              <a:rPr lang="en-GB" smtClean="0"/>
              <a:t>15/07/2019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E0499-E96C-4F00-ABC4-29E28289161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93" y="283838"/>
            <a:ext cx="2125980" cy="12344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0669"/>
          <a:stretch/>
        </p:blipFill>
        <p:spPr>
          <a:xfrm>
            <a:off x="7844011" y="357130"/>
            <a:ext cx="904796" cy="407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77BD1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spy_z83D1nc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2luj7-eQHk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d_mk0IUhWI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2bVd90VWh60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H0_yKBitO8M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NiWU_qh5FZc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Pdqpi9ZceOU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H9pAqaQQbDw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3723N3Yny_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2ZbiA3d-6S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CvHNOoYK_b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be.com/embed/8CxKJ4mndX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4392488"/>
          </a:xfrm>
        </p:spPr>
        <p:txBody>
          <a:bodyPr/>
          <a:lstStyle/>
          <a:p>
            <a:pPr algn="ctr"/>
            <a:r>
              <a:rPr lang="en-GB"/>
              <a:t>Improvement Fundamentals </a:t>
            </a:r>
            <a:br>
              <a:rPr lang="en-GB"/>
            </a:br>
            <a:r>
              <a:rPr lang="en-GB"/>
              <a:t>in a day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1160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Writing Aims </a:t>
            </a:r>
            <a:br>
              <a:rPr lang="en-GB" sz="6000" dirty="0"/>
            </a:br>
            <a:r>
              <a:rPr lang="en-GB" sz="6000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386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Measurement for Improvement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6975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Measurement for Improvement</a:t>
            </a:r>
            <a:br>
              <a:rPr lang="en-GB" sz="6000" dirty="0"/>
            </a:br>
            <a:r>
              <a:rPr lang="en-GB" sz="6000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6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Exploring the problem</a:t>
            </a:r>
            <a:br>
              <a:rPr lang="en-GB"/>
            </a:br>
            <a:r>
              <a:rPr lang="en-GB"/>
              <a:t>Fishbone Diagrams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900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Fishbone Diagrams </a:t>
            </a:r>
            <a:br>
              <a:rPr lang="en-GB" sz="6000" dirty="0"/>
            </a:br>
            <a:r>
              <a:rPr lang="en-GB" sz="6000" dirty="0"/>
              <a:t>Discussion</a:t>
            </a:r>
            <a:endParaRPr lang="en-US" sz="6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366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Finding Change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7962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Change Ideas</a:t>
            </a:r>
            <a:br>
              <a:rPr lang="en-GB" sz="6000" dirty="0"/>
            </a:br>
            <a:r>
              <a:rPr lang="en-GB" sz="6000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156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PDSA in action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092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275" y="260648"/>
            <a:ext cx="5475069" cy="1584176"/>
          </a:xfrm>
        </p:spPr>
        <p:txBody>
          <a:bodyPr/>
          <a:lstStyle/>
          <a:p>
            <a:r>
              <a:rPr lang="en-GB" sz="6000" dirty="0"/>
              <a:t>PDSA Marshmallow instructions </a:t>
            </a:r>
            <a:br>
              <a:rPr lang="en-GB" sz="6000" dirty="0"/>
            </a:br>
            <a:endParaRPr lang="en-GB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r>
              <a:rPr lang="en-GB" dirty="0"/>
              <a:t>Teams of 4-8 members</a:t>
            </a:r>
          </a:p>
          <a:p>
            <a:r>
              <a:rPr lang="en-GB" dirty="0"/>
              <a:t>Unpack tape, string, spaghetti, marshmallow and scissors</a:t>
            </a:r>
          </a:p>
          <a:p>
            <a:r>
              <a:rPr lang="en-GB" dirty="0"/>
              <a:t>10 minutes to build tallest, free standing structure</a:t>
            </a:r>
          </a:p>
          <a:p>
            <a:r>
              <a:rPr lang="en-GB" dirty="0"/>
              <a:t>The marshmallow must be attached to the top of the structure</a:t>
            </a:r>
          </a:p>
        </p:txBody>
      </p:sp>
    </p:spTree>
    <p:extLst>
      <p:ext uri="{BB962C8B-B14F-4D97-AF65-F5344CB8AC3E}">
        <p14:creationId xmlns:p14="http://schemas.microsoft.com/office/powerpoint/2010/main" val="939855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/>
              <a:t>Build a Tower, </a:t>
            </a:r>
            <a:br>
              <a:rPr lang="en-GB" sz="6000"/>
            </a:br>
            <a:r>
              <a:rPr lang="en-GB" sz="6000"/>
              <a:t>Build a Team</a:t>
            </a:r>
            <a:br>
              <a:rPr lang="en-GB" sz="6000"/>
            </a:br>
            <a:r>
              <a:rPr lang="en-GB" sz="3200"/>
              <a:t>By Tom Wujec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 anchor="ctr" anchorCtr="0"/>
          <a:lstStyle/>
          <a:p>
            <a:r>
              <a:rPr lang="en-GB">
                <a:solidFill>
                  <a:srgbClr val="77BD1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</a:t>
            </a:r>
            <a:r>
              <a:rPr lang="en-GB">
                <a:solidFill>
                  <a:srgbClr val="77BD1E"/>
                </a:solidFill>
                <a:cs typeface="Arial"/>
              </a:rPr>
              <a:t> </a:t>
            </a:r>
            <a:endParaRPr lang="en-US" dirty="0">
              <a:solidFill>
                <a:srgbClr val="77BD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8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Facilitator populate with local info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4465" y="260648"/>
            <a:ext cx="5475069" cy="1143000"/>
          </a:xfrm>
        </p:spPr>
        <p:txBody>
          <a:bodyPr/>
          <a:lstStyle/>
          <a:p>
            <a:r>
              <a:rPr lang="en-GB"/>
              <a:t>Welcome &amp; Housekeeping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159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PDSA Marshmallow 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324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PDSA Cycles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30302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PDSA Cycles</a:t>
            </a:r>
            <a:br>
              <a:rPr lang="en-GB" dirty="0"/>
            </a:br>
            <a:r>
              <a:rPr lang="en-GB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506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Spreading Improvement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10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3682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8208912" cy="1470025"/>
          </a:xfrm>
        </p:spPr>
        <p:txBody>
          <a:bodyPr>
            <a:noAutofit/>
          </a:bodyPr>
          <a:lstStyle/>
          <a:p>
            <a:r>
              <a:rPr lang="en-GB" dirty="0"/>
              <a:t>Spreading Improvement</a:t>
            </a:r>
            <a:br>
              <a:rPr lang="en-GB" dirty="0"/>
            </a:br>
            <a:r>
              <a:rPr lang="en-GB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619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Networking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11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0178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9357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For more improvement learning go to :</a:t>
            </a:r>
          </a:p>
          <a:p>
            <a:pPr marL="0" indent="0" algn="ctr">
              <a:buNone/>
            </a:pPr>
            <a:r>
              <a:rPr lang="en-GB" sz="3600" u="sng" dirty="0">
                <a:solidFill>
                  <a:schemeClr val="accent1"/>
                </a:solidFill>
              </a:rPr>
              <a:t>www.QIHikers.co.uk</a:t>
            </a:r>
            <a:endParaRPr lang="en-GB" sz="2800" u="sng" dirty="0">
              <a:solidFill>
                <a:schemeClr val="accent1"/>
              </a:solidFill>
              <a:cs typeface="Arial"/>
            </a:endParaRPr>
          </a:p>
          <a:p>
            <a:pPr marL="0" indent="0" algn="ctr">
              <a:buNone/>
            </a:pPr>
            <a:endParaRPr lang="en-GB" dirty="0"/>
          </a:p>
          <a:p>
            <a:r>
              <a:rPr lang="en-GB" dirty="0"/>
              <a:t>To keep in touch with other Improvement Hikers: TWEET with the Hashtag </a:t>
            </a:r>
            <a:endParaRPr lang="en-GB" dirty="0">
              <a:cs typeface="Arial"/>
            </a:endParaRPr>
          </a:p>
          <a:p>
            <a:pPr marL="0" indent="0" algn="ctr">
              <a:buNone/>
            </a:pPr>
            <a:r>
              <a:rPr lang="en-GB" sz="3600" dirty="0">
                <a:solidFill>
                  <a:schemeClr val="accent1"/>
                </a:solidFill>
              </a:rPr>
              <a:t>#QIHIKERS</a:t>
            </a:r>
            <a:endParaRPr lang="en-GB" sz="3600" dirty="0">
              <a:solidFill>
                <a:schemeClr val="accent1"/>
              </a:solidFill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6000" dirty="0"/>
              <a:t>Close</a:t>
            </a:r>
          </a:p>
        </p:txBody>
      </p:sp>
    </p:spTree>
    <p:extLst>
      <p:ext uri="{BB962C8B-B14F-4D97-AF65-F5344CB8AC3E}">
        <p14:creationId xmlns:p14="http://schemas.microsoft.com/office/powerpoint/2010/main" val="416009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675142"/>
              </p:ext>
            </p:extLst>
          </p:nvPr>
        </p:nvGraphicFramePr>
        <p:xfrm>
          <a:off x="457200" y="1679575"/>
          <a:ext cx="7842250" cy="468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3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Welcome,</a:t>
                      </a:r>
                      <a:r>
                        <a:rPr lang="en-GB" baseline="0" dirty="0"/>
                        <a:t> </a:t>
                      </a:r>
                      <a:r>
                        <a:rPr lang="en-GB" dirty="0"/>
                        <a:t>Introduction, Energiser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Introduction</a:t>
                      </a:r>
                      <a:r>
                        <a:rPr lang="en-GB" baseline="0" dirty="0"/>
                        <a:t> to QI and Project Aims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11:10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11:25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Measurement for improvement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Defining the problem with Fishbone diagrams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12:35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Lunch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Generating change ideas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Prototyping in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14:35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Break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14:35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PDSA Cycles</a:t>
                      </a:r>
                    </a:p>
                    <a:p>
                      <a:r>
                        <a:rPr lang="en-GB" dirty="0"/>
                        <a:t>Sustaining improvement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16:00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Close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4465" y="260648"/>
            <a:ext cx="5475069" cy="1143000"/>
          </a:xfrm>
        </p:spPr>
        <p:txBody>
          <a:bodyPr/>
          <a:lstStyle/>
          <a:p>
            <a:r>
              <a:rPr lang="en-GB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419289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91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/>
              <a:t>Energiser 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77BD1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</a:t>
            </a:r>
            <a:r>
              <a:rPr lang="en-GB">
                <a:solidFill>
                  <a:srgbClr val="77BD1E"/>
                </a:solidFill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FIAD 02</a:t>
            </a:r>
            <a:endParaRPr lang="en-GB" dirty="0">
              <a:solidFill>
                <a:srgbClr val="77BD1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36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/>
              <a:t>Energiser Discussion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824608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What parallels can be drawn between the exercise and how people participate in projects?</a:t>
            </a:r>
          </a:p>
        </p:txBody>
      </p:sp>
    </p:spTree>
    <p:extLst>
      <p:ext uri="{BB962C8B-B14F-4D97-AF65-F5344CB8AC3E}">
        <p14:creationId xmlns:p14="http://schemas.microsoft.com/office/powerpoint/2010/main" val="193768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Introduction to</a:t>
            </a:r>
            <a:br>
              <a:rPr lang="en-GB"/>
            </a:br>
            <a:r>
              <a:rPr lang="en-GB"/>
              <a:t>Quality Improvement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6440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/>
              <a:t>Introduction to</a:t>
            </a:r>
            <a:br>
              <a:rPr lang="en-GB" sz="6000" dirty="0"/>
            </a:br>
            <a:r>
              <a:rPr lang="en-GB" sz="6000" dirty="0"/>
              <a:t>Quality Improvement</a:t>
            </a:r>
            <a:br>
              <a:rPr lang="en-GB" sz="6000" dirty="0"/>
            </a:br>
            <a:r>
              <a:rPr lang="en-GB" sz="6000" dirty="0"/>
              <a:t>Discussion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221088"/>
            <a:ext cx="6400800" cy="17526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1501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Exploring the problem</a:t>
            </a:r>
            <a:br>
              <a:rPr lang="en-GB"/>
            </a:br>
            <a:r>
              <a:rPr lang="en-GB"/>
              <a:t>Writing Aims 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Click to run video FIAD 04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8401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8D0358201234AAE2C247D7BC419EE" ma:contentTypeVersion="14" ma:contentTypeDescription="Create a new document." ma:contentTypeScope="" ma:versionID="3f032e0ba2a35f9f82f4a19be5ce5237">
  <xsd:schema xmlns:xsd="http://www.w3.org/2001/XMLSchema" xmlns:xs="http://www.w3.org/2001/XMLSchema" xmlns:p="http://schemas.microsoft.com/office/2006/metadata/properties" xmlns:ns1="http://schemas.microsoft.com/sharepoint/v3" xmlns:ns2="0ee825ac-40c4-4d51-be1d-f0a072e306dc" xmlns:ns3="d681e3e5-3112-4cd1-ba0a-1d7516f1cb2e" targetNamespace="http://schemas.microsoft.com/office/2006/metadata/properties" ma:root="true" ma:fieldsID="a0dc949d9399fe0e5cd0dd6da87dbc0f" ns1:_="" ns2:_="" ns3:_="">
    <xsd:import namespace="http://schemas.microsoft.com/sharepoint/v3"/>
    <xsd:import namespace="0ee825ac-40c4-4d51-be1d-f0a072e306dc"/>
    <xsd:import namespace="d681e3e5-3112-4cd1-ba0a-1d7516f1cb2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e825ac-40c4-4d51-be1d-f0a072e306d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1e3e5-3112-4cd1-ba0a-1d7516f1c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6719BA-4F03-4552-AC07-232DCCAB981C}">
  <ds:schemaRefs>
    <ds:schemaRef ds:uri="d681e3e5-3112-4cd1-ba0a-1d7516f1cb2e"/>
    <ds:schemaRef ds:uri="http://schemas.microsoft.com/office/2006/documentManagement/types"/>
    <ds:schemaRef ds:uri="http://purl.org/dc/dcmitype/"/>
    <ds:schemaRef ds:uri="http://purl.org/dc/elements/1.1/"/>
    <ds:schemaRef ds:uri="http://schemas.microsoft.com/sharepoint/v3"/>
    <ds:schemaRef ds:uri="http://schemas.microsoft.com/office/infopath/2007/PartnerControls"/>
    <ds:schemaRef ds:uri="0ee825ac-40c4-4d51-be1d-f0a072e306dc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4040C84-3298-4394-8475-F80C8B2F8173}"/>
</file>

<file path=customXml/itemProps3.xml><?xml version="1.0" encoding="utf-8"?>
<ds:datastoreItem xmlns:ds="http://schemas.openxmlformats.org/officeDocument/2006/customXml" ds:itemID="{94BB6672-6D23-4F26-B351-92CAE77D65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365</Words>
  <Application>Microsoft Office PowerPoint</Application>
  <PresentationFormat>On-screen Show (4:3)</PresentationFormat>
  <Paragraphs>119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Improvement Fundamentals  in a day</vt:lpstr>
      <vt:lpstr>Welcome &amp; Housekeeping</vt:lpstr>
      <vt:lpstr>Agenda</vt:lpstr>
      <vt:lpstr>Introduction</vt:lpstr>
      <vt:lpstr>Energiser </vt:lpstr>
      <vt:lpstr>Energiser Discussion</vt:lpstr>
      <vt:lpstr>Introduction to Quality Improvement</vt:lpstr>
      <vt:lpstr>Introduction to Quality Improvement Discussion</vt:lpstr>
      <vt:lpstr>Exploring the problem Writing Aims </vt:lpstr>
      <vt:lpstr>Writing Aims  Discussion</vt:lpstr>
      <vt:lpstr>Measurement for Improvement</vt:lpstr>
      <vt:lpstr>Measurement for Improvement Discussion</vt:lpstr>
      <vt:lpstr>Exploring the problem Fishbone Diagrams </vt:lpstr>
      <vt:lpstr>Fishbone Diagrams  Discussion</vt:lpstr>
      <vt:lpstr>Finding Change Ideas</vt:lpstr>
      <vt:lpstr>Change Ideas Discussion</vt:lpstr>
      <vt:lpstr>PDSA in action </vt:lpstr>
      <vt:lpstr>PDSA Marshmallow instructions  </vt:lpstr>
      <vt:lpstr>Build a Tower,  Build a Team By Tom Wujec</vt:lpstr>
      <vt:lpstr>PDSA Marshmallow Discussion</vt:lpstr>
      <vt:lpstr>PDSA Cycles</vt:lpstr>
      <vt:lpstr>PDSA Cycles Discussion</vt:lpstr>
      <vt:lpstr>Spreading Improvement</vt:lpstr>
      <vt:lpstr>Spreading Improvement Discussion</vt:lpstr>
      <vt:lpstr>Networking</vt:lpstr>
      <vt:lpstr>Summary</vt:lpstr>
      <vt:lpstr>Close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Improvement FUNdamentals  in a day</dc:title>
  <dc:creator>Margaret Herbert</dc:creator>
  <cp:lastModifiedBy>Margaret Herbert</cp:lastModifiedBy>
  <cp:revision>12</cp:revision>
  <dcterms:created xsi:type="dcterms:W3CDTF">2019-03-12T13:20:08Z</dcterms:created>
  <dcterms:modified xsi:type="dcterms:W3CDTF">2019-07-15T14:29:53Z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0x010100B388D0358201234AAE2C247D7BC419EE</vt:lpwstr>
  </property>
</Properties>
</file>